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2"/>
  </p:notesMasterIdLst>
  <p:sldIdLst>
    <p:sldId id="256" r:id="rId4"/>
    <p:sldId id="261" r:id="rId5"/>
    <p:sldId id="268" r:id="rId6"/>
    <p:sldId id="266" r:id="rId7"/>
    <p:sldId id="301" r:id="rId8"/>
    <p:sldId id="302" r:id="rId9"/>
    <p:sldId id="306" r:id="rId10"/>
    <p:sldId id="272" r:id="rId11"/>
    <p:sldId id="303" r:id="rId12"/>
    <p:sldId id="307" r:id="rId13"/>
    <p:sldId id="309" r:id="rId14"/>
    <p:sldId id="308" r:id="rId15"/>
    <p:sldId id="265" r:id="rId16"/>
    <p:sldId id="305" r:id="rId17"/>
    <p:sldId id="311" r:id="rId18"/>
    <p:sldId id="312" r:id="rId19"/>
    <p:sldId id="313" r:id="rId20"/>
    <p:sldId id="262" r:id="rId2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tham Metawie" initials="HM" lastIdx="5" clrIdx="0">
    <p:extLst>
      <p:ext uri="{19B8F6BF-5375-455C-9EA6-DF929625EA0E}">
        <p15:presenceInfo xmlns:p15="http://schemas.microsoft.com/office/powerpoint/2012/main" userId="d4706487ceeeea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EB8"/>
    <a:srgbClr val="FFFFFF"/>
    <a:srgbClr val="F2A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28" autoAdjust="0"/>
  </p:normalViewPr>
  <p:slideViewPr>
    <p:cSldViewPr>
      <p:cViewPr varScale="1">
        <p:scale>
          <a:sx n="93" d="100"/>
          <a:sy n="93" d="100"/>
        </p:scale>
        <p:origin x="66" y="78"/>
      </p:cViewPr>
      <p:guideLst>
        <p:guide orient="horz" pos="1393"/>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D320-8D18-41A5-A740-06B988AFE229}"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00275-C19F-4B5A-AC2A-1636426A0DE4}" type="slidenum">
              <a:rPr lang="en-US" smtClean="0"/>
              <a:t>‹#›</a:t>
            </a:fld>
            <a:endParaRPr lang="en-US"/>
          </a:p>
        </p:txBody>
      </p:sp>
    </p:spTree>
    <p:extLst>
      <p:ext uri="{BB962C8B-B14F-4D97-AF65-F5344CB8AC3E}">
        <p14:creationId xmlns:p14="http://schemas.microsoft.com/office/powerpoint/2010/main" val="129291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300275-C19F-4B5A-AC2A-1636426A0DE4}" type="slidenum">
              <a:rPr lang="en-US" smtClean="0"/>
              <a:t>1</a:t>
            </a:fld>
            <a:endParaRPr lang="en-US"/>
          </a:p>
        </p:txBody>
      </p:sp>
    </p:spTree>
    <p:extLst>
      <p:ext uri="{BB962C8B-B14F-4D97-AF65-F5344CB8AC3E}">
        <p14:creationId xmlns:p14="http://schemas.microsoft.com/office/powerpoint/2010/main" val="407424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0275-C19F-4B5A-AC2A-1636426A0DE4}" type="slidenum">
              <a:rPr lang="en-US" smtClean="0"/>
              <a:t>3</a:t>
            </a:fld>
            <a:endParaRPr lang="en-US"/>
          </a:p>
        </p:txBody>
      </p:sp>
    </p:spTree>
    <p:extLst>
      <p:ext uri="{BB962C8B-B14F-4D97-AF65-F5344CB8AC3E}">
        <p14:creationId xmlns:p14="http://schemas.microsoft.com/office/powerpoint/2010/main" val="401310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300275-C19F-4B5A-AC2A-1636426A0DE4}" type="slidenum">
              <a:rPr lang="en-US" smtClean="0"/>
              <a:t>4</a:t>
            </a:fld>
            <a:endParaRPr lang="en-US"/>
          </a:p>
        </p:txBody>
      </p:sp>
    </p:spTree>
    <p:extLst>
      <p:ext uri="{BB962C8B-B14F-4D97-AF65-F5344CB8AC3E}">
        <p14:creationId xmlns:p14="http://schemas.microsoft.com/office/powerpoint/2010/main" val="35238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0275-C19F-4B5A-AC2A-1636426A0DE4}" type="slidenum">
              <a:rPr lang="en-US" smtClean="0"/>
              <a:t>7</a:t>
            </a:fld>
            <a:endParaRPr lang="en-US"/>
          </a:p>
        </p:txBody>
      </p:sp>
    </p:spTree>
    <p:extLst>
      <p:ext uri="{BB962C8B-B14F-4D97-AF65-F5344CB8AC3E}">
        <p14:creationId xmlns:p14="http://schemas.microsoft.com/office/powerpoint/2010/main" val="270439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300275-C19F-4B5A-AC2A-1636426A0DE4}" type="slidenum">
              <a:rPr lang="en-US" smtClean="0"/>
              <a:t>9</a:t>
            </a:fld>
            <a:endParaRPr lang="en-US"/>
          </a:p>
        </p:txBody>
      </p:sp>
    </p:spTree>
    <p:extLst>
      <p:ext uri="{BB962C8B-B14F-4D97-AF65-F5344CB8AC3E}">
        <p14:creationId xmlns:p14="http://schemas.microsoft.com/office/powerpoint/2010/main" val="270148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0275-C19F-4B5A-AC2A-1636426A0DE4}" type="slidenum">
              <a:rPr lang="en-US" smtClean="0"/>
              <a:t>13</a:t>
            </a:fld>
            <a:endParaRPr lang="en-US"/>
          </a:p>
        </p:txBody>
      </p:sp>
    </p:spTree>
    <p:extLst>
      <p:ext uri="{BB962C8B-B14F-4D97-AF65-F5344CB8AC3E}">
        <p14:creationId xmlns:p14="http://schemas.microsoft.com/office/powerpoint/2010/main" val="13391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93468" y="1575593"/>
            <a:ext cx="5596357" cy="1165942"/>
          </a:xfrm>
        </p:spPr>
        <p:txBody>
          <a:bodyPr/>
          <a:lstStyle/>
          <a:p>
            <a:r>
              <a:rPr lang="en-US" dirty="0">
                <a:latin typeface="Calibri" panose="020F0502020204030204" pitchFamily="34" charset="0"/>
                <a:cs typeface="Calibri" panose="020F0502020204030204" pitchFamily="34" charset="0"/>
              </a:rPr>
              <a:t>Detecting Education Level Using Facial Expressions </a:t>
            </a:r>
          </a:p>
        </p:txBody>
      </p:sp>
      <p:sp>
        <p:nvSpPr>
          <p:cNvPr id="4" name="Text Placeholder 3"/>
          <p:cNvSpPr>
            <a:spLocks noGrp="1"/>
          </p:cNvSpPr>
          <p:nvPr>
            <p:ph type="body" sz="quarter" idx="11"/>
          </p:nvPr>
        </p:nvSpPr>
        <p:spPr>
          <a:xfrm>
            <a:off x="3093468" y="3385622"/>
            <a:ext cx="5292080" cy="864096"/>
          </a:xfrm>
        </p:spPr>
        <p:txBody>
          <a:bodyPr/>
          <a:lstStyle/>
          <a:p>
            <a:pPr>
              <a:spcBef>
                <a:spcPts val="0"/>
              </a:spcBef>
              <a:defRPr/>
            </a:pPr>
            <a:r>
              <a:rPr lang="en-US" dirty="0">
                <a:latin typeface="Calibri" panose="020F0502020204030204" pitchFamily="34" charset="0"/>
                <a:cs typeface="Calibri" panose="020F0502020204030204" pitchFamily="34" charset="0"/>
              </a:rPr>
              <a:t>Presented By:</a:t>
            </a:r>
          </a:p>
          <a:p>
            <a:pPr>
              <a:spcBef>
                <a:spcPts val="0"/>
              </a:spcBef>
              <a:defRPr/>
            </a:pPr>
            <a:r>
              <a:rPr lang="en-US" dirty="0" err="1">
                <a:latin typeface="Calibri" panose="020F0502020204030204" pitchFamily="34" charset="0"/>
                <a:cs typeface="Calibri" panose="020F0502020204030204" pitchFamily="34" charset="0"/>
              </a:rPr>
              <a:t>HabebaElRahman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Hesham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p>
          <a:p>
            <a:pPr>
              <a:spcBef>
                <a:spcPts val="0"/>
              </a:spcBef>
              <a:defRPr/>
            </a:pPr>
            <a:r>
              <a:rPr lang="en-US" dirty="0" err="1" smtClean="0">
                <a:latin typeface="Calibri" panose="020F0502020204030204" pitchFamily="34" charset="0"/>
                <a:cs typeface="Calibri" panose="020F0502020204030204" pitchFamily="34" charset="0"/>
              </a:rPr>
              <a:t>Mourad</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Ahmed </a:t>
            </a:r>
            <a:r>
              <a:rPr lang="en-US" dirty="0" err="1" smtClean="0">
                <a:latin typeface="Calibri" panose="020F0502020204030204" pitchFamily="34" charset="0"/>
                <a:cs typeface="Calibri" panose="020F0502020204030204" pitchFamily="34" charset="0"/>
              </a:rPr>
              <a:t>Nabawy</a:t>
            </a:r>
            <a:endParaRPr lang="en-US" dirty="0">
              <a:latin typeface="Calibri" panose="020F0502020204030204" pitchFamily="34" charset="0"/>
              <a:cs typeface="Calibri" panose="020F0502020204030204" pitchFamily="34" charset="0"/>
            </a:endParaRPr>
          </a:p>
          <a:p>
            <a:pPr>
              <a:spcBef>
                <a:spcPts val="0"/>
              </a:spcBef>
              <a:defRPr/>
            </a:pPr>
            <a:r>
              <a:rPr lang="en-US" dirty="0" smtClean="0">
                <a:latin typeface="Calibri" panose="020F0502020204030204" pitchFamily="34" charset="0"/>
                <a:cs typeface="Calibri" panose="020F0502020204030204" pitchFamily="34" charset="0"/>
              </a:rPr>
              <a:t>Ola </a:t>
            </a:r>
            <a:r>
              <a:rPr lang="en-US" dirty="0">
                <a:latin typeface="Calibri" panose="020F0502020204030204" pitchFamily="34" charset="0"/>
                <a:cs typeface="Calibri" panose="020F0502020204030204" pitchFamily="34" charset="0"/>
              </a:rPr>
              <a:t>Mohamed </a:t>
            </a:r>
            <a:r>
              <a:rPr lang="en-US" dirty="0" err="1">
                <a:latin typeface="Calibri" panose="020F0502020204030204" pitchFamily="34" charset="0"/>
                <a:cs typeface="Calibri" panose="020F0502020204030204" pitchFamily="34" charset="0"/>
              </a:rPr>
              <a:t>Safwat</a:t>
            </a:r>
            <a:endParaRPr lang="en-US" dirty="0">
              <a:latin typeface="Calibri" panose="020F0502020204030204" pitchFamily="34" charset="0"/>
              <a:cs typeface="Calibri" panose="020F0502020204030204" pitchFamily="34" charset="0"/>
            </a:endParaRPr>
          </a:p>
          <a:p>
            <a:pPr>
              <a:spcBef>
                <a:spcPts val="0"/>
              </a:spcBef>
              <a:defRPr/>
            </a:pPr>
            <a:r>
              <a:rPr lang="en-US" dirty="0" smtClean="0">
                <a:latin typeface="Calibri" panose="020F0502020204030204" pitchFamily="34" charset="0"/>
                <a:cs typeface="Calibri" panose="020F0502020204030204" pitchFamily="34" charset="0"/>
              </a:rPr>
              <a:t>Youssef </a:t>
            </a:r>
            <a:r>
              <a:rPr lang="en-US" dirty="0">
                <a:latin typeface="Calibri" panose="020F0502020204030204" pitchFamily="34" charset="0"/>
                <a:cs typeface="Calibri" panose="020F0502020204030204" pitchFamily="34" charset="0"/>
              </a:rPr>
              <a:t>Mohamed Ahmed</a:t>
            </a:r>
          </a:p>
          <a:p>
            <a:pPr>
              <a:spcBef>
                <a:spcPts val="0"/>
              </a:spcBef>
              <a:defRPr/>
            </a:pPr>
            <a:r>
              <a:rPr lang="en-US" dirty="0">
                <a:latin typeface="Calibri" panose="020F0502020204030204" pitchFamily="34" charset="0"/>
                <a:cs typeface="Calibri" panose="020F0502020204030204" pitchFamily="34" charset="0"/>
              </a:rPr>
              <a:t>    </a:t>
            </a:r>
            <a:endParaRPr lang="en-US" altLang="ko-KR"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05364"/>
            <a:ext cx="1806740" cy="852311"/>
          </a:xfrm>
          <a:prstGeom prst="rect">
            <a:avLst/>
          </a:prstGeom>
        </p:spPr>
      </p:pic>
      <p:sp>
        <p:nvSpPr>
          <p:cNvPr id="2" name="TextBox 1"/>
          <p:cNvSpPr txBox="1"/>
          <p:nvPr/>
        </p:nvSpPr>
        <p:spPr>
          <a:xfrm>
            <a:off x="6149636" y="3385622"/>
            <a:ext cx="3174892" cy="738664"/>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Supervised By: </a:t>
            </a:r>
          </a:p>
          <a:p>
            <a:r>
              <a:rPr lang="en-US" sz="1400" dirty="0">
                <a:solidFill>
                  <a:schemeClr val="bg1"/>
                </a:solidFill>
                <a:latin typeface="Calibri" panose="020F0502020204030204" pitchFamily="34" charset="0"/>
                <a:cs typeface="Calibri" panose="020F0502020204030204" pitchFamily="34" charset="0"/>
              </a:rPr>
              <a:t>     Dr. Ammar Mohamed</a:t>
            </a:r>
          </a:p>
          <a:p>
            <a:r>
              <a:rPr lang="en-US" sz="1400" dirty="0">
                <a:solidFill>
                  <a:schemeClr val="bg1"/>
                </a:solidFill>
                <a:latin typeface="Calibri" panose="020F0502020204030204" pitchFamily="34" charset="0"/>
                <a:cs typeface="Calibri" panose="020F0502020204030204" pitchFamily="34" charset="0"/>
              </a:rPr>
              <a:t>     Eng. </a:t>
            </a:r>
            <a:r>
              <a:rPr lang="en-US" sz="1400" dirty="0" err="1">
                <a:solidFill>
                  <a:schemeClr val="bg1"/>
                </a:solidFill>
                <a:latin typeface="Calibri" panose="020F0502020204030204" pitchFamily="34" charset="0"/>
                <a:cs typeface="Calibri" panose="020F0502020204030204" pitchFamily="34" charset="0"/>
              </a:rPr>
              <a:t>Haytham</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Metawea</a:t>
            </a:r>
            <a:endParaRPr lang="en-US" sz="14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8100392" y="4731990"/>
            <a:ext cx="1224136" cy="307777"/>
          </a:xfrm>
          <a:prstGeom prst="rect">
            <a:avLst/>
          </a:prstGeom>
          <a:noFill/>
        </p:spPr>
        <p:txBody>
          <a:bodyPr wrap="square" rtlCol="0">
            <a:spAutoFit/>
          </a:bodyPr>
          <a:lstStyle/>
          <a:p>
            <a:r>
              <a:rPr lang="en-US" sz="1400" dirty="0">
                <a:solidFill>
                  <a:schemeClr val="bg1"/>
                </a:solidFill>
              </a:rPr>
              <a:t>10.10.19</a:t>
            </a: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95736" y="195486"/>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System Overview 2/4</a:t>
            </a:r>
          </a:p>
        </p:txBody>
      </p:sp>
      <p:sp>
        <p:nvSpPr>
          <p:cNvPr id="2" name="TextBox 1"/>
          <p:cNvSpPr txBox="1"/>
          <p:nvPr/>
        </p:nvSpPr>
        <p:spPr>
          <a:xfrm>
            <a:off x="3131840" y="771550"/>
            <a:ext cx="3168352" cy="646331"/>
          </a:xfrm>
          <a:prstGeom prst="rect">
            <a:avLst/>
          </a:prstGeom>
          <a:noFill/>
        </p:spPr>
        <p:txBody>
          <a:bodyPr wrap="square" rtlCol="0">
            <a:spAutoFit/>
          </a:bodyPr>
          <a:lstStyle/>
          <a:p>
            <a:r>
              <a:rPr lang="en-US" dirty="0"/>
              <a:t>Pre-processing</a:t>
            </a:r>
          </a:p>
          <a:p>
            <a:endParaRPr lang="en-US" dirty="0"/>
          </a:p>
        </p:txBody>
      </p:sp>
      <p:sp>
        <p:nvSpPr>
          <p:cNvPr id="6" name="TextBox 5"/>
          <p:cNvSpPr txBox="1"/>
          <p:nvPr/>
        </p:nvSpPr>
        <p:spPr>
          <a:xfrm>
            <a:off x="8748464" y="4731990"/>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9</a:t>
            </a:r>
          </a:p>
        </p:txBody>
      </p:sp>
      <p:sp>
        <p:nvSpPr>
          <p:cNvPr id="5" name="TextBox 4">
            <a:extLst>
              <a:ext uri="{FF2B5EF4-FFF2-40B4-BE49-F238E27FC236}">
                <a16:creationId xmlns:a16="http://schemas.microsoft.com/office/drawing/2014/main" id="{09F89AF5-2F67-42E1-B324-BAB4207CCA37}"/>
              </a:ext>
            </a:extLst>
          </p:cNvPr>
          <p:cNvSpPr txBox="1"/>
          <p:nvPr/>
        </p:nvSpPr>
        <p:spPr>
          <a:xfrm>
            <a:off x="3419752" y="3905209"/>
            <a:ext cx="2304256" cy="261610"/>
          </a:xfrm>
          <a:prstGeom prst="rect">
            <a:avLst/>
          </a:prstGeom>
          <a:noFill/>
        </p:spPr>
        <p:txBody>
          <a:bodyPr wrap="square" rtlCol="0">
            <a:spAutoFit/>
          </a:bodyPr>
          <a:lstStyle/>
          <a:p>
            <a:r>
              <a:rPr lang="en-US" sz="1100" dirty="0"/>
              <a:t>Sample of the dataset (ck+)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170426"/>
            <a:ext cx="3951296" cy="2823602"/>
          </a:xfrm>
          <a:prstGeom prst="rect">
            <a:avLst/>
          </a:prstGeom>
        </p:spPr>
      </p:pic>
      <p:pic>
        <p:nvPicPr>
          <p:cNvPr id="9" name="Picture 8">
            <a:extLst>
              <a:ext uri="{FF2B5EF4-FFF2-40B4-BE49-F238E27FC236}">
                <a16:creationId xmlns:a16="http://schemas.microsoft.com/office/drawing/2014/main" id="{678A7E57-6B28-4F24-8CD2-17EF1E5F1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294" y="2299430"/>
            <a:ext cx="3441874" cy="1564410"/>
          </a:xfrm>
          <a:prstGeom prst="rect">
            <a:avLst/>
          </a:prstGeom>
        </p:spPr>
      </p:pic>
      <p:sp>
        <p:nvSpPr>
          <p:cNvPr id="4" name="TextBox 3">
            <a:extLst>
              <a:ext uri="{FF2B5EF4-FFF2-40B4-BE49-F238E27FC236}">
                <a16:creationId xmlns:a16="http://schemas.microsoft.com/office/drawing/2014/main" id="{F4804485-A9F6-4F2B-9F2E-BC6E40A86443}"/>
              </a:ext>
            </a:extLst>
          </p:cNvPr>
          <p:cNvSpPr txBox="1"/>
          <p:nvPr/>
        </p:nvSpPr>
        <p:spPr>
          <a:xfrm>
            <a:off x="2065367" y="4264390"/>
            <a:ext cx="7344816" cy="523220"/>
          </a:xfrm>
          <a:prstGeom prst="rect">
            <a:avLst/>
          </a:prstGeom>
          <a:noFill/>
        </p:spPr>
        <p:txBody>
          <a:bodyPr wrap="square" rtlCol="0">
            <a:spAutoFit/>
          </a:bodyPr>
          <a:lstStyle/>
          <a:p>
            <a:pPr algn="just"/>
            <a:r>
              <a:rPr lang="en-US" sz="1400" dirty="0"/>
              <a:t>The facial expressions and the answers of placement test are the core of this stage</a:t>
            </a:r>
            <a:r>
              <a:rPr lang="en-US" sz="1400" dirty="0" smtClean="0"/>
              <a:t>. </a:t>
            </a:r>
          </a:p>
          <a:p>
            <a:pPr algn="just"/>
            <a:r>
              <a:rPr lang="en-US" sz="1400" dirty="0" smtClean="0"/>
              <a:t>And the output will be the current level of the course.</a:t>
            </a:r>
            <a:endParaRPr lang="en-US" sz="1400" dirty="0"/>
          </a:p>
        </p:txBody>
      </p:sp>
    </p:spTree>
    <p:extLst>
      <p:ext uri="{BB962C8B-B14F-4D97-AF65-F5344CB8AC3E}">
        <p14:creationId xmlns:p14="http://schemas.microsoft.com/office/powerpoint/2010/main" val="88772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754945"/>
            <a:ext cx="1368152" cy="369332"/>
          </a:xfrm>
          <a:prstGeom prst="rect">
            <a:avLst/>
          </a:prstGeom>
          <a:noFill/>
        </p:spPr>
        <p:txBody>
          <a:bodyPr wrap="square" rtlCol="0">
            <a:spAutoFit/>
          </a:bodyPr>
          <a:lstStyle/>
          <a:p>
            <a:r>
              <a:rPr lang="en-US" dirty="0"/>
              <a:t>Processing</a:t>
            </a:r>
          </a:p>
        </p:txBody>
      </p:sp>
      <p:sp>
        <p:nvSpPr>
          <p:cNvPr id="6" name="TextBox 5"/>
          <p:cNvSpPr txBox="1"/>
          <p:nvPr/>
        </p:nvSpPr>
        <p:spPr>
          <a:xfrm>
            <a:off x="8518084" y="4730979"/>
            <a:ext cx="61257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10</a:t>
            </a:r>
          </a:p>
        </p:txBody>
      </p:sp>
      <p:sp>
        <p:nvSpPr>
          <p:cNvPr id="4" name="TextBox 3">
            <a:extLst>
              <a:ext uri="{FF2B5EF4-FFF2-40B4-BE49-F238E27FC236}">
                <a16:creationId xmlns:a16="http://schemas.microsoft.com/office/drawing/2014/main" id="{EEB0CF10-D15A-4A12-8B7C-5015E958EA46}"/>
              </a:ext>
            </a:extLst>
          </p:cNvPr>
          <p:cNvSpPr txBox="1"/>
          <p:nvPr/>
        </p:nvSpPr>
        <p:spPr>
          <a:xfrm>
            <a:off x="1979712" y="4080644"/>
            <a:ext cx="6844660" cy="738664"/>
          </a:xfrm>
          <a:prstGeom prst="rect">
            <a:avLst/>
          </a:prstGeom>
          <a:noFill/>
        </p:spPr>
        <p:txBody>
          <a:bodyPr wrap="square" rtlCol="0">
            <a:spAutoFit/>
          </a:bodyPr>
          <a:lstStyle/>
          <a:p>
            <a:pPr algn="just"/>
            <a:r>
              <a:rPr lang="en-US" sz="1400" dirty="0"/>
              <a:t>By logging the learner the system, The given material of the course is qualifying the student to improve his knowledge. By testing the student and getting his facial</a:t>
            </a:r>
            <a:br>
              <a:rPr lang="en-US" sz="1400" dirty="0"/>
            </a:br>
            <a:r>
              <a:rPr lang="en-US" sz="1400" dirty="0"/>
              <a:t>expressions the system take all of them to take the decision using Decision rules.  </a:t>
            </a:r>
          </a:p>
        </p:txBody>
      </p:sp>
      <p:sp>
        <p:nvSpPr>
          <p:cNvPr id="12" name="Title 2"/>
          <p:cNvSpPr txBox="1">
            <a:spLocks/>
          </p:cNvSpPr>
          <p:nvPr/>
        </p:nvSpPr>
        <p:spPr>
          <a:xfrm>
            <a:off x="2450222" y="16108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System Overview 3/4</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49" y="1124277"/>
            <a:ext cx="6062599" cy="3035723"/>
          </a:xfrm>
          <a:prstGeom prst="rect">
            <a:avLst/>
          </a:prstGeom>
        </p:spPr>
      </p:pic>
    </p:spTree>
    <p:extLst>
      <p:ext uri="{BB962C8B-B14F-4D97-AF65-F5344CB8AC3E}">
        <p14:creationId xmlns:p14="http://schemas.microsoft.com/office/powerpoint/2010/main" val="25483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95736" y="195486"/>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System Overview 4/4</a:t>
            </a:r>
          </a:p>
        </p:txBody>
      </p:sp>
      <p:sp>
        <p:nvSpPr>
          <p:cNvPr id="2" name="TextBox 1"/>
          <p:cNvSpPr txBox="1"/>
          <p:nvPr/>
        </p:nvSpPr>
        <p:spPr>
          <a:xfrm>
            <a:off x="3419872" y="754984"/>
            <a:ext cx="3168352" cy="400110"/>
          </a:xfrm>
          <a:prstGeom prst="rect">
            <a:avLst/>
          </a:prstGeom>
          <a:noFill/>
        </p:spPr>
        <p:txBody>
          <a:bodyPr wrap="square" rtlCol="0">
            <a:spAutoFit/>
          </a:bodyPr>
          <a:lstStyle/>
          <a:p>
            <a:r>
              <a:rPr lang="en-US" sz="2000" dirty="0"/>
              <a:t>Output</a:t>
            </a:r>
          </a:p>
        </p:txBody>
      </p:sp>
      <p:sp>
        <p:nvSpPr>
          <p:cNvPr id="7" name="TextBox 6"/>
          <p:cNvSpPr txBox="1"/>
          <p:nvPr/>
        </p:nvSpPr>
        <p:spPr>
          <a:xfrm>
            <a:off x="8676456" y="4731990"/>
            <a:ext cx="57606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11</a:t>
            </a:r>
          </a:p>
        </p:txBody>
      </p:sp>
      <p:sp>
        <p:nvSpPr>
          <p:cNvPr id="6" name="TextBox 5">
            <a:extLst>
              <a:ext uri="{FF2B5EF4-FFF2-40B4-BE49-F238E27FC236}">
                <a16:creationId xmlns:a16="http://schemas.microsoft.com/office/drawing/2014/main" id="{2CF5A257-8CB2-4D97-A60F-D6895AF2EF70}"/>
              </a:ext>
            </a:extLst>
          </p:cNvPr>
          <p:cNvSpPr txBox="1"/>
          <p:nvPr/>
        </p:nvSpPr>
        <p:spPr>
          <a:xfrm>
            <a:off x="3419862" y="3751003"/>
            <a:ext cx="4824537" cy="307777"/>
          </a:xfrm>
          <a:prstGeom prst="rect">
            <a:avLst/>
          </a:prstGeom>
          <a:noFill/>
        </p:spPr>
        <p:txBody>
          <a:bodyPr wrap="square" rtlCol="0">
            <a:spAutoFit/>
          </a:bodyPr>
          <a:lstStyle/>
          <a:p>
            <a:r>
              <a:rPr lang="en-US" sz="1400" dirty="0"/>
              <a:t>The output is the </a:t>
            </a:r>
            <a:r>
              <a:rPr lang="en-US" sz="1400" dirty="0" smtClean="0"/>
              <a:t>prediction of </a:t>
            </a:r>
            <a:r>
              <a:rPr lang="en-US" sz="1400" dirty="0"/>
              <a:t>next level of the student.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346317"/>
            <a:ext cx="2411760" cy="2137696"/>
          </a:xfrm>
          <a:prstGeom prst="rect">
            <a:avLst/>
          </a:prstGeom>
        </p:spPr>
      </p:pic>
    </p:spTree>
    <p:extLst>
      <p:ext uri="{BB962C8B-B14F-4D97-AF65-F5344CB8AC3E}">
        <p14:creationId xmlns:p14="http://schemas.microsoft.com/office/powerpoint/2010/main" val="131073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89025"/>
            <a:ext cx="9144000" cy="576064"/>
          </a:xfrm>
        </p:spPr>
        <p:txBody>
          <a:bodyPr/>
          <a:lstStyle/>
          <a:p>
            <a:r>
              <a:rPr lang="en-US" altLang="ko-KR" sz="4000" dirty="0">
                <a:latin typeface="Calibri" panose="020F0502020204030204" pitchFamily="34" charset="0"/>
                <a:cs typeface="Calibri" panose="020F0502020204030204" pitchFamily="34" charset="0"/>
              </a:rPr>
              <a:t>Expected Results</a:t>
            </a:r>
            <a:endParaRPr lang="ko-KR" altLang="en-US" sz="4000" dirty="0">
              <a:latin typeface="Calibri" panose="020F0502020204030204" pitchFamily="34" charset="0"/>
              <a:cs typeface="Calibri" panose="020F0502020204030204" pitchFamily="34" charset="0"/>
            </a:endParaRPr>
          </a:p>
        </p:txBody>
      </p:sp>
      <p:sp>
        <p:nvSpPr>
          <p:cNvPr id="6" name="Rectangle 5"/>
          <p:cNvSpPr/>
          <p:nvPr/>
        </p:nvSpPr>
        <p:spPr>
          <a:xfrm>
            <a:off x="0" y="1275606"/>
            <a:ext cx="9144000"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652611" y="1707654"/>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752" y="2787774"/>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Box 11"/>
          <p:cNvSpPr txBox="1"/>
          <p:nvPr/>
        </p:nvSpPr>
        <p:spPr>
          <a:xfrm>
            <a:off x="1300683" y="1773236"/>
            <a:ext cx="2664296" cy="892552"/>
          </a:xfrm>
          <a:prstGeom prst="rect">
            <a:avLst/>
          </a:prstGeom>
          <a:noFill/>
        </p:spPr>
        <p:txBody>
          <a:bodyPr wrap="square" rtlCol="0">
            <a:spAutoFit/>
          </a:bodyPr>
          <a:lstStyle/>
          <a:p>
            <a:r>
              <a:rPr lang="en-US" altLang="ko-KR" sz="1300" dirty="0">
                <a:solidFill>
                  <a:schemeClr val="bg1"/>
                </a:solidFill>
                <a:latin typeface="Calibri" panose="020F0502020204030204" pitchFamily="34" charset="0"/>
                <a:cs typeface="Calibri" panose="020F0502020204030204" pitchFamily="34" charset="0"/>
              </a:rPr>
              <a:t>Automatically determine the level of the student based on facial expressions and his answers after the online exam.  </a:t>
            </a:r>
            <a:endParaRPr lang="ko-KR" altLang="en-US" sz="1300"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1300683" y="2942823"/>
            <a:ext cx="2664296" cy="307777"/>
          </a:xfrm>
          <a:prstGeom prst="rect">
            <a:avLst/>
          </a:prstGeom>
          <a:noFill/>
        </p:spPr>
        <p:txBody>
          <a:bodyPr wrap="square" rtlCol="0">
            <a:spAutoFit/>
          </a:bodyPr>
          <a:lstStyle/>
          <a:p>
            <a:r>
              <a:rPr lang="en-US" altLang="ko-KR" sz="1400" dirty="0">
                <a:solidFill>
                  <a:schemeClr val="bg1"/>
                </a:solidFill>
                <a:latin typeface="Calibri" panose="020F0502020204030204" pitchFamily="34" charset="0"/>
                <a:cs typeface="Calibri" panose="020F0502020204030204" pitchFamily="34" charset="0"/>
              </a:rPr>
              <a:t>Accurate Next education level.  </a:t>
            </a:r>
            <a:endParaRPr lang="ko-KR" altLang="en-US" sz="1400" dirty="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300683" y="3795886"/>
            <a:ext cx="2664296" cy="692497"/>
          </a:xfrm>
          <a:prstGeom prst="rect">
            <a:avLst/>
          </a:prstGeom>
          <a:noFill/>
        </p:spPr>
        <p:txBody>
          <a:bodyPr wrap="square" rtlCol="0">
            <a:spAutoFit/>
          </a:bodyPr>
          <a:lstStyle/>
          <a:p>
            <a:r>
              <a:rPr lang="en-US" altLang="ko-KR" sz="1300" dirty="0">
                <a:solidFill>
                  <a:schemeClr val="bg1"/>
                </a:solidFill>
                <a:latin typeface="Calibri" panose="020F0502020204030204" pitchFamily="34" charset="0"/>
                <a:cs typeface="Calibri" panose="020F0502020204030204" pitchFamily="34" charset="0"/>
              </a:rPr>
              <a:t>Automated recognition application for determining the next level in the E-learning.</a:t>
            </a:r>
            <a:endParaRPr lang="ko-KR" altLang="en-US" sz="1300" dirty="0">
              <a:solidFill>
                <a:schemeClr val="bg1"/>
              </a:solidFill>
              <a:latin typeface="Calibri" panose="020F0502020204030204" pitchFamily="34" charset="0"/>
              <a:cs typeface="Calibri" panose="020F0502020204030204" pitchFamily="34" charset="0"/>
            </a:endParaRPr>
          </a:p>
        </p:txBody>
      </p:sp>
      <p:sp>
        <p:nvSpPr>
          <p:cNvPr id="8" name="Rectangle 7"/>
          <p:cNvSpPr/>
          <p:nvPr/>
        </p:nvSpPr>
        <p:spPr>
          <a:xfrm>
            <a:off x="4788024" y="1703043"/>
            <a:ext cx="36000" cy="27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619207" y="1773236"/>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01</a:t>
            </a:r>
            <a:endParaRPr lang="ko-KR" altLang="en-US" sz="2400" b="1" dirty="0">
              <a:solidFill>
                <a:schemeClr val="accent1"/>
              </a:solidFill>
              <a:cs typeface="Arial" pitchFamily="34" charset="0"/>
            </a:endParaRPr>
          </a:p>
        </p:txBody>
      </p:sp>
      <p:sp>
        <p:nvSpPr>
          <p:cNvPr id="34" name="TextBox 33"/>
          <p:cNvSpPr txBox="1"/>
          <p:nvPr/>
        </p:nvSpPr>
        <p:spPr>
          <a:xfrm>
            <a:off x="587030" y="2855793"/>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02</a:t>
            </a:r>
            <a:endParaRPr lang="ko-KR" altLang="en-US" sz="2400" b="1" dirty="0">
              <a:solidFill>
                <a:schemeClr val="accent1"/>
              </a:solidFill>
              <a:cs typeface="Arial" pitchFamily="34" charset="0"/>
            </a:endParaRPr>
          </a:p>
        </p:txBody>
      </p:sp>
      <p:sp>
        <p:nvSpPr>
          <p:cNvPr id="35" name="TextBox 34"/>
          <p:cNvSpPr txBox="1"/>
          <p:nvPr/>
        </p:nvSpPr>
        <p:spPr>
          <a:xfrm>
            <a:off x="583489" y="378107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03</a:t>
            </a:r>
            <a:endParaRPr lang="ko-KR" altLang="en-US" sz="2400" b="1" dirty="0">
              <a:solidFill>
                <a:schemeClr val="accent1"/>
              </a:solidFill>
              <a:cs typeface="Arial" pitchFamily="34" charset="0"/>
            </a:endParaRPr>
          </a:p>
        </p:txBody>
      </p:sp>
      <p:pic>
        <p:nvPicPr>
          <p:cNvPr id="4" name="Picture 3">
            <a:extLst>
              <a:ext uri="{FF2B5EF4-FFF2-40B4-BE49-F238E27FC236}">
                <a16:creationId xmlns:a16="http://schemas.microsoft.com/office/drawing/2014/main" id="{C79EF0DD-0750-43A9-9655-4A6D2A071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220" y="2173934"/>
            <a:ext cx="3341360" cy="1670680"/>
          </a:xfrm>
          <a:prstGeom prst="rect">
            <a:avLst/>
          </a:prstGeom>
        </p:spPr>
      </p:pic>
      <p:sp>
        <p:nvSpPr>
          <p:cNvPr id="16" name="TextBox 15"/>
          <p:cNvSpPr txBox="1"/>
          <p:nvPr/>
        </p:nvSpPr>
        <p:spPr>
          <a:xfrm>
            <a:off x="8589730" y="4659982"/>
            <a:ext cx="51877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23940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37BB3-8B9D-4441-93A5-F37E8041E1C0}"/>
              </a:ext>
            </a:extLst>
          </p:cNvPr>
          <p:cNvSpPr>
            <a:spLocks noGrp="1"/>
          </p:cNvSpPr>
          <p:nvPr>
            <p:ph type="body" sz="quarter" idx="10"/>
          </p:nvPr>
        </p:nvSpPr>
        <p:spPr>
          <a:xfrm>
            <a:off x="-15032" y="267494"/>
            <a:ext cx="9144000" cy="576064"/>
          </a:xfrm>
        </p:spPr>
        <p:txBody>
          <a:bodyPr/>
          <a:lstStyle/>
          <a:p>
            <a:r>
              <a:rPr lang="en-US" sz="4000" dirty="0">
                <a:latin typeface="Calibri" panose="020F0502020204030204" pitchFamily="34" charset="0"/>
                <a:cs typeface="Calibri" panose="020F0502020204030204" pitchFamily="34" charset="0"/>
              </a:rPr>
              <a:t>Demo</a:t>
            </a:r>
          </a:p>
        </p:txBody>
      </p:sp>
      <p:pic>
        <p:nvPicPr>
          <p:cNvPr id="5" name="Picture 4">
            <a:extLst>
              <a:ext uri="{FF2B5EF4-FFF2-40B4-BE49-F238E27FC236}">
                <a16:creationId xmlns:a16="http://schemas.microsoft.com/office/drawing/2014/main" id="{E1CF6766-00D6-4D8A-9E4F-A4F479BC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915566"/>
            <a:ext cx="5154513" cy="3761209"/>
          </a:xfrm>
          <a:prstGeom prst="rect">
            <a:avLst/>
          </a:prstGeom>
        </p:spPr>
      </p:pic>
      <p:sp>
        <p:nvSpPr>
          <p:cNvPr id="4" name="TextBox 3"/>
          <p:cNvSpPr txBox="1"/>
          <p:nvPr/>
        </p:nvSpPr>
        <p:spPr>
          <a:xfrm>
            <a:off x="8589730" y="4659982"/>
            <a:ext cx="51877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163572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 y="0"/>
            <a:ext cx="9120600" cy="5143500"/>
          </a:xfrm>
          <a:prstGeom prst="rect">
            <a:avLst/>
          </a:prstGeom>
        </p:spPr>
      </p:pic>
    </p:spTree>
    <p:extLst>
      <p:ext uri="{BB962C8B-B14F-4D97-AF65-F5344CB8AC3E}">
        <p14:creationId xmlns:p14="http://schemas.microsoft.com/office/powerpoint/2010/main" val="183766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
            <a:ext cx="9144000" cy="5142994"/>
          </a:xfrm>
          <a:prstGeom prst="rect">
            <a:avLst/>
          </a:prstGeom>
        </p:spPr>
      </p:pic>
    </p:spTree>
    <p:extLst>
      <p:ext uri="{BB962C8B-B14F-4D97-AF65-F5344CB8AC3E}">
        <p14:creationId xmlns:p14="http://schemas.microsoft.com/office/powerpoint/2010/main" val="195898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561194"/>
            <a:ext cx="9144000" cy="576063"/>
          </a:xfrm>
        </p:spPr>
        <p:txBody>
          <a:bodyPr/>
          <a:lstStyle/>
          <a:p>
            <a:r>
              <a:rPr lang="en-US" altLang="ko-KR" sz="3600" dirty="0"/>
              <a:t>Thank you</a:t>
            </a:r>
            <a:endParaRPr lang="ko-KR" altLang="en-US" sz="3600" dirty="0"/>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95736" y="58874"/>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OUTLINE</a:t>
            </a:r>
            <a:endParaRPr lang="en-US" sz="3200" dirty="0">
              <a:latin typeface="Calibri" panose="020F0502020204030204" pitchFamily="34" charset="0"/>
              <a:cs typeface="Calibri" panose="020F0502020204030204" pitchFamily="34" charset="0"/>
            </a:endParaRPr>
          </a:p>
        </p:txBody>
      </p:sp>
      <p:grpSp>
        <p:nvGrpSpPr>
          <p:cNvPr id="9" name="Group 8"/>
          <p:cNvGrpSpPr/>
          <p:nvPr/>
        </p:nvGrpSpPr>
        <p:grpSpPr>
          <a:xfrm>
            <a:off x="2935528" y="627534"/>
            <a:ext cx="4948840" cy="4366586"/>
            <a:chOff x="3334742" y="616436"/>
            <a:chExt cx="4412200" cy="3893084"/>
          </a:xfrm>
        </p:grpSpPr>
        <p:grpSp>
          <p:nvGrpSpPr>
            <p:cNvPr id="4" name="Group 3"/>
            <p:cNvGrpSpPr/>
            <p:nvPr/>
          </p:nvGrpSpPr>
          <p:grpSpPr>
            <a:xfrm>
              <a:off x="3362802" y="616436"/>
              <a:ext cx="4384140" cy="2191308"/>
              <a:chOff x="3078320" y="1255973"/>
              <a:chExt cx="5310104" cy="3403929"/>
            </a:xfrm>
          </p:grpSpPr>
          <p:grpSp>
            <p:nvGrpSpPr>
              <p:cNvPr id="6" name="Group 5"/>
              <p:cNvGrpSpPr/>
              <p:nvPr/>
            </p:nvGrpSpPr>
            <p:grpSpPr>
              <a:xfrm>
                <a:off x="3131840"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3126085" y="2163705"/>
                <a:ext cx="5256584" cy="719999"/>
                <a:chOff x="3131840" y="1491629"/>
                <a:chExt cx="5256584" cy="576063"/>
              </a:xfrm>
            </p:grpSpPr>
            <p:sp>
              <p:nvSpPr>
                <p:cNvPr id="18" name="Rectangle 17"/>
                <p:cNvSpPr/>
                <p:nvPr/>
              </p:nvSpPr>
              <p:spPr>
                <a:xfrm>
                  <a:off x="3131840" y="1491629"/>
                  <a:ext cx="5256584" cy="5760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0330" y="305180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14575" y="3939902"/>
                <a:ext cx="5256584" cy="720000"/>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088209" y="1255973"/>
                <a:ext cx="533164" cy="468875"/>
              </a:xfrm>
              <a:prstGeom prst="rect">
                <a:avLst/>
              </a:prstGeom>
              <a:noFill/>
            </p:spPr>
            <p:txBody>
              <a:bodyPr wrap="square" rtlCol="0">
                <a:spAutoFit/>
              </a:bodyPr>
              <a:lstStyle/>
              <a:p>
                <a:r>
                  <a:rPr lang="en-US" altLang="ko-KR" sz="1600" b="1" dirty="0">
                    <a:solidFill>
                      <a:schemeClr val="bg1"/>
                    </a:solidFill>
                    <a:cs typeface="Arial" pitchFamily="34" charset="0"/>
                  </a:rPr>
                  <a:t>01</a:t>
                </a:r>
                <a:endParaRPr lang="ko-KR" altLang="en-US" sz="1600" b="1" dirty="0">
                  <a:solidFill>
                    <a:schemeClr val="bg1"/>
                  </a:solidFill>
                  <a:cs typeface="Arial" pitchFamily="34" charset="0"/>
                </a:endParaRPr>
              </a:p>
            </p:txBody>
          </p:sp>
          <p:sp>
            <p:nvSpPr>
              <p:cNvPr id="27" name="TextBox 26"/>
              <p:cNvSpPr txBox="1"/>
              <p:nvPr/>
            </p:nvSpPr>
            <p:spPr>
              <a:xfrm>
                <a:off x="3083856" y="2156457"/>
                <a:ext cx="533164" cy="468875"/>
              </a:xfrm>
              <a:prstGeom prst="rect">
                <a:avLst/>
              </a:prstGeom>
              <a:noFill/>
            </p:spPr>
            <p:txBody>
              <a:bodyPr wrap="square" rtlCol="0">
                <a:spAutoFit/>
              </a:bodyPr>
              <a:lstStyle/>
              <a:p>
                <a:r>
                  <a:rPr lang="en-US" altLang="ko-KR" sz="1600" b="1" dirty="0">
                    <a:solidFill>
                      <a:schemeClr val="bg1"/>
                    </a:solidFill>
                    <a:cs typeface="Arial" pitchFamily="34" charset="0"/>
                  </a:rPr>
                  <a:t>02</a:t>
                </a:r>
                <a:endParaRPr lang="ko-KR" altLang="en-US" sz="1600" b="1" dirty="0">
                  <a:solidFill>
                    <a:schemeClr val="bg1"/>
                  </a:solidFill>
                  <a:cs typeface="Arial" pitchFamily="34" charset="0"/>
                </a:endParaRPr>
              </a:p>
            </p:txBody>
          </p:sp>
          <p:sp>
            <p:nvSpPr>
              <p:cNvPr id="28" name="TextBox 27"/>
              <p:cNvSpPr txBox="1"/>
              <p:nvPr/>
            </p:nvSpPr>
            <p:spPr>
              <a:xfrm>
                <a:off x="3082672" y="3041259"/>
                <a:ext cx="533164" cy="468875"/>
              </a:xfrm>
              <a:prstGeom prst="rect">
                <a:avLst/>
              </a:prstGeom>
              <a:noFill/>
            </p:spPr>
            <p:txBody>
              <a:bodyPr wrap="square" rtlCol="0">
                <a:spAutoFit/>
              </a:bodyPr>
              <a:lstStyle/>
              <a:p>
                <a:r>
                  <a:rPr lang="en-US" altLang="ko-KR" sz="1600" b="1" dirty="0">
                    <a:solidFill>
                      <a:schemeClr val="bg1"/>
                    </a:solidFill>
                    <a:cs typeface="Arial" pitchFamily="34" charset="0"/>
                  </a:rPr>
                  <a:t>03</a:t>
                </a:r>
                <a:endParaRPr lang="ko-KR" altLang="en-US" sz="1600" b="1" dirty="0">
                  <a:solidFill>
                    <a:schemeClr val="bg1"/>
                  </a:solidFill>
                  <a:cs typeface="Arial" pitchFamily="34" charset="0"/>
                </a:endParaRPr>
              </a:p>
            </p:txBody>
          </p:sp>
          <p:sp>
            <p:nvSpPr>
              <p:cNvPr id="29" name="TextBox 28"/>
              <p:cNvSpPr txBox="1"/>
              <p:nvPr/>
            </p:nvSpPr>
            <p:spPr>
              <a:xfrm>
                <a:off x="3078320" y="3928893"/>
                <a:ext cx="533164" cy="468875"/>
              </a:xfrm>
              <a:prstGeom prst="rect">
                <a:avLst/>
              </a:prstGeom>
              <a:noFill/>
            </p:spPr>
            <p:txBody>
              <a:bodyPr wrap="square" rtlCol="0">
                <a:spAutoFit/>
              </a:bodyPr>
              <a:lstStyle/>
              <a:p>
                <a:r>
                  <a:rPr lang="en-US" altLang="ko-KR" sz="1600" b="1" dirty="0">
                    <a:solidFill>
                      <a:schemeClr val="bg1"/>
                    </a:solidFill>
                    <a:cs typeface="Arial" pitchFamily="34" charset="0"/>
                  </a:rPr>
                  <a:t>04</a:t>
                </a:r>
                <a:endParaRPr lang="ko-KR" altLang="en-US" sz="1600" b="1" dirty="0">
                  <a:solidFill>
                    <a:schemeClr val="bg1"/>
                  </a:solidFill>
                  <a:cs typeface="Arial" pitchFamily="34" charset="0"/>
                </a:endParaRPr>
              </a:p>
            </p:txBody>
          </p:sp>
          <p:sp>
            <p:nvSpPr>
              <p:cNvPr id="30" name="TextBox 29"/>
              <p:cNvSpPr txBox="1"/>
              <p:nvPr/>
            </p:nvSpPr>
            <p:spPr>
              <a:xfrm>
                <a:off x="3900657" y="1387499"/>
                <a:ext cx="4392568" cy="511500"/>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Introduction</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7" name="TextBox 36"/>
              <p:cNvSpPr txBox="1"/>
              <p:nvPr/>
            </p:nvSpPr>
            <p:spPr>
              <a:xfrm>
                <a:off x="3834574" y="2279914"/>
                <a:ext cx="4392568" cy="468875"/>
              </a:xfrm>
              <a:prstGeom prst="rect">
                <a:avLst/>
              </a:prstGeom>
              <a:noFill/>
            </p:spPr>
            <p:txBody>
              <a:bodyPr wrap="square" rtlCol="0">
                <a:spAutoFit/>
              </a:bodyPr>
              <a:lstStyle/>
              <a:p>
                <a:endParaRPr lang="ko-KR" altLang="en-US" sz="1600" b="1" dirty="0">
                  <a:solidFill>
                    <a:schemeClr val="tx1">
                      <a:lumMod val="75000"/>
                      <a:lumOff val="25000"/>
                    </a:schemeClr>
                  </a:solidFill>
                  <a:cs typeface="Arial" pitchFamily="34" charset="0"/>
                </a:endParaRPr>
              </a:p>
            </p:txBody>
          </p:sp>
          <p:sp>
            <p:nvSpPr>
              <p:cNvPr id="40" name="TextBox 39"/>
              <p:cNvSpPr txBox="1"/>
              <p:nvPr/>
            </p:nvSpPr>
            <p:spPr>
              <a:xfrm>
                <a:off x="3839872" y="3166368"/>
                <a:ext cx="4392568" cy="511500"/>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Problem Statement</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3" name="TextBox 42"/>
              <p:cNvSpPr txBox="1"/>
              <p:nvPr/>
            </p:nvSpPr>
            <p:spPr>
              <a:xfrm>
                <a:off x="3851841" y="4039162"/>
                <a:ext cx="4392568" cy="511500"/>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Comparison</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2" name="Group 31"/>
            <p:cNvGrpSpPr/>
            <p:nvPr/>
          </p:nvGrpSpPr>
          <p:grpSpPr>
            <a:xfrm>
              <a:off x="3334742" y="1284331"/>
              <a:ext cx="4404879" cy="3225189"/>
              <a:chOff x="3046341" y="-1244576"/>
              <a:chExt cx="5342083" cy="5016380"/>
            </a:xfrm>
          </p:grpSpPr>
          <p:grpSp>
            <p:nvGrpSpPr>
              <p:cNvPr id="33" name="Group 32"/>
              <p:cNvGrpSpPr/>
              <p:nvPr/>
            </p:nvGrpSpPr>
            <p:grpSpPr>
              <a:xfrm>
                <a:off x="3131840" y="1275605"/>
                <a:ext cx="5256584" cy="720001"/>
                <a:chOff x="3131840" y="1491630"/>
                <a:chExt cx="5256584" cy="576065"/>
              </a:xfrm>
            </p:grpSpPr>
            <p:sp>
              <p:nvSpPr>
                <p:cNvPr id="60" name="Rectangle 59"/>
                <p:cNvSpPr/>
                <p:nvPr/>
              </p:nvSpPr>
              <p:spPr>
                <a:xfrm>
                  <a:off x="3131840" y="1491630"/>
                  <a:ext cx="5256584" cy="5760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ight Triangle 60"/>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4" name="Group 33"/>
              <p:cNvGrpSpPr/>
              <p:nvPr/>
            </p:nvGrpSpPr>
            <p:grpSpPr>
              <a:xfrm>
                <a:off x="3126085" y="2163705"/>
                <a:ext cx="5256584" cy="720000"/>
                <a:chOff x="3131840" y="1491630"/>
                <a:chExt cx="5256584" cy="576064"/>
              </a:xfrm>
            </p:grpSpPr>
            <p:sp>
              <p:nvSpPr>
                <p:cNvPr id="58" name="Rectangle 5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ight Triangle 5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5" name="Group 34"/>
              <p:cNvGrpSpPr/>
              <p:nvPr/>
            </p:nvGrpSpPr>
            <p:grpSpPr>
              <a:xfrm>
                <a:off x="3120330" y="3051804"/>
                <a:ext cx="5256584" cy="720000"/>
                <a:chOff x="3131840" y="1491630"/>
                <a:chExt cx="5256584" cy="576064"/>
              </a:xfrm>
            </p:grpSpPr>
            <p:sp>
              <p:nvSpPr>
                <p:cNvPr id="56" name="Rectangle 55"/>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ight Triangle 56"/>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6" name="TextBox 45"/>
              <p:cNvSpPr txBox="1"/>
              <p:nvPr/>
            </p:nvSpPr>
            <p:spPr>
              <a:xfrm>
                <a:off x="3080371" y="1273416"/>
                <a:ext cx="533164" cy="469478"/>
              </a:xfrm>
              <a:prstGeom prst="rect">
                <a:avLst/>
              </a:prstGeom>
              <a:noFill/>
            </p:spPr>
            <p:txBody>
              <a:bodyPr wrap="square" rtlCol="0">
                <a:spAutoFit/>
              </a:bodyPr>
              <a:lstStyle/>
              <a:p>
                <a:r>
                  <a:rPr lang="en-US" altLang="ko-KR" sz="1600" b="1" dirty="0">
                    <a:solidFill>
                      <a:schemeClr val="bg1"/>
                    </a:solidFill>
                    <a:cs typeface="Arial" pitchFamily="34" charset="0"/>
                  </a:rPr>
                  <a:t>05</a:t>
                </a:r>
                <a:endParaRPr lang="ko-KR" altLang="en-US" sz="1600" b="1" dirty="0">
                  <a:solidFill>
                    <a:schemeClr val="bg1"/>
                  </a:solidFill>
                  <a:cs typeface="Arial" pitchFamily="34" charset="0"/>
                </a:endParaRPr>
              </a:p>
            </p:txBody>
          </p:sp>
          <p:sp>
            <p:nvSpPr>
              <p:cNvPr id="47" name="TextBox 46"/>
              <p:cNvSpPr txBox="1"/>
              <p:nvPr/>
            </p:nvSpPr>
            <p:spPr>
              <a:xfrm>
                <a:off x="3090273" y="2135504"/>
                <a:ext cx="533164" cy="469478"/>
              </a:xfrm>
              <a:prstGeom prst="rect">
                <a:avLst/>
              </a:prstGeom>
              <a:noFill/>
            </p:spPr>
            <p:txBody>
              <a:bodyPr wrap="square" rtlCol="0">
                <a:spAutoFit/>
              </a:bodyPr>
              <a:lstStyle/>
              <a:p>
                <a:r>
                  <a:rPr lang="en-US" altLang="ko-KR" sz="1600" b="1" dirty="0">
                    <a:solidFill>
                      <a:schemeClr val="bg1"/>
                    </a:solidFill>
                    <a:cs typeface="Arial" pitchFamily="34" charset="0"/>
                  </a:rPr>
                  <a:t>06</a:t>
                </a:r>
                <a:endParaRPr lang="ko-KR" altLang="en-US" sz="1600" b="1" dirty="0">
                  <a:solidFill>
                    <a:schemeClr val="bg1"/>
                  </a:solidFill>
                  <a:cs typeface="Arial" pitchFamily="34" charset="0"/>
                </a:endParaRPr>
              </a:p>
            </p:txBody>
          </p:sp>
          <p:sp>
            <p:nvSpPr>
              <p:cNvPr id="48" name="TextBox 47"/>
              <p:cNvSpPr txBox="1"/>
              <p:nvPr/>
            </p:nvSpPr>
            <p:spPr>
              <a:xfrm>
                <a:off x="3046341" y="3051722"/>
                <a:ext cx="533164" cy="469478"/>
              </a:xfrm>
              <a:prstGeom prst="rect">
                <a:avLst/>
              </a:prstGeom>
              <a:noFill/>
            </p:spPr>
            <p:txBody>
              <a:bodyPr wrap="square" rtlCol="0">
                <a:spAutoFit/>
              </a:bodyPr>
              <a:lstStyle/>
              <a:p>
                <a:r>
                  <a:rPr lang="en-US" altLang="ko-KR" sz="1600" b="1" dirty="0">
                    <a:solidFill>
                      <a:schemeClr val="bg1"/>
                    </a:solidFill>
                    <a:cs typeface="Arial" pitchFamily="34" charset="0"/>
                  </a:rPr>
                  <a:t>07</a:t>
                </a:r>
                <a:endParaRPr lang="ko-KR" altLang="en-US" sz="1600" b="1" dirty="0">
                  <a:solidFill>
                    <a:schemeClr val="bg1"/>
                  </a:solidFill>
                  <a:cs typeface="Arial" pitchFamily="34" charset="0"/>
                </a:endParaRPr>
              </a:p>
            </p:txBody>
          </p:sp>
          <p:sp>
            <p:nvSpPr>
              <p:cNvPr id="50" name="TextBox 49"/>
              <p:cNvSpPr txBox="1"/>
              <p:nvPr/>
            </p:nvSpPr>
            <p:spPr>
              <a:xfrm>
                <a:off x="3860536" y="-1244576"/>
                <a:ext cx="4392566" cy="512158"/>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Related Work</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1" name="TextBox 50"/>
              <p:cNvSpPr txBox="1"/>
              <p:nvPr/>
            </p:nvSpPr>
            <p:spPr>
              <a:xfrm>
                <a:off x="3860536" y="1373836"/>
                <a:ext cx="4392566" cy="896277"/>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System Overview</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2" name="TextBox 51"/>
              <p:cNvSpPr txBox="1"/>
              <p:nvPr/>
            </p:nvSpPr>
            <p:spPr>
              <a:xfrm>
                <a:off x="3843246" y="2261934"/>
                <a:ext cx="4392566" cy="512158"/>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Expected Results</a:t>
                </a:r>
                <a:endParaRPr lang="ko-KR"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3" name="TextBox 52"/>
              <p:cNvSpPr txBox="1"/>
              <p:nvPr/>
            </p:nvSpPr>
            <p:spPr>
              <a:xfrm>
                <a:off x="3843246" y="3151798"/>
                <a:ext cx="4392566" cy="512158"/>
              </a:xfrm>
              <a:prstGeom prst="rect">
                <a:avLst/>
              </a:prstGeom>
              <a:noFill/>
            </p:spPr>
            <p:txBody>
              <a:bodyPr wrap="square" rtlCol="0">
                <a:spAutoFit/>
              </a:bodyPr>
              <a:lstStyle/>
              <a:p>
                <a:r>
                  <a:rPr lang="en-US" altLang="ko-KR" b="1" dirty="0">
                    <a:solidFill>
                      <a:schemeClr val="tx1">
                        <a:lumMod val="75000"/>
                        <a:lumOff val="25000"/>
                      </a:schemeClr>
                    </a:solidFill>
                    <a:latin typeface="Calibri" panose="020F0502020204030204" pitchFamily="34" charset="0"/>
                    <a:cs typeface="Calibri" panose="020F0502020204030204" pitchFamily="34" charset="0"/>
                  </a:rPr>
                  <a:t>Demo</a:t>
                </a:r>
                <a:endParaRPr lang="ko-KR" alt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sp>
        <p:nvSpPr>
          <p:cNvPr id="7" name="TextBox 6"/>
          <p:cNvSpPr txBox="1"/>
          <p:nvPr/>
        </p:nvSpPr>
        <p:spPr>
          <a:xfrm>
            <a:off x="8783960" y="4761006"/>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1095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2451"/>
            <a:ext cx="9144000" cy="576064"/>
          </a:xfrm>
        </p:spPr>
        <p:txBody>
          <a:bodyPr/>
          <a:lstStyle/>
          <a:p>
            <a:r>
              <a:rPr lang="en-US" altLang="ko-KR" sz="4000" dirty="0">
                <a:latin typeface="Calibri" panose="020F0502020204030204" pitchFamily="34" charset="0"/>
                <a:cs typeface="Calibri" panose="020F0502020204030204" pitchFamily="34" charset="0"/>
              </a:rPr>
              <a:t>Introduction</a:t>
            </a:r>
            <a:endParaRPr lang="ko-KR" altLang="en-US" sz="4000" dirty="0">
              <a:latin typeface="Calibri" panose="020F0502020204030204" pitchFamily="34" charset="0"/>
              <a:cs typeface="Calibri" panose="020F0502020204030204" pitchFamily="34" charset="0"/>
            </a:endParaRPr>
          </a:p>
        </p:txBody>
      </p:sp>
      <p:sp>
        <p:nvSpPr>
          <p:cNvPr id="5" name="TextBox 4"/>
          <p:cNvSpPr txBox="1"/>
          <p:nvPr/>
        </p:nvSpPr>
        <p:spPr>
          <a:xfrm>
            <a:off x="1007604" y="1275606"/>
            <a:ext cx="7128792" cy="1600438"/>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In our real-life, e-learning is improving and shows more. The examiners show every day a better way of detecting the level of education and the ground of education that student stands on.      Although e-learning has some advantages in terms of information accessibility, time and place   flexibility compared to formal learning, it does not provide enough face-to-face interactivity       between an educator and learners. The main aim of proposed project is making the examinees' facial expressions as well as their answers contribute in determining which next level they           should be passed to</a:t>
            </a:r>
            <a:endParaRPr lang="en-US" altLang="ko-K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397792" y="1117414"/>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8066857" y="1275606"/>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451417"/>
            <a:ext cx="2160238" cy="162162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 r="12924" b="-1996"/>
          <a:stretch/>
        </p:blipFill>
        <p:spPr>
          <a:xfrm>
            <a:off x="395536" y="3489452"/>
            <a:ext cx="2736304" cy="1602578"/>
          </a:xfrm>
          <a:prstGeom prst="rect">
            <a:avLst/>
          </a:prstGeom>
        </p:spPr>
      </p:pic>
      <p:sp>
        <p:nvSpPr>
          <p:cNvPr id="8" name="TextBox 7"/>
          <p:cNvSpPr txBox="1"/>
          <p:nvPr/>
        </p:nvSpPr>
        <p:spPr>
          <a:xfrm>
            <a:off x="8783960" y="4761006"/>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76672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bg1"/>
                </a:solidFill>
                <a:latin typeface="+mj-lt"/>
                <a:cs typeface="Arial" pitchFamily="34" charset="0"/>
              </a:rPr>
              <a:t> </a:t>
            </a:r>
            <a:r>
              <a:rPr lang="en-US" altLang="ko-KR" b="1" dirty="0">
                <a:solidFill>
                  <a:schemeClr val="bg1"/>
                </a:solidFill>
                <a:latin typeface="Calibri" panose="020F0502020204030204" pitchFamily="34" charset="0"/>
                <a:cs typeface="Calibri" panose="020F0502020204030204" pitchFamily="34" charset="0"/>
              </a:rPr>
              <a:t>Related   </a:t>
            </a:r>
          </a:p>
          <a:p>
            <a:pPr marL="0" indent="0" algn="r">
              <a:buNone/>
            </a:pPr>
            <a:r>
              <a:rPr lang="en-US" altLang="ko-KR" b="1" dirty="0">
                <a:solidFill>
                  <a:schemeClr val="bg1"/>
                </a:solidFill>
                <a:latin typeface="Calibri" panose="020F0502020204030204" pitchFamily="34" charset="0"/>
                <a:cs typeface="Calibri" panose="020F0502020204030204" pitchFamily="34" charset="0"/>
              </a:rPr>
              <a:t>Work 1/3</a:t>
            </a:r>
            <a:endParaRPr lang="ko-KR" altLang="en-US" b="1" dirty="0">
              <a:solidFill>
                <a:schemeClr val="bg1"/>
              </a:solidFill>
              <a:latin typeface="Calibri" panose="020F0502020204030204" pitchFamily="34" charset="0"/>
              <a:cs typeface="Calibri" panose="020F0502020204030204" pitchFamily="34" charset="0"/>
            </a:endParaRPr>
          </a:p>
        </p:txBody>
      </p:sp>
      <p:grpSp>
        <p:nvGrpSpPr>
          <p:cNvPr id="21" name="Group 20"/>
          <p:cNvGrpSpPr/>
          <p:nvPr/>
        </p:nvGrpSpPr>
        <p:grpSpPr>
          <a:xfrm>
            <a:off x="579909" y="383434"/>
            <a:ext cx="5721335" cy="3807336"/>
            <a:chOff x="3675128" y="895398"/>
            <a:chExt cx="2265440" cy="3807336"/>
          </a:xfrm>
        </p:grpSpPr>
        <p:sp>
          <p:nvSpPr>
            <p:cNvPr id="22" name="TextBox 21"/>
            <p:cNvSpPr txBox="1"/>
            <p:nvPr/>
          </p:nvSpPr>
          <p:spPr>
            <a:xfrm>
              <a:off x="3688077" y="1840412"/>
              <a:ext cx="2252491" cy="2862322"/>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Motivation: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Emotion plays an important role in analyzing the student's interest in classroom lectures. Out of the various ways to detect emotion, the quick way is to understand the emotional symptoms through facial expression.</a:t>
              </a: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Problem Statement: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1. V</a:t>
              </a:r>
              <a:r>
                <a:rPr lang="en-US" sz="1200" dirty="0">
                  <a:solidFill>
                    <a:schemeClr val="tx1">
                      <a:lumMod val="75000"/>
                      <a:lumOff val="25000"/>
                    </a:schemeClr>
                  </a:solidFill>
                  <a:latin typeface="Calibri" panose="020F0502020204030204" pitchFamily="34" charset="0"/>
                  <a:cs typeface="Calibri" panose="020F0502020204030204" pitchFamily="34" charset="0"/>
                </a:rPr>
                <a:t>ery long training time.</a:t>
              </a:r>
            </a:p>
            <a:p>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2. S</a:t>
              </a:r>
              <a:r>
                <a:rPr lang="en-US" sz="1200" dirty="0">
                  <a:solidFill>
                    <a:schemeClr val="tx1">
                      <a:lumMod val="75000"/>
                      <a:lumOff val="25000"/>
                    </a:schemeClr>
                  </a:solidFill>
                  <a:latin typeface="Calibri" panose="020F0502020204030204" pitchFamily="34" charset="0"/>
                  <a:cs typeface="Calibri" panose="020F0502020204030204" pitchFamily="34" charset="0"/>
                </a:rPr>
                <a:t>low progress in reaching any of classifying that emotion</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Tools: </a:t>
              </a:r>
              <a:r>
                <a:rPr lang="en-US" sz="1200" dirty="0">
                  <a:solidFill>
                    <a:schemeClr val="tx1">
                      <a:lumMod val="75000"/>
                      <a:lumOff val="25000"/>
                    </a:schemeClr>
                  </a:solidFill>
                  <a:latin typeface="Calibri" panose="020F0502020204030204" pitchFamily="34" charset="0"/>
                  <a:cs typeface="Calibri" panose="020F0502020204030204" pitchFamily="34" charset="0"/>
                </a:rPr>
                <a:t>Viola-Jones, Local Binary Pattern (LBP), Ada Boost and Neural Network.</a:t>
              </a: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Results: </a:t>
              </a:r>
              <a:r>
                <a:rPr lang="en-US" sz="1200" dirty="0">
                  <a:solidFill>
                    <a:schemeClr val="tx1">
                      <a:lumMod val="75000"/>
                      <a:lumOff val="25000"/>
                    </a:schemeClr>
                  </a:solidFill>
                  <a:latin typeface="Calibri" panose="020F0502020204030204" pitchFamily="34" charset="0"/>
                  <a:cs typeface="Calibri" panose="020F0502020204030204" pitchFamily="34" charset="0"/>
                </a:rPr>
                <a:t>The different concentration levels have been observed throughout the </a:t>
              </a:r>
            </a:p>
            <a:p>
              <a:r>
                <a:rPr lang="en-US" sz="1200" dirty="0">
                  <a:solidFill>
                    <a:schemeClr val="tx1">
                      <a:lumMod val="75000"/>
                      <a:lumOff val="25000"/>
                    </a:schemeClr>
                  </a:solidFill>
                  <a:latin typeface="Calibri" panose="020F0502020204030204" pitchFamily="34" charset="0"/>
                  <a:cs typeface="Calibri" panose="020F0502020204030204" pitchFamily="34" charset="0"/>
                </a:rPr>
                <a:t>video i.e. High, medium and low, the student wasn't attentive in reading the </a:t>
              </a:r>
            </a:p>
            <a:p>
              <a:r>
                <a:rPr lang="en-US" sz="1200" dirty="0">
                  <a:solidFill>
                    <a:schemeClr val="tx1">
                      <a:lumMod val="75000"/>
                      <a:lumOff val="25000"/>
                    </a:schemeClr>
                  </a:solidFill>
                  <a:latin typeface="Calibri" panose="020F0502020204030204" pitchFamily="34" charset="0"/>
                  <a:cs typeface="Calibri" panose="020F0502020204030204" pitchFamily="34" charset="0"/>
                </a:rPr>
                <a:t>content which was displayed at that time period.</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3675128" y="895398"/>
              <a:ext cx="2252491" cy="830997"/>
            </a:xfrm>
            <a:prstGeom prst="rect">
              <a:avLst/>
            </a:prstGeom>
            <a:noFill/>
          </p:spPr>
          <p:txBody>
            <a:bodyPr wrap="square" rtlCol="0">
              <a:spAutoFit/>
            </a:bodyPr>
            <a:lstStyle/>
            <a:p>
              <a:pPr algn="ctr"/>
              <a:r>
                <a:rPr lang="en-US" sz="1600" dirty="0"/>
                <a:t>Student Emotion Recognition System (SERS) for e-learning </a:t>
              </a:r>
            </a:p>
            <a:p>
              <a:pPr algn="ctr"/>
              <a:r>
                <a:rPr lang="en-US" sz="1600" dirty="0"/>
                <a:t>improvement based on learner concentration metric</a:t>
              </a:r>
              <a:r>
                <a:rPr lang="en-US" sz="1200" baseline="30000" dirty="0"/>
                <a:t>[1]</a:t>
              </a:r>
              <a:endParaRPr lang="en-US" sz="1600" dirty="0"/>
            </a:p>
            <a:p>
              <a:pPr algn="ctr"/>
              <a:r>
                <a:rPr lang="en-US" sz="1600" dirty="0"/>
                <a:t> </a:t>
              </a:r>
            </a:p>
          </p:txBody>
        </p:sp>
      </p:grpSp>
      <p:sp>
        <p:nvSpPr>
          <p:cNvPr id="4" name="Rectangle 3">
            <a:extLst>
              <a:ext uri="{FF2B5EF4-FFF2-40B4-BE49-F238E27FC236}">
                <a16:creationId xmlns:a16="http://schemas.microsoft.com/office/drawing/2014/main" id="{28D039B8-2CBB-4457-8576-9BBFDDC1518C}"/>
              </a:ext>
            </a:extLst>
          </p:cNvPr>
          <p:cNvSpPr/>
          <p:nvPr/>
        </p:nvSpPr>
        <p:spPr>
          <a:xfrm>
            <a:off x="679340" y="4500813"/>
            <a:ext cx="5328592" cy="369332"/>
          </a:xfrm>
          <a:prstGeom prst="rect">
            <a:avLst/>
          </a:prstGeom>
        </p:spPr>
        <p:txBody>
          <a:bodyPr wrap="square">
            <a:spAutoFit/>
          </a:bodyPr>
          <a:lstStyle/>
          <a:p>
            <a:pPr algn="ctr"/>
            <a:r>
              <a:rPr lang="en-US" sz="900" dirty="0"/>
              <a:t>[1]LB </a:t>
            </a:r>
            <a:r>
              <a:rPr lang="en-US" sz="900" dirty="0" err="1"/>
              <a:t>Krithika</a:t>
            </a:r>
            <a:r>
              <a:rPr lang="en-US" sz="900" dirty="0"/>
              <a:t>. \Student emotion recognition system (SERS) for e-learning improvement based on learner concentration metric". In: </a:t>
            </a:r>
            <a:r>
              <a:rPr lang="en-US" sz="900" dirty="0" err="1"/>
              <a:t>Procedia</a:t>
            </a:r>
            <a:r>
              <a:rPr lang="en-US" sz="900" dirty="0"/>
              <a:t> Computer Science 85 (2016), pp. 767-776.</a:t>
            </a:r>
            <a:endParaRPr lang="en-US" sz="900" dirty="0">
              <a:solidFill>
                <a:srgbClr val="444444"/>
              </a:solidFill>
            </a:endParaRPr>
          </a:p>
        </p:txBody>
      </p:sp>
      <p:sp>
        <p:nvSpPr>
          <p:cNvPr id="9" name="TextBox 8"/>
          <p:cNvSpPr txBox="1"/>
          <p:nvPr/>
        </p:nvSpPr>
        <p:spPr>
          <a:xfrm>
            <a:off x="8423920" y="4761006"/>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88759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b="1" dirty="0">
                <a:solidFill>
                  <a:schemeClr val="bg1"/>
                </a:solidFill>
                <a:latin typeface="Calibri" panose="020F0502020204030204" pitchFamily="34" charset="0"/>
                <a:cs typeface="Calibri" panose="020F0502020204030204" pitchFamily="34" charset="0"/>
              </a:rPr>
              <a:t>Related</a:t>
            </a:r>
          </a:p>
          <a:p>
            <a:pPr marL="0" indent="0" algn="r">
              <a:buNone/>
            </a:pPr>
            <a:r>
              <a:rPr lang="en-US" altLang="ko-KR" b="1" dirty="0">
                <a:solidFill>
                  <a:schemeClr val="bg1"/>
                </a:solidFill>
                <a:latin typeface="Calibri" panose="020F0502020204030204" pitchFamily="34" charset="0"/>
                <a:cs typeface="Calibri" panose="020F0502020204030204" pitchFamily="34" charset="0"/>
              </a:rPr>
              <a:t>Work 2/3</a:t>
            </a:r>
            <a:endParaRPr lang="ko-KR" altLang="en-US" b="1" dirty="0">
              <a:solidFill>
                <a:schemeClr val="bg1"/>
              </a:solidFill>
              <a:latin typeface="Calibri" panose="020F0502020204030204" pitchFamily="34" charset="0"/>
              <a:cs typeface="Calibri" panose="020F0502020204030204" pitchFamily="34" charset="0"/>
            </a:endParaRPr>
          </a:p>
        </p:txBody>
      </p:sp>
      <p:grpSp>
        <p:nvGrpSpPr>
          <p:cNvPr id="21" name="Group 20"/>
          <p:cNvGrpSpPr/>
          <p:nvPr/>
        </p:nvGrpSpPr>
        <p:grpSpPr>
          <a:xfrm>
            <a:off x="611560" y="478914"/>
            <a:ext cx="5779729" cy="3246998"/>
            <a:chOff x="3687661" y="990878"/>
            <a:chExt cx="2288562" cy="3246998"/>
          </a:xfrm>
        </p:grpSpPr>
        <p:sp>
          <p:nvSpPr>
            <p:cNvPr id="22" name="TextBox 21"/>
            <p:cNvSpPr txBox="1"/>
            <p:nvPr/>
          </p:nvSpPr>
          <p:spPr>
            <a:xfrm>
              <a:off x="3687661" y="1744886"/>
              <a:ext cx="2252491" cy="2492990"/>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Motivation: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T</a:t>
              </a:r>
              <a:r>
                <a:rPr lang="en-US" sz="1200" dirty="0">
                  <a:solidFill>
                    <a:schemeClr val="tx1">
                      <a:lumMod val="75000"/>
                      <a:lumOff val="25000"/>
                    </a:schemeClr>
                  </a:solidFill>
                  <a:latin typeface="Calibri" panose="020F0502020204030204" pitchFamily="34" charset="0"/>
                  <a:cs typeface="Calibri" panose="020F0502020204030204" pitchFamily="34" charset="0"/>
                </a:rPr>
                <a:t>he video-based facial expression recognition aims to classify a </a:t>
              </a:r>
            </a:p>
            <a:p>
              <a:r>
                <a:rPr lang="en-US" sz="1200" dirty="0">
                  <a:solidFill>
                    <a:schemeClr val="tx1">
                      <a:lumMod val="75000"/>
                      <a:lumOff val="25000"/>
                    </a:schemeClr>
                  </a:solidFill>
                  <a:latin typeface="Calibri" panose="020F0502020204030204" pitchFamily="34" charset="0"/>
                  <a:cs typeface="Calibri" panose="020F0502020204030204" pitchFamily="34" charset="0"/>
                </a:rPr>
                <a:t>given video into several basic emotions, facial expression has recently attracted </a:t>
              </a:r>
            </a:p>
            <a:p>
              <a:r>
                <a:rPr lang="en-US" sz="1200" dirty="0">
                  <a:solidFill>
                    <a:schemeClr val="tx1">
                      <a:lumMod val="75000"/>
                      <a:lumOff val="25000"/>
                    </a:schemeClr>
                  </a:solidFill>
                  <a:latin typeface="Calibri" panose="020F0502020204030204" pitchFamily="34" charset="0"/>
                  <a:cs typeface="Calibri" panose="020F0502020204030204" pitchFamily="34" charset="0"/>
                </a:rPr>
                <a:t>increasing attention in academia and industry due to its wide range of the many applications nowadays.</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Problem Statement: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F</a:t>
              </a:r>
              <a:r>
                <a:rPr lang="en-US" sz="1200" dirty="0">
                  <a:solidFill>
                    <a:schemeClr val="tx1">
                      <a:lumMod val="75000"/>
                      <a:lumOff val="25000"/>
                    </a:schemeClr>
                  </a:solidFill>
                  <a:latin typeface="Calibri" panose="020F0502020204030204" pitchFamily="34" charset="0"/>
                  <a:cs typeface="Calibri" panose="020F0502020204030204" pitchFamily="34" charset="0"/>
                </a:rPr>
                <a:t>acial expression recognition in the wild remains a challenging problem due to large head pose, illumination variance, occlusion, motion blur, etc.</a:t>
              </a: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Tools: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Convolutional Neural Network (CNN) , Frame Attention Networks.</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Results: </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V</a:t>
              </a:r>
              <a:r>
                <a:rPr lang="en-US" sz="1200" dirty="0">
                  <a:solidFill>
                    <a:schemeClr val="tx1">
                      <a:lumMod val="75000"/>
                      <a:lumOff val="25000"/>
                    </a:schemeClr>
                  </a:solidFill>
                  <a:latin typeface="Calibri" panose="020F0502020204030204" pitchFamily="34" charset="0"/>
                  <a:cs typeface="Calibri" panose="020F0502020204030204" pitchFamily="34" charset="0"/>
                </a:rPr>
                <a:t>ery high </a:t>
              </a:r>
              <a:r>
                <a:rPr lang="en-US" sz="1200">
                  <a:solidFill>
                    <a:schemeClr val="tx1">
                      <a:lumMod val="75000"/>
                      <a:lumOff val="25000"/>
                    </a:schemeClr>
                  </a:solidFill>
                  <a:latin typeface="Calibri" panose="020F0502020204030204" pitchFamily="34" charset="0"/>
                  <a:cs typeface="Calibri" panose="020F0502020204030204" pitchFamily="34" charset="0"/>
                </a:rPr>
                <a:t>accuracy 98 </a:t>
              </a:r>
              <a:r>
                <a:rPr lang="en-US" sz="1200" dirty="0">
                  <a:solidFill>
                    <a:schemeClr val="tx1">
                      <a:lumMod val="75000"/>
                      <a:lumOff val="25000"/>
                    </a:schemeClr>
                  </a:solidFill>
                  <a:latin typeface="Calibri" panose="020F0502020204030204" pitchFamily="34" charset="0"/>
                  <a:cs typeface="Calibri" panose="020F0502020204030204" pitchFamily="34" charset="0"/>
                </a:rPr>
                <a:t>percent also that accuracy thanks to the meta datasets that they use as Cohen </a:t>
              </a:r>
              <a:r>
                <a:rPr lang="en-US" sz="1200" dirty="0" err="1">
                  <a:solidFill>
                    <a:schemeClr val="tx1">
                      <a:lumMod val="75000"/>
                      <a:lumOff val="25000"/>
                    </a:schemeClr>
                  </a:solidFill>
                  <a:latin typeface="Calibri" panose="020F0502020204030204" pitchFamily="34" charset="0"/>
                  <a:cs typeface="Calibri" panose="020F0502020204030204" pitchFamily="34" charset="0"/>
                </a:rPr>
                <a:t>Kanade</a:t>
              </a:r>
              <a:r>
                <a:rPr lang="en-US" sz="1200" dirty="0">
                  <a:solidFill>
                    <a:schemeClr val="tx1">
                      <a:lumMod val="75000"/>
                      <a:lumOff val="25000"/>
                    </a:schemeClr>
                  </a:solidFill>
                  <a:latin typeface="Calibri" panose="020F0502020204030204" pitchFamily="34" charset="0"/>
                  <a:cs typeface="Calibri" panose="020F0502020204030204" pitchFamily="34" charset="0"/>
                </a:rPr>
                <a:t> (ck+) and AFEW 8.0.</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3687661" y="990878"/>
              <a:ext cx="2288562" cy="646331"/>
            </a:xfrm>
            <a:prstGeom prst="rect">
              <a:avLst/>
            </a:prstGeom>
            <a:noFill/>
          </p:spPr>
          <p:txBody>
            <a:bodyPr wrap="square" rtlCol="0">
              <a:spAutoFit/>
            </a:bodyPr>
            <a:lstStyle/>
            <a:p>
              <a:pPr algn="ctr"/>
              <a:r>
                <a:rPr lang="en-US" dirty="0"/>
                <a:t>Frame Attention Networks for Facial Expression</a:t>
              </a:r>
            </a:p>
            <a:p>
              <a:pPr algn="ctr"/>
              <a:r>
                <a:rPr lang="en-US" dirty="0"/>
                <a:t> Recognition in Videos</a:t>
              </a:r>
              <a:r>
                <a:rPr lang="en-US" sz="1400" baseline="30000" dirty="0"/>
                <a:t>[2]</a:t>
              </a:r>
              <a:endParaRPr lang="en-US" dirty="0"/>
            </a:p>
          </p:txBody>
        </p:sp>
      </p:grpSp>
      <p:pic>
        <p:nvPicPr>
          <p:cNvPr id="8" name="Picture 7">
            <a:extLst>
              <a:ext uri="{FF2B5EF4-FFF2-40B4-BE49-F238E27FC236}">
                <a16:creationId xmlns:a16="http://schemas.microsoft.com/office/drawing/2014/main" id="{74D4487D-FA65-4C49-A887-49133C17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923678"/>
            <a:ext cx="2592288" cy="3042444"/>
          </a:xfrm>
          <a:prstGeom prst="rect">
            <a:avLst/>
          </a:prstGeom>
        </p:spPr>
      </p:pic>
      <p:sp>
        <p:nvSpPr>
          <p:cNvPr id="2" name="Rectangle 1">
            <a:extLst>
              <a:ext uri="{FF2B5EF4-FFF2-40B4-BE49-F238E27FC236}">
                <a16:creationId xmlns:a16="http://schemas.microsoft.com/office/drawing/2014/main" id="{F7D69F87-A614-4CAB-8002-C4FD48687DA0}"/>
              </a:ext>
            </a:extLst>
          </p:cNvPr>
          <p:cNvSpPr/>
          <p:nvPr/>
        </p:nvSpPr>
        <p:spPr>
          <a:xfrm>
            <a:off x="971600" y="4371950"/>
            <a:ext cx="4680521" cy="507831"/>
          </a:xfrm>
          <a:prstGeom prst="rect">
            <a:avLst/>
          </a:prstGeom>
        </p:spPr>
        <p:txBody>
          <a:bodyPr wrap="square">
            <a:spAutoFit/>
          </a:bodyPr>
          <a:lstStyle/>
          <a:p>
            <a:pPr algn="ctr"/>
            <a:r>
              <a:rPr lang="en-US" sz="900" dirty="0"/>
              <a:t>[2]</a:t>
            </a:r>
            <a:r>
              <a:rPr lang="en-US" sz="900" dirty="0" err="1"/>
              <a:t>Debin</a:t>
            </a:r>
            <a:r>
              <a:rPr lang="en-US" sz="900" dirty="0"/>
              <a:t> </a:t>
            </a:r>
            <a:r>
              <a:rPr lang="en-US" sz="900" dirty="0" err="1"/>
              <a:t>Meng</a:t>
            </a:r>
            <a:r>
              <a:rPr lang="en-US" sz="900" dirty="0"/>
              <a:t> et al. \frame attention networks for facial expression recognition in videos". In: 2019 IEEE International Conference on Image Processing (ICIP). IEEE. 2019, pp.</a:t>
            </a:r>
          </a:p>
          <a:p>
            <a:pPr algn="ctr"/>
            <a:r>
              <a:rPr lang="en-US" sz="900" dirty="0"/>
              <a:t> 3866-3870.</a:t>
            </a:r>
          </a:p>
        </p:txBody>
      </p:sp>
      <p:sp>
        <p:nvSpPr>
          <p:cNvPr id="11" name="TextBox 10"/>
          <p:cNvSpPr txBox="1"/>
          <p:nvPr/>
        </p:nvSpPr>
        <p:spPr>
          <a:xfrm>
            <a:off x="8388424" y="4794706"/>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02266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b="1" dirty="0">
                <a:solidFill>
                  <a:schemeClr val="bg1"/>
                </a:solidFill>
                <a:latin typeface="Calibri" panose="020F0502020204030204" pitchFamily="34" charset="0"/>
                <a:cs typeface="Calibri" panose="020F0502020204030204" pitchFamily="34" charset="0"/>
              </a:rPr>
              <a:t>Related</a:t>
            </a:r>
          </a:p>
          <a:p>
            <a:pPr marL="0" indent="0" algn="r">
              <a:buNone/>
            </a:pPr>
            <a:r>
              <a:rPr lang="en-US" altLang="ko-KR" b="1" dirty="0">
                <a:solidFill>
                  <a:schemeClr val="bg1"/>
                </a:solidFill>
                <a:latin typeface="Calibri" panose="020F0502020204030204" pitchFamily="34" charset="0"/>
                <a:cs typeface="Calibri" panose="020F0502020204030204" pitchFamily="34" charset="0"/>
              </a:rPr>
              <a:t>Work 3/3</a:t>
            </a:r>
            <a:endParaRPr lang="ko-KR" altLang="en-US" b="1" dirty="0">
              <a:solidFill>
                <a:schemeClr val="bg1"/>
              </a:solidFill>
              <a:latin typeface="Calibri" panose="020F0502020204030204" pitchFamily="34" charset="0"/>
              <a:cs typeface="Calibri" panose="020F0502020204030204" pitchFamily="34" charset="0"/>
            </a:endParaRPr>
          </a:p>
        </p:txBody>
      </p:sp>
      <p:grpSp>
        <p:nvGrpSpPr>
          <p:cNvPr id="21" name="Group 20"/>
          <p:cNvGrpSpPr/>
          <p:nvPr/>
        </p:nvGrpSpPr>
        <p:grpSpPr>
          <a:xfrm>
            <a:off x="611560" y="478914"/>
            <a:ext cx="5688632" cy="3397203"/>
            <a:chOff x="3687661" y="990878"/>
            <a:chExt cx="2252491" cy="3397203"/>
          </a:xfrm>
        </p:grpSpPr>
        <p:sp>
          <p:nvSpPr>
            <p:cNvPr id="22" name="TextBox 21"/>
            <p:cNvSpPr txBox="1"/>
            <p:nvPr/>
          </p:nvSpPr>
          <p:spPr>
            <a:xfrm>
              <a:off x="3687661" y="1618092"/>
              <a:ext cx="2252491" cy="276998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Motivation: </a:t>
              </a:r>
              <a:r>
                <a:rPr lang="en-US" sz="1200" dirty="0">
                  <a:solidFill>
                    <a:schemeClr val="tx1">
                      <a:lumMod val="75000"/>
                      <a:lumOff val="25000"/>
                    </a:schemeClr>
                  </a:solidFill>
                  <a:latin typeface="Calibri" panose="020F0502020204030204" pitchFamily="34" charset="0"/>
                  <a:cs typeface="Calibri" panose="020F0502020204030204" pitchFamily="34" charset="0"/>
                </a:rPr>
                <a:t>The objective of this paper to progress learning and levels of success in the</a:t>
              </a:r>
            </a:p>
            <a:p>
              <a:r>
                <a:rPr lang="en-US" sz="1200" dirty="0">
                  <a:solidFill>
                    <a:schemeClr val="tx1">
                      <a:lumMod val="75000"/>
                      <a:lumOff val="25000"/>
                    </a:schemeClr>
                  </a:solidFill>
                  <a:latin typeface="Calibri" panose="020F0502020204030204" pitchFamily="34" charset="0"/>
                  <a:cs typeface="Calibri" panose="020F0502020204030204" pitchFamily="34" charset="0"/>
                </a:rPr>
                <a:t> subjects of Mathematics and develop a point of reflection around the</a:t>
              </a:r>
            </a:p>
            <a:p>
              <a:r>
                <a:rPr lang="en-US" sz="1200" dirty="0">
                  <a:solidFill>
                    <a:schemeClr val="tx1">
                      <a:lumMod val="75000"/>
                      <a:lumOff val="25000"/>
                    </a:schemeClr>
                  </a:solidFill>
                  <a:latin typeface="Calibri" panose="020F0502020204030204" pitchFamily="34" charset="0"/>
                  <a:cs typeface="Calibri" panose="020F0502020204030204" pitchFamily="34" charset="0"/>
                </a:rPr>
                <a:t>instructing and learning process of some mathematical contents, Based on formative and summative assessments.</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Problem Statement: </a:t>
              </a:r>
              <a:r>
                <a:rPr lang="en-US" sz="1200" dirty="0"/>
                <a:t>The problem is how to improve the education level about this course and to detect the education level for each student in each subject of mathematic.</a:t>
              </a:r>
              <a:r>
                <a:rPr lang="en-US" sz="1200" dirty="0">
                  <a:solidFill>
                    <a:schemeClr val="tx1">
                      <a:lumMod val="75000"/>
                      <a:lumOff val="25000"/>
                    </a:schemeClr>
                  </a:solidFill>
                  <a:latin typeface="Calibri" panose="020F0502020204030204" pitchFamily="34" charset="0"/>
                  <a:cs typeface="Calibri" panose="020F0502020204030204" pitchFamily="34" charset="0"/>
                </a:rPr>
                <a:t>.</a:t>
              </a: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Tools:</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S</a:t>
              </a:r>
              <a:r>
                <a:rPr lang="en-US" sz="1200" dirty="0">
                  <a:solidFill>
                    <a:schemeClr val="tx1">
                      <a:lumMod val="75000"/>
                      <a:lumOff val="25000"/>
                    </a:schemeClr>
                  </a:solidFill>
                  <a:latin typeface="Calibri" panose="020F0502020204030204" pitchFamily="34" charset="0"/>
                  <a:cs typeface="Calibri" panose="020F0502020204030204" pitchFamily="34" charset="0"/>
                </a:rPr>
                <a:t>ummative Assessment</a:t>
              </a:r>
              <a:r>
                <a:rPr lang="en-US" dirty="0">
                  <a:latin typeface="Calibri" panose="020F0502020204030204" pitchFamily="34" charset="0"/>
                  <a:cs typeface="Calibri" panose="020F0502020204030204" pitchFamily="34" charset="0"/>
                </a:rPr>
                <a:t>, </a:t>
              </a:r>
              <a:r>
                <a:rPr lang="en-US" sz="1200" dirty="0">
                  <a:solidFill>
                    <a:schemeClr val="tx1">
                      <a:lumMod val="75000"/>
                      <a:lumOff val="25000"/>
                    </a:schemeClr>
                  </a:solidFill>
                  <a:latin typeface="Calibri" panose="020F0502020204030204" pitchFamily="34" charset="0"/>
                  <a:cs typeface="Calibri" panose="020F0502020204030204" pitchFamily="34" charset="0"/>
                </a:rPr>
                <a:t>Formative Assessment</a:t>
              </a:r>
            </a:p>
            <a:p>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Results: </a:t>
              </a:r>
              <a:r>
                <a:rPr lang="en-US" sz="1200" dirty="0">
                  <a:solidFill>
                    <a:schemeClr val="tx1">
                      <a:lumMod val="75000"/>
                      <a:lumOff val="25000"/>
                    </a:schemeClr>
                  </a:solidFill>
                  <a:latin typeface="Calibri" panose="020F0502020204030204" pitchFamily="34" charset="0"/>
                  <a:cs typeface="Calibri" panose="020F0502020204030204" pitchFamily="34" charset="0"/>
                </a:rPr>
                <a:t>And they reach that the using summative</a:t>
              </a:r>
            </a:p>
            <a:p>
              <a:r>
                <a:rPr lang="en-US" sz="1200" dirty="0">
                  <a:solidFill>
                    <a:schemeClr val="tx1">
                      <a:lumMod val="75000"/>
                      <a:lumOff val="25000"/>
                    </a:schemeClr>
                  </a:solidFill>
                  <a:latin typeface="Calibri" panose="020F0502020204030204" pitchFamily="34" charset="0"/>
                  <a:cs typeface="Calibri" panose="020F0502020204030204" pitchFamily="34" charset="0"/>
                </a:rPr>
                <a:t> and formative together is better than using each </a:t>
              </a:r>
            </a:p>
            <a:p>
              <a:r>
                <a:rPr lang="en-US" sz="1200" dirty="0">
                  <a:solidFill>
                    <a:schemeClr val="tx1">
                      <a:lumMod val="75000"/>
                      <a:lumOff val="25000"/>
                    </a:schemeClr>
                  </a:solidFill>
                  <a:latin typeface="Calibri" panose="020F0502020204030204" pitchFamily="34" charset="0"/>
                  <a:cs typeface="Calibri" panose="020F0502020204030204" pitchFamily="34" charset="0"/>
                </a:rPr>
                <a:t>of them alone.</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3687661" y="990878"/>
              <a:ext cx="2252491" cy="646331"/>
            </a:xfrm>
            <a:prstGeom prst="rect">
              <a:avLst/>
            </a:prstGeom>
            <a:noFill/>
          </p:spPr>
          <p:txBody>
            <a:bodyPr wrap="square" rtlCol="0">
              <a:spAutoFit/>
            </a:bodyPr>
            <a:lstStyle/>
            <a:p>
              <a:pPr algn="ctr"/>
              <a:r>
                <a:rPr lang="en-US" dirty="0"/>
                <a:t>Formative Assessment In Higher Education: </a:t>
              </a:r>
              <a:r>
                <a:rPr lang="en-US" dirty="0" err="1"/>
                <a:t>DetectionAnd</a:t>
              </a:r>
              <a:r>
                <a:rPr lang="en-US" dirty="0"/>
                <a:t> Improvement On Learning Level</a:t>
              </a:r>
              <a:r>
                <a:rPr lang="en-US" sz="1400" baseline="30000" dirty="0"/>
                <a:t>[3]</a:t>
              </a:r>
              <a:endParaRPr lang="en-US" dirty="0"/>
            </a:p>
          </p:txBody>
        </p:sp>
      </p:grpSp>
      <p:pic>
        <p:nvPicPr>
          <p:cNvPr id="3" name="Picture 2">
            <a:extLst>
              <a:ext uri="{FF2B5EF4-FFF2-40B4-BE49-F238E27FC236}">
                <a16:creationId xmlns:a16="http://schemas.microsoft.com/office/drawing/2014/main" id="{BA20702C-0C0A-4F0E-BA56-C931F0353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291830"/>
            <a:ext cx="4672063" cy="1782696"/>
          </a:xfrm>
          <a:prstGeom prst="rect">
            <a:avLst/>
          </a:prstGeom>
        </p:spPr>
      </p:pic>
      <p:sp>
        <p:nvSpPr>
          <p:cNvPr id="4" name="Rectangle 3">
            <a:extLst>
              <a:ext uri="{FF2B5EF4-FFF2-40B4-BE49-F238E27FC236}">
                <a16:creationId xmlns:a16="http://schemas.microsoft.com/office/drawing/2014/main" id="{F977707F-5510-4690-9BB9-B3E27DD1B420}"/>
              </a:ext>
            </a:extLst>
          </p:cNvPr>
          <p:cNvSpPr/>
          <p:nvPr/>
        </p:nvSpPr>
        <p:spPr>
          <a:xfrm>
            <a:off x="215516" y="4263739"/>
            <a:ext cx="3843971" cy="646331"/>
          </a:xfrm>
          <a:prstGeom prst="rect">
            <a:avLst/>
          </a:prstGeom>
        </p:spPr>
        <p:txBody>
          <a:bodyPr wrap="square">
            <a:spAutoFit/>
          </a:bodyPr>
          <a:lstStyle/>
          <a:p>
            <a:r>
              <a:rPr lang="en-US" sz="900" dirty="0">
                <a:solidFill>
                  <a:srgbClr val="444444"/>
                </a:solidFill>
              </a:rPr>
              <a:t>[3]</a:t>
            </a:r>
            <a:r>
              <a:rPr lang="en-US" sz="900" dirty="0" err="1">
                <a:solidFill>
                  <a:srgbClr val="444444"/>
                </a:solidFill>
              </a:rPr>
              <a:t>Babo</a:t>
            </a:r>
            <a:r>
              <a:rPr lang="en-US" sz="900" dirty="0">
                <a:solidFill>
                  <a:srgbClr val="444444"/>
                </a:solidFill>
              </a:rPr>
              <a:t>, </a:t>
            </a:r>
            <a:r>
              <a:rPr lang="en-US" sz="900" dirty="0" err="1">
                <a:solidFill>
                  <a:srgbClr val="444444"/>
                </a:solidFill>
              </a:rPr>
              <a:t>Lurdes</a:t>
            </a:r>
            <a:r>
              <a:rPr lang="en-US" sz="900" dirty="0">
                <a:solidFill>
                  <a:srgbClr val="444444"/>
                </a:solidFill>
              </a:rPr>
              <a:t>, &amp; Azevedo, Jose Manuel &amp; Torres, Cristina &amp; Lopes,</a:t>
            </a:r>
          </a:p>
          <a:p>
            <a:r>
              <a:rPr lang="en-US" sz="900" dirty="0">
                <a:solidFill>
                  <a:srgbClr val="444444"/>
                </a:solidFill>
              </a:rPr>
              <a:t> Ana Paula. “Formative Assessment In Higher Education: Detection And Improvement On Learning Level.”</a:t>
            </a:r>
            <a:r>
              <a:rPr lang="en-US" sz="900" i="1" dirty="0" err="1">
                <a:solidFill>
                  <a:srgbClr val="444444"/>
                </a:solidFill>
              </a:rPr>
              <a:t>ResearchGate</a:t>
            </a:r>
            <a:r>
              <a:rPr lang="en-US" sz="900" dirty="0">
                <a:solidFill>
                  <a:srgbClr val="444444"/>
                </a:solidFill>
              </a:rPr>
              <a:t>, ResearchGate GmbH, March 2017,</a:t>
            </a:r>
            <a:r>
              <a:rPr lang="en-US" sz="900" dirty="0"/>
              <a:t> pp.1-10</a:t>
            </a:r>
            <a:endParaRPr lang="en-US" sz="900" dirty="0">
              <a:solidFill>
                <a:srgbClr val="444444"/>
              </a:solidFill>
            </a:endParaRPr>
          </a:p>
        </p:txBody>
      </p:sp>
      <p:sp>
        <p:nvSpPr>
          <p:cNvPr id="10" name="TextBox 9"/>
          <p:cNvSpPr txBox="1"/>
          <p:nvPr/>
        </p:nvSpPr>
        <p:spPr>
          <a:xfrm>
            <a:off x="8388424" y="4761006"/>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53481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671953" y="2283718"/>
            <a:ext cx="1975868" cy="144250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bg1"/>
                </a:solidFill>
                <a:latin typeface="Calibri" panose="020F0502020204030204" pitchFamily="34" charset="0"/>
                <a:cs typeface="Calibri" panose="020F0502020204030204" pitchFamily="34" charset="0"/>
              </a:rPr>
              <a:t>Comparison</a:t>
            </a:r>
            <a:endParaRPr lang="ko-KR" altLang="en-US" sz="2800" b="1" dirty="0">
              <a:solidFill>
                <a:schemeClr val="bg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27" y="177378"/>
            <a:ext cx="6456437" cy="4788744"/>
          </a:xfrm>
          <a:prstGeom prst="rect">
            <a:avLst/>
          </a:prstGeom>
        </p:spPr>
      </p:pic>
      <p:sp>
        <p:nvSpPr>
          <p:cNvPr id="11" name="TextBox 10"/>
          <p:cNvSpPr txBox="1"/>
          <p:nvPr/>
        </p:nvSpPr>
        <p:spPr>
          <a:xfrm>
            <a:off x="8273043" y="4722698"/>
            <a:ext cx="54742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6</a:t>
            </a:r>
          </a:p>
        </p:txBody>
      </p:sp>
      <p:sp>
        <p:nvSpPr>
          <p:cNvPr id="3" name="Rectangle: Rounded Corners 2">
            <a:extLst>
              <a:ext uri="{FF2B5EF4-FFF2-40B4-BE49-F238E27FC236}">
                <a16:creationId xmlns:a16="http://schemas.microsoft.com/office/drawing/2014/main" id="{4DDE1A86-F5A8-489A-BF9F-E016B4308B76}"/>
              </a:ext>
            </a:extLst>
          </p:cNvPr>
          <p:cNvSpPr/>
          <p:nvPr/>
        </p:nvSpPr>
        <p:spPr>
          <a:xfrm>
            <a:off x="1825607" y="4534312"/>
            <a:ext cx="656530" cy="206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7F165-28FB-483F-AFB4-226DD580F57F}"/>
              </a:ext>
            </a:extLst>
          </p:cNvPr>
          <p:cNvSpPr/>
          <p:nvPr/>
        </p:nvSpPr>
        <p:spPr>
          <a:xfrm>
            <a:off x="2209912" y="4443958"/>
            <a:ext cx="144016" cy="206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76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0639"/>
            <a:ext cx="9144000" cy="576064"/>
          </a:xfrm>
        </p:spPr>
        <p:txBody>
          <a:bodyPr/>
          <a:lstStyle/>
          <a:p>
            <a:r>
              <a:rPr lang="en-US" altLang="ko-KR" sz="4000" dirty="0">
                <a:latin typeface="Calibri" panose="020F0502020204030204" pitchFamily="34" charset="0"/>
                <a:cs typeface="Calibri" panose="020F0502020204030204" pitchFamily="34" charset="0"/>
              </a:rPr>
              <a:t>Problem Statement</a:t>
            </a:r>
            <a:endParaRPr lang="ko-KR" altLang="en-US" sz="4000" dirty="0">
              <a:latin typeface="Calibri" panose="020F0502020204030204" pitchFamily="34" charset="0"/>
              <a:cs typeface="Calibri" panose="020F0502020204030204" pitchFamily="34" charset="0"/>
            </a:endParaRPr>
          </a:p>
        </p:txBody>
      </p:sp>
      <p:grpSp>
        <p:nvGrpSpPr>
          <p:cNvPr id="6" name="Group 5"/>
          <p:cNvGrpSpPr/>
          <p:nvPr/>
        </p:nvGrpSpPr>
        <p:grpSpPr>
          <a:xfrm>
            <a:off x="0" y="1878961"/>
            <a:ext cx="1690410" cy="1909148"/>
            <a:chOff x="-15861" y="1353546"/>
            <a:chExt cx="3151118" cy="3558872"/>
          </a:xfrm>
        </p:grpSpPr>
        <p:grpSp>
          <p:nvGrpSpPr>
            <p:cNvPr id="13319" name="Group 13318"/>
            <p:cNvGrpSpPr/>
            <p:nvPr/>
          </p:nvGrpSpPr>
          <p:grpSpPr>
            <a:xfrm rot="19917947">
              <a:off x="1469388" y="1353546"/>
              <a:ext cx="1665869" cy="3558872"/>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0" name="Group 9"/>
          <p:cNvGrpSpPr/>
          <p:nvPr/>
        </p:nvGrpSpPr>
        <p:grpSpPr>
          <a:xfrm>
            <a:off x="2032604" y="2508579"/>
            <a:ext cx="6951062" cy="1487904"/>
            <a:chOff x="3102065" y="1338537"/>
            <a:chExt cx="5822895" cy="1262022"/>
          </a:xfrm>
        </p:grpSpPr>
        <p:sp>
          <p:nvSpPr>
            <p:cNvPr id="50" name="Oval 49"/>
            <p:cNvSpPr/>
            <p:nvPr/>
          </p:nvSpPr>
          <p:spPr>
            <a:xfrm>
              <a:off x="3102065" y="1379986"/>
              <a:ext cx="192721" cy="1886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4" name="TextBox 53"/>
            <p:cNvSpPr txBox="1"/>
            <p:nvPr/>
          </p:nvSpPr>
          <p:spPr>
            <a:xfrm>
              <a:off x="3379338" y="1338537"/>
              <a:ext cx="5545622" cy="234947"/>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The E-learning system usually face problems in determining the accurate next level.</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3" name="TextBox 62"/>
            <p:cNvSpPr txBox="1"/>
            <p:nvPr/>
          </p:nvSpPr>
          <p:spPr>
            <a:xfrm>
              <a:off x="3701897" y="2213823"/>
              <a:ext cx="557441" cy="386736"/>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sp>
        <p:nvSpPr>
          <p:cNvPr id="78" name="Rectangle 77"/>
          <p:cNvSpPr/>
          <p:nvPr/>
        </p:nvSpPr>
        <p:spPr>
          <a:xfrm>
            <a:off x="1871704" y="1576965"/>
            <a:ext cx="36000" cy="270000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33"/>
          <p:cNvSpPr txBox="1"/>
          <p:nvPr/>
        </p:nvSpPr>
        <p:spPr>
          <a:xfrm>
            <a:off x="8676456" y="4659982"/>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127816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170" y="158657"/>
            <a:ext cx="6663420" cy="4940302"/>
          </a:xfrm>
          <a:prstGeom prst="rect">
            <a:avLst/>
          </a:prstGeom>
        </p:spPr>
      </p:pic>
      <p:sp>
        <p:nvSpPr>
          <p:cNvPr id="3" name="Title 2"/>
          <p:cNvSpPr txBox="1">
            <a:spLocks/>
          </p:cNvSpPr>
          <p:nvPr/>
        </p:nvSpPr>
        <p:spPr>
          <a:xfrm>
            <a:off x="1547664" y="114116"/>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System Overview 1/4</a:t>
            </a:r>
          </a:p>
        </p:txBody>
      </p:sp>
      <p:sp>
        <p:nvSpPr>
          <p:cNvPr id="6" name="TextBox 5"/>
          <p:cNvSpPr txBox="1"/>
          <p:nvPr/>
        </p:nvSpPr>
        <p:spPr>
          <a:xfrm>
            <a:off x="8657692" y="4774168"/>
            <a:ext cx="2525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768609119"/>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3456</TotalTime>
  <Words>752</Words>
  <Application>Microsoft Office PowerPoint</Application>
  <PresentationFormat>On-screen Show (16:9)</PresentationFormat>
  <Paragraphs>123</Paragraphs>
  <Slides>18</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맑은 고딕</vt:lpstr>
      <vt:lpstr>Arial</vt:lpstr>
      <vt:lpstr>Arial Unicode MS</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Mourad Nabwy</cp:lastModifiedBy>
  <cp:revision>182</cp:revision>
  <dcterms:created xsi:type="dcterms:W3CDTF">2016-12-05T23:26:54Z</dcterms:created>
  <dcterms:modified xsi:type="dcterms:W3CDTF">2019-11-09T19:02:47Z</dcterms:modified>
</cp:coreProperties>
</file>