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16" r:id="rId1"/>
  </p:sldMasterIdLst>
  <p:notesMasterIdLst>
    <p:notesMasterId r:id="rId28"/>
  </p:notesMasterIdLst>
  <p:handoutMasterIdLst>
    <p:handoutMasterId r:id="rId29"/>
  </p:handoutMasterIdLst>
  <p:sldIdLst>
    <p:sldId id="278" r:id="rId2"/>
    <p:sldId id="279" r:id="rId3"/>
    <p:sldId id="298" r:id="rId4"/>
    <p:sldId id="280" r:id="rId5"/>
    <p:sldId id="281" r:id="rId6"/>
    <p:sldId id="282" r:id="rId7"/>
    <p:sldId id="302" r:id="rId8"/>
    <p:sldId id="285" r:id="rId9"/>
    <p:sldId id="289" r:id="rId10"/>
    <p:sldId id="267" r:id="rId11"/>
    <p:sldId id="295" r:id="rId12"/>
    <p:sldId id="293" r:id="rId13"/>
    <p:sldId id="294" r:id="rId14"/>
    <p:sldId id="296" r:id="rId15"/>
    <p:sldId id="297" r:id="rId16"/>
    <p:sldId id="259" r:id="rId17"/>
    <p:sldId id="275" r:id="rId18"/>
    <p:sldId id="272" r:id="rId19"/>
    <p:sldId id="287" r:id="rId20"/>
    <p:sldId id="300" r:id="rId21"/>
    <p:sldId id="299" r:id="rId22"/>
    <p:sldId id="262" r:id="rId23"/>
    <p:sldId id="271" r:id="rId24"/>
    <p:sldId id="292" r:id="rId25"/>
    <p:sldId id="301" r:id="rId26"/>
    <p:sldId id="276" r:id="rId27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Garamond" panose="02020404030301010803" pitchFamily="18" charset="0"/>
      <p:regular r:id="rId36"/>
      <p:bold r:id="rId37"/>
      <p:italic r:id="rId38"/>
    </p:embeddedFont>
    <p:embeddedFont>
      <p:font typeface="Helvetica Neue" panose="020B060402020202020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9" roundtripDataSignature="AMtx7mgoeQMb54ATlUP04Q7c4mIgp2Km9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lam Fathy" initials="IF" lastIdx="1" clrIdx="0">
    <p:extLst>
      <p:ext uri="{19B8F6BF-5375-455C-9EA6-DF929625EA0E}">
        <p15:presenceInfo xmlns:p15="http://schemas.microsoft.com/office/powerpoint/2012/main" userId="0004bbd46f5238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font" Target="fonts/font12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93311F-129A-4972-AC93-08BD5110BC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611E77-44F4-4B7F-A975-33621A1D53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795EA-B06A-4D8F-B6E3-73020AE43895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3A0A78-254D-4BEE-820F-274416BFF2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F644E6-96A4-4FB1-94BA-178D4D3600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6FB5A-092F-410F-AE1A-04C7B048B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254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1295492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3" name="Google Shape;2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56e9a21c8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56e9a21c8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7" name="Google Shape;2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0662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164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596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1fc18bfcc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1fc18bfcc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" name="Google Shape;2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7d11bbb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7d11bbb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70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98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96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rgbClr val="FDF3E5">
            <a:alpha val="29620"/>
          </a:srgbClr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3469619" y="1160167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600">
                <a:solidFill>
                  <a:srgbClr val="3389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600">
                <a:solidFill>
                  <a:srgbClr val="33898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600">
                <a:solidFill>
                  <a:srgbClr val="33898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600">
                <a:solidFill>
                  <a:srgbClr val="33898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600">
                <a:solidFill>
                  <a:srgbClr val="33898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600">
                <a:solidFill>
                  <a:srgbClr val="33898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600">
                <a:solidFill>
                  <a:srgbClr val="33898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600">
                <a:solidFill>
                  <a:srgbClr val="33898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60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469617" y="1713564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333">
                <a:solidFill>
                  <a:srgbClr val="338987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333">
                <a:solidFill>
                  <a:srgbClr val="338987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333">
                <a:solidFill>
                  <a:srgbClr val="338987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333">
                <a:solidFill>
                  <a:srgbClr val="338987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333">
                <a:solidFill>
                  <a:srgbClr val="338987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333">
                <a:solidFill>
                  <a:srgbClr val="338987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333">
                <a:solidFill>
                  <a:srgbClr val="338987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333">
                <a:solidFill>
                  <a:srgbClr val="338987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333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469632" y="694180"/>
            <a:ext cx="23384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6400">
                <a:solidFill>
                  <a:srgbClr val="3389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64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64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64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64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64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64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64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64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 idx="3"/>
          </p:nvPr>
        </p:nvSpPr>
        <p:spPr>
          <a:xfrm>
            <a:off x="6532785" y="1155633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600">
                <a:solidFill>
                  <a:srgbClr val="3389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600">
                <a:solidFill>
                  <a:srgbClr val="33898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600">
                <a:solidFill>
                  <a:srgbClr val="33898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600">
                <a:solidFill>
                  <a:srgbClr val="33898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600">
                <a:solidFill>
                  <a:srgbClr val="33898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600">
                <a:solidFill>
                  <a:srgbClr val="33898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600">
                <a:solidFill>
                  <a:srgbClr val="33898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600">
                <a:solidFill>
                  <a:srgbClr val="33898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60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4"/>
          </p:nvPr>
        </p:nvSpPr>
        <p:spPr>
          <a:xfrm>
            <a:off x="6532779" y="1706511"/>
            <a:ext cx="26356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333">
                <a:solidFill>
                  <a:srgbClr val="338987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333">
                <a:solidFill>
                  <a:srgbClr val="338987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333">
                <a:solidFill>
                  <a:srgbClr val="338987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333">
                <a:solidFill>
                  <a:srgbClr val="338987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333">
                <a:solidFill>
                  <a:srgbClr val="338987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333">
                <a:solidFill>
                  <a:srgbClr val="338987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333">
                <a:solidFill>
                  <a:srgbClr val="338987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333">
                <a:solidFill>
                  <a:srgbClr val="338987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333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5" hasCustomPrompt="1"/>
          </p:nvPr>
        </p:nvSpPr>
        <p:spPr>
          <a:xfrm>
            <a:off x="6532799" y="689649"/>
            <a:ext cx="23384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6400">
                <a:solidFill>
                  <a:srgbClr val="3389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64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64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64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64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64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64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64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64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 idx="6"/>
          </p:nvPr>
        </p:nvSpPr>
        <p:spPr>
          <a:xfrm>
            <a:off x="3469619" y="5224567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600">
                <a:solidFill>
                  <a:srgbClr val="3389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600">
                <a:solidFill>
                  <a:srgbClr val="33898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600">
                <a:solidFill>
                  <a:srgbClr val="33898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600">
                <a:solidFill>
                  <a:srgbClr val="33898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600">
                <a:solidFill>
                  <a:srgbClr val="33898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600">
                <a:solidFill>
                  <a:srgbClr val="33898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600">
                <a:solidFill>
                  <a:srgbClr val="33898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600">
                <a:solidFill>
                  <a:srgbClr val="33898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60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7"/>
          </p:nvPr>
        </p:nvSpPr>
        <p:spPr>
          <a:xfrm>
            <a:off x="3469617" y="5775431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333">
                <a:solidFill>
                  <a:srgbClr val="338987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333">
                <a:solidFill>
                  <a:srgbClr val="338987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333">
                <a:solidFill>
                  <a:srgbClr val="338987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333">
                <a:solidFill>
                  <a:srgbClr val="338987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333">
                <a:solidFill>
                  <a:srgbClr val="338987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333">
                <a:solidFill>
                  <a:srgbClr val="338987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333">
                <a:solidFill>
                  <a:srgbClr val="338987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333">
                <a:solidFill>
                  <a:srgbClr val="338987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333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8" hasCustomPrompt="1"/>
          </p:nvPr>
        </p:nvSpPr>
        <p:spPr>
          <a:xfrm>
            <a:off x="3469632" y="4758563"/>
            <a:ext cx="23384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6400">
                <a:solidFill>
                  <a:srgbClr val="3389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64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64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64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64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64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64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64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64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ctrTitle" idx="9"/>
          </p:nvPr>
        </p:nvSpPr>
        <p:spPr>
          <a:xfrm>
            <a:off x="6532785" y="5224567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None/>
              <a:defRPr sz="1600">
                <a:solidFill>
                  <a:srgbClr val="29777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None/>
              <a:defRPr sz="1600">
                <a:solidFill>
                  <a:srgbClr val="29777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None/>
              <a:defRPr sz="1600">
                <a:solidFill>
                  <a:srgbClr val="29777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None/>
              <a:defRPr sz="1600">
                <a:solidFill>
                  <a:srgbClr val="29777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None/>
              <a:defRPr sz="1600">
                <a:solidFill>
                  <a:srgbClr val="29777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None/>
              <a:defRPr sz="1600">
                <a:solidFill>
                  <a:srgbClr val="29777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None/>
              <a:defRPr sz="1600">
                <a:solidFill>
                  <a:srgbClr val="29777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None/>
              <a:defRPr sz="1600">
                <a:solidFill>
                  <a:srgbClr val="29777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None/>
              <a:defRPr sz="1600">
                <a:solidFill>
                  <a:srgbClr val="297775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3"/>
          </p:nvPr>
        </p:nvSpPr>
        <p:spPr>
          <a:xfrm>
            <a:off x="6532784" y="5777964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333">
                <a:solidFill>
                  <a:srgbClr val="338987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333">
                <a:solidFill>
                  <a:srgbClr val="338987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333">
                <a:solidFill>
                  <a:srgbClr val="338987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333">
                <a:solidFill>
                  <a:srgbClr val="338987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333">
                <a:solidFill>
                  <a:srgbClr val="338987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333">
                <a:solidFill>
                  <a:srgbClr val="338987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333">
                <a:solidFill>
                  <a:srgbClr val="338987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333">
                <a:solidFill>
                  <a:srgbClr val="338987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333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14" hasCustomPrompt="1"/>
          </p:nvPr>
        </p:nvSpPr>
        <p:spPr>
          <a:xfrm>
            <a:off x="6532799" y="4758580"/>
            <a:ext cx="23384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6400">
                <a:solidFill>
                  <a:srgbClr val="3389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64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64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64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64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64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64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64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64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ctrTitle" idx="15"/>
          </p:nvPr>
        </p:nvSpPr>
        <p:spPr>
          <a:xfrm>
            <a:off x="7425973" y="172833"/>
            <a:ext cx="3822400" cy="6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100"/>
              <a:buNone/>
              <a:defRPr sz="1467">
                <a:solidFill>
                  <a:srgbClr val="3389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1200">
                <a:solidFill>
                  <a:srgbClr val="3389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1200">
                <a:solidFill>
                  <a:srgbClr val="3389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1200">
                <a:solidFill>
                  <a:srgbClr val="3389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1200">
                <a:solidFill>
                  <a:srgbClr val="3389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1200">
                <a:solidFill>
                  <a:srgbClr val="3389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1200">
                <a:solidFill>
                  <a:srgbClr val="3389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1200">
                <a:solidFill>
                  <a:srgbClr val="3389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120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10516819" y="6308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467" b="1">
                <a:solidFill>
                  <a:srgbClr val="338987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r" rtl="0">
              <a:buNone/>
              <a:defRPr sz="1467" b="1">
                <a:solidFill>
                  <a:srgbClr val="338987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r" rtl="0">
              <a:buNone/>
              <a:defRPr sz="1467" b="1">
                <a:solidFill>
                  <a:srgbClr val="338987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r" rtl="0">
              <a:buNone/>
              <a:defRPr sz="1467" b="1">
                <a:solidFill>
                  <a:srgbClr val="338987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r" rtl="0">
              <a:buNone/>
              <a:defRPr sz="1467" b="1">
                <a:solidFill>
                  <a:srgbClr val="338987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r" rtl="0">
              <a:buNone/>
              <a:defRPr sz="1467" b="1">
                <a:solidFill>
                  <a:srgbClr val="338987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r" rtl="0">
              <a:buNone/>
              <a:defRPr sz="1467" b="1">
                <a:solidFill>
                  <a:srgbClr val="338987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r" rtl="0">
              <a:buNone/>
              <a:defRPr sz="1467" b="1">
                <a:solidFill>
                  <a:srgbClr val="338987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r" rtl="0">
              <a:buNone/>
              <a:defRPr sz="1467" b="1">
                <a:solidFill>
                  <a:srgbClr val="338987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661277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DF3E5">
            <a:alpha val="29620"/>
          </a:srgbClr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>
            <a:spLocks noGrp="1"/>
          </p:cNvSpPr>
          <p:nvPr>
            <p:ph type="ctrTitle"/>
          </p:nvPr>
        </p:nvSpPr>
        <p:spPr>
          <a:xfrm>
            <a:off x="6380200" y="3711081"/>
            <a:ext cx="21640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600">
                <a:solidFill>
                  <a:srgbClr val="3389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600"/>
              <a:buNone/>
              <a:defRPr sz="2133">
                <a:solidFill>
                  <a:srgbClr val="3389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600"/>
              <a:buNone/>
              <a:defRPr sz="2133">
                <a:solidFill>
                  <a:srgbClr val="3389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600"/>
              <a:buNone/>
              <a:defRPr sz="2133">
                <a:solidFill>
                  <a:srgbClr val="3389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600"/>
              <a:buNone/>
              <a:defRPr sz="2133">
                <a:solidFill>
                  <a:srgbClr val="3389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600"/>
              <a:buNone/>
              <a:defRPr sz="2133">
                <a:solidFill>
                  <a:srgbClr val="3389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600"/>
              <a:buNone/>
              <a:defRPr sz="2133">
                <a:solidFill>
                  <a:srgbClr val="3389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600"/>
              <a:buNone/>
              <a:defRPr sz="2133">
                <a:solidFill>
                  <a:srgbClr val="3389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600"/>
              <a:buNone/>
              <a:defRPr sz="2133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1"/>
          </p:nvPr>
        </p:nvSpPr>
        <p:spPr>
          <a:xfrm>
            <a:off x="3195900" y="3112667"/>
            <a:ext cx="5633200" cy="8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400"/>
              <a:buFont typeface="Josefin Slab SemiBold"/>
              <a:buNone/>
              <a:defRPr sz="1867">
                <a:solidFill>
                  <a:srgbClr val="338987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>
                <a:solidFill>
                  <a:srgbClr val="338987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>
                <a:solidFill>
                  <a:srgbClr val="338987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>
                <a:solidFill>
                  <a:srgbClr val="338987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>
                <a:solidFill>
                  <a:srgbClr val="338987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>
                <a:solidFill>
                  <a:srgbClr val="338987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>
                <a:solidFill>
                  <a:srgbClr val="338987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>
                <a:solidFill>
                  <a:srgbClr val="338987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ctrTitle" idx="2"/>
          </p:nvPr>
        </p:nvSpPr>
        <p:spPr>
          <a:xfrm>
            <a:off x="7425973" y="172833"/>
            <a:ext cx="3822400" cy="6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100"/>
              <a:buNone/>
              <a:defRPr sz="1467">
                <a:solidFill>
                  <a:srgbClr val="3389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1200">
                <a:solidFill>
                  <a:srgbClr val="3389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1200">
                <a:solidFill>
                  <a:srgbClr val="3389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1200">
                <a:solidFill>
                  <a:srgbClr val="3389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1200">
                <a:solidFill>
                  <a:srgbClr val="3389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1200">
                <a:solidFill>
                  <a:srgbClr val="3389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1200">
                <a:solidFill>
                  <a:srgbClr val="3389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1200">
                <a:solidFill>
                  <a:srgbClr val="3389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120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ldNum" idx="12"/>
          </p:nvPr>
        </p:nvSpPr>
        <p:spPr>
          <a:xfrm>
            <a:off x="10516819" y="6308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467" b="1">
                <a:solidFill>
                  <a:srgbClr val="338987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r" rtl="0">
              <a:buNone/>
              <a:defRPr sz="1467" b="1">
                <a:solidFill>
                  <a:srgbClr val="338987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r" rtl="0">
              <a:buNone/>
              <a:defRPr sz="1467" b="1">
                <a:solidFill>
                  <a:srgbClr val="338987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r" rtl="0">
              <a:buNone/>
              <a:defRPr sz="1467" b="1">
                <a:solidFill>
                  <a:srgbClr val="338987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r" rtl="0">
              <a:buNone/>
              <a:defRPr sz="1467" b="1">
                <a:solidFill>
                  <a:srgbClr val="338987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r" rtl="0">
              <a:buNone/>
              <a:defRPr sz="1467" b="1">
                <a:solidFill>
                  <a:srgbClr val="338987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r" rtl="0">
              <a:buNone/>
              <a:defRPr sz="1467" b="1">
                <a:solidFill>
                  <a:srgbClr val="338987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r" rtl="0">
              <a:buNone/>
              <a:defRPr sz="1467" b="1">
                <a:solidFill>
                  <a:srgbClr val="338987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r" rtl="0">
              <a:buNone/>
              <a:defRPr sz="1467" b="1">
                <a:solidFill>
                  <a:srgbClr val="338987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161241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Title + design ">
    <p:bg>
      <p:bgPr>
        <a:solidFill>
          <a:srgbClr val="FDF3E5">
            <a:alpha val="29620"/>
          </a:srgbClr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9627507" y="0"/>
            <a:ext cx="1733200" cy="1082400"/>
          </a:xfrm>
          <a:prstGeom prst="rect">
            <a:avLst/>
          </a:prstGeom>
          <a:solidFill>
            <a:srgbClr val="FFB8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8" name="Google Shape;78;p8"/>
          <p:cNvSpPr txBox="1">
            <a:spLocks noGrp="1"/>
          </p:cNvSpPr>
          <p:nvPr>
            <p:ph type="ctrTitle"/>
          </p:nvPr>
        </p:nvSpPr>
        <p:spPr>
          <a:xfrm>
            <a:off x="7425973" y="172833"/>
            <a:ext cx="3822400" cy="6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100"/>
              <a:buNone/>
              <a:defRPr sz="1467">
                <a:solidFill>
                  <a:srgbClr val="3389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1200">
                <a:solidFill>
                  <a:srgbClr val="3389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1200">
                <a:solidFill>
                  <a:srgbClr val="3389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1200">
                <a:solidFill>
                  <a:srgbClr val="3389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1200">
                <a:solidFill>
                  <a:srgbClr val="3389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1200">
                <a:solidFill>
                  <a:srgbClr val="3389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1200">
                <a:solidFill>
                  <a:srgbClr val="3389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1200">
                <a:solidFill>
                  <a:srgbClr val="3389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120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sldNum" idx="12"/>
          </p:nvPr>
        </p:nvSpPr>
        <p:spPr>
          <a:xfrm>
            <a:off x="10516819" y="6308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467" b="1">
                <a:solidFill>
                  <a:srgbClr val="338987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r" rtl="0">
              <a:buNone/>
              <a:defRPr sz="1467" b="1">
                <a:solidFill>
                  <a:srgbClr val="338987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r" rtl="0">
              <a:buNone/>
              <a:defRPr sz="1467" b="1">
                <a:solidFill>
                  <a:srgbClr val="338987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r" rtl="0">
              <a:buNone/>
              <a:defRPr sz="1467" b="1">
                <a:solidFill>
                  <a:srgbClr val="338987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r" rtl="0">
              <a:buNone/>
              <a:defRPr sz="1467" b="1">
                <a:solidFill>
                  <a:srgbClr val="338987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r" rtl="0">
              <a:buNone/>
              <a:defRPr sz="1467" b="1">
                <a:solidFill>
                  <a:srgbClr val="338987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r" rtl="0">
              <a:buNone/>
              <a:defRPr sz="1467" b="1">
                <a:solidFill>
                  <a:srgbClr val="338987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r" rtl="0">
              <a:buNone/>
              <a:defRPr sz="1467" b="1">
                <a:solidFill>
                  <a:srgbClr val="338987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r" rtl="0">
              <a:buNone/>
              <a:defRPr sz="1467" b="1">
                <a:solidFill>
                  <a:srgbClr val="338987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60210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5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9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363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26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4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3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3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89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1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"/>
          <p:cNvSpPr txBox="1">
            <a:spLocks noGrp="1"/>
          </p:cNvSpPr>
          <p:nvPr>
            <p:ph type="ctrTitle"/>
          </p:nvPr>
        </p:nvSpPr>
        <p:spPr>
          <a:xfrm>
            <a:off x="1845131" y="458008"/>
            <a:ext cx="8587464" cy="27522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lang="en-US" sz="3600" b="1" dirty="0">
                <a:solidFill>
                  <a:srgbClr val="C00000"/>
                </a:solidFill>
              </a:rPr>
              <a:t>Tourism Management System Using GIS</a:t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Case Study Natural Protected Areas in Egypt </a:t>
            </a:r>
            <a:endParaRPr sz="3600" b="1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A30FAE-DB20-4698-B0ED-833A2C0AB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130" y="3307105"/>
            <a:ext cx="8587465" cy="27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71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"/>
          <p:cNvSpPr txBox="1">
            <a:spLocks noGrp="1"/>
          </p:cNvSpPr>
          <p:nvPr>
            <p:ph type="title"/>
          </p:nvPr>
        </p:nvSpPr>
        <p:spPr>
          <a:xfrm>
            <a:off x="1232648" y="29082"/>
            <a:ext cx="9601196" cy="70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>
              <a:spcBef>
                <a:spcPts val="0"/>
              </a:spcBef>
              <a:buClr>
                <a:srgbClr val="262626"/>
              </a:buClr>
              <a:buSzPts val="4400"/>
            </a:pPr>
            <a:r>
              <a:rPr lang="en-US" dirty="0"/>
              <a:t>Related Work 2 (1/2) </a:t>
            </a:r>
            <a:br>
              <a:rPr lang="en-US" dirty="0"/>
            </a:br>
            <a:r>
              <a:rPr lang="en-US" sz="3100" dirty="0"/>
              <a:t>Opinion Mining and Summarization of Hotel Reviews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58830D-FCD3-4A38-9720-68BE8AC57475}"/>
              </a:ext>
            </a:extLst>
          </p:cNvPr>
          <p:cNvSpPr txBox="1"/>
          <p:nvPr/>
        </p:nvSpPr>
        <p:spPr>
          <a:xfrm>
            <a:off x="457200" y="802776"/>
            <a:ext cx="1054249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● Important and useful information can be extracted from reviews.</a:t>
            </a:r>
          </a:p>
          <a:p>
            <a:endParaRPr lang="en-US" sz="2800" dirty="0"/>
          </a:p>
          <a:p>
            <a:r>
              <a:rPr lang="en-US" sz="2800" dirty="0"/>
              <a:t>● Reviews about hotel are retrieved from review websites such as: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www.tripadvisor.com . </a:t>
            </a:r>
          </a:p>
          <a:p>
            <a:endParaRPr lang="en-US" sz="2800" dirty="0"/>
          </a:p>
          <a:p>
            <a:r>
              <a:rPr lang="en-US" sz="2800" dirty="0"/>
              <a:t>● Review text is classified as </a:t>
            </a:r>
            <a:r>
              <a:rPr lang="en-US" sz="2800" dirty="0">
                <a:solidFill>
                  <a:srgbClr val="C00000"/>
                </a:solidFill>
              </a:rPr>
              <a:t>positive or negative review </a:t>
            </a:r>
            <a:r>
              <a:rPr lang="en-US" sz="2800" dirty="0"/>
              <a:t>using </a:t>
            </a:r>
            <a:r>
              <a:rPr lang="en-US" sz="2800" dirty="0">
                <a:solidFill>
                  <a:srgbClr val="C00000"/>
                </a:solidFill>
              </a:rPr>
              <a:t>machine learning classifiers</a:t>
            </a:r>
          </a:p>
          <a:p>
            <a:endParaRPr lang="en-US" sz="2800" dirty="0"/>
          </a:p>
          <a:p>
            <a:r>
              <a:rPr lang="en-US" sz="2800" dirty="0"/>
              <a:t>● Used classifier:  </a:t>
            </a:r>
            <a:r>
              <a:rPr lang="en-US" sz="2800" dirty="0">
                <a:solidFill>
                  <a:srgbClr val="C00000"/>
                </a:solidFill>
              </a:rPr>
              <a:t>Naive Bayes , SVM , and Decision Tree</a:t>
            </a:r>
            <a:r>
              <a:rPr lang="en-US" sz="2800" dirty="0"/>
              <a:t>  for review text.</a:t>
            </a:r>
          </a:p>
          <a:p>
            <a:r>
              <a:rPr lang="en-US" sz="2800" dirty="0"/>
              <a:t>● Selected and labelled 1000 reviews from it for training and another 1000 reviews for testing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136D4C-3DF8-4888-8AA9-5830908FA1A0}"/>
              </a:ext>
            </a:extLst>
          </p:cNvPr>
          <p:cNvSpPr txBox="1"/>
          <p:nvPr/>
        </p:nvSpPr>
        <p:spPr>
          <a:xfrm>
            <a:off x="385482" y="6211669"/>
            <a:ext cx="10685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Vijay B. Raut , D.D. Londhe “Opinion Mining and Summarization of Hotel Reviews”. 2014 Sixth International Conference on Computational Intelligence and Communication Networks.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7445707-5059-43C1-A593-1C7C91D8ECC2}"/>
              </a:ext>
            </a:extLst>
          </p:cNvPr>
          <p:cNvSpPr txBox="1">
            <a:spLocks/>
          </p:cNvSpPr>
          <p:nvPr/>
        </p:nvSpPr>
        <p:spPr>
          <a:xfrm>
            <a:off x="11143130" y="6310312"/>
            <a:ext cx="798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9EEB0-40D9-47E3-ACCD-7B4C36CB7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78" y="0"/>
            <a:ext cx="9692640" cy="706097"/>
          </a:xfrm>
        </p:spPr>
        <p:txBody>
          <a:bodyPr/>
          <a:lstStyle/>
          <a:p>
            <a:pPr algn="ctr"/>
            <a:r>
              <a:rPr lang="en-US" dirty="0"/>
              <a:t>Related Work 2 (2/2) 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48DF2F2-0FD5-43F7-9E86-645A68800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57" t="3639" r="4192" b="23015"/>
          <a:stretch/>
        </p:blipFill>
        <p:spPr>
          <a:xfrm>
            <a:off x="-1" y="1907632"/>
            <a:ext cx="6705601" cy="3327755"/>
          </a:xfrm>
        </p:spPr>
      </p:pic>
      <p:pic>
        <p:nvPicPr>
          <p:cNvPr id="8" name="Picture 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C3D95EAD-5DF3-4F18-A5A2-27ABB87025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35" t="2313" r="3688"/>
          <a:stretch/>
        </p:blipFill>
        <p:spPr>
          <a:xfrm>
            <a:off x="6705600" y="1407459"/>
            <a:ext cx="5273758" cy="46975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B076D9-A9FD-46D0-9220-2AF661BF44A0}"/>
              </a:ext>
            </a:extLst>
          </p:cNvPr>
          <p:cNvSpPr txBox="1"/>
          <p:nvPr/>
        </p:nvSpPr>
        <p:spPr>
          <a:xfrm>
            <a:off x="645818" y="236774"/>
            <a:ext cx="82855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● Obtained about </a:t>
            </a:r>
            <a:r>
              <a:rPr lang="en-US" sz="2400" dirty="0">
                <a:solidFill>
                  <a:srgbClr val="C00000"/>
                </a:solidFill>
              </a:rPr>
              <a:t>87% accuracy</a:t>
            </a:r>
            <a:r>
              <a:rPr lang="en-US" sz="2400" dirty="0"/>
              <a:t> for classification of hotel review text as positive or negative opinion review by machine learning Naïve Bayes algorithm. </a:t>
            </a:r>
          </a:p>
          <a:p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3D6454-5071-40CA-9E68-5CCCE37A1185}"/>
              </a:ext>
            </a:extLst>
          </p:cNvPr>
          <p:cNvSpPr txBox="1"/>
          <p:nvPr/>
        </p:nvSpPr>
        <p:spPr>
          <a:xfrm>
            <a:off x="385482" y="6104965"/>
            <a:ext cx="10685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Vijay B. Raut , D.D. Londhe “Opinion Mining and Summarization of Hotel Reviews”. 2014 Sixth International Conference on Computational Intelligence and Communication Networks.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DFF67137-0DCE-4928-A011-28246D8290DB}"/>
              </a:ext>
            </a:extLst>
          </p:cNvPr>
          <p:cNvSpPr txBox="1">
            <a:spLocks/>
          </p:cNvSpPr>
          <p:nvPr/>
        </p:nvSpPr>
        <p:spPr>
          <a:xfrm>
            <a:off x="11143130" y="6310312"/>
            <a:ext cx="798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77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1;p9">
            <a:extLst>
              <a:ext uri="{FF2B5EF4-FFF2-40B4-BE49-F238E27FC236}">
                <a16:creationId xmlns:a16="http://schemas.microsoft.com/office/drawing/2014/main" id="{DE070C07-5E63-4BD3-88DB-13487CE17B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7495" y="0"/>
            <a:ext cx="9601196" cy="70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dirty="0"/>
              <a:t>Related Work 3 (1/2) 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07837-2269-4540-AEC7-9447176B6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307" y="1379955"/>
            <a:ext cx="8595360" cy="4351337"/>
          </a:xfrm>
        </p:spPr>
        <p:txBody>
          <a:bodyPr>
            <a:normAutofit/>
          </a:bodyPr>
          <a:lstStyle/>
          <a:p>
            <a:r>
              <a:rPr lang="en-US" sz="3200" dirty="0"/>
              <a:t>This System was designed to facilitate Amboseli National Park, Kenya.</a:t>
            </a:r>
          </a:p>
          <a:p>
            <a:r>
              <a:rPr lang="en-US" sz="3200" dirty="0"/>
              <a:t>A topographic map and other data was used to create a geodatabase and a digital map of the Park using GIS software (ArcGis). </a:t>
            </a:r>
          </a:p>
          <a:p>
            <a:r>
              <a:rPr lang="en-US" sz="3200" dirty="0"/>
              <a:t>Features were digitized on the scanned map and other data in form of shapefiles added as overlays. </a:t>
            </a:r>
          </a:p>
        </p:txBody>
      </p:sp>
      <p:sp>
        <p:nvSpPr>
          <p:cNvPr id="8" name="Google Shape;231;p9">
            <a:extLst>
              <a:ext uri="{FF2B5EF4-FFF2-40B4-BE49-F238E27FC236}">
                <a16:creationId xmlns:a16="http://schemas.microsoft.com/office/drawing/2014/main" id="{F489F236-BF70-4F34-A249-4C60CB875429}"/>
              </a:ext>
            </a:extLst>
          </p:cNvPr>
          <p:cNvSpPr txBox="1">
            <a:spLocks/>
          </p:cNvSpPr>
          <p:nvPr/>
        </p:nvSpPr>
        <p:spPr>
          <a:xfrm>
            <a:off x="1171460" y="760625"/>
            <a:ext cx="9601196" cy="562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sz="2400" dirty="0">
                <a:latin typeface="+mj-lt"/>
              </a:rPr>
              <a:t>ROLE OF GEOINFORMATION IN ENHANCING TOURISM IN NATIONAL PARKS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78EE78-12ED-44CF-A9EC-E9D0CCC1FDC0}"/>
              </a:ext>
            </a:extLst>
          </p:cNvPr>
          <p:cNvSpPr txBox="1"/>
          <p:nvPr/>
        </p:nvSpPr>
        <p:spPr>
          <a:xfrm>
            <a:off x="557547" y="5946755"/>
            <a:ext cx="10735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J. Mwenda, Mr. Mutero and Mr. Hongo (2008). “ROLE OF GEOINFORMATION IN ENHANCING TOURISM IN NATIONAL PARKS CASE STUDY: AMBOSELI NATIONAL PARK”. Department of Geospatial and Space Technology 2008.</a:t>
            </a:r>
          </a:p>
          <a:p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B0A37BA-DB56-4FE1-9BF7-E6606EA738C1}"/>
              </a:ext>
            </a:extLst>
          </p:cNvPr>
          <p:cNvSpPr txBox="1">
            <a:spLocks/>
          </p:cNvSpPr>
          <p:nvPr/>
        </p:nvSpPr>
        <p:spPr>
          <a:xfrm>
            <a:off x="11143130" y="6310312"/>
            <a:ext cx="798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77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1;p9">
            <a:extLst>
              <a:ext uri="{FF2B5EF4-FFF2-40B4-BE49-F238E27FC236}">
                <a16:creationId xmlns:a16="http://schemas.microsoft.com/office/drawing/2014/main" id="{ACADF976-5531-4940-9ADA-ED2A4EDAA0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7495" y="0"/>
            <a:ext cx="9601196" cy="70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dirty="0"/>
              <a:t>Related Work 3 (2/2) 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B1CDE-66B6-4852-AF32-1948D0F91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94" y="1323494"/>
            <a:ext cx="11113546" cy="4856643"/>
          </a:xfrm>
        </p:spPr>
        <p:txBody>
          <a:bodyPr>
            <a:normAutofit/>
          </a:bodyPr>
          <a:lstStyle/>
          <a:p>
            <a:r>
              <a:rPr lang="en-US" sz="2800" dirty="0"/>
              <a:t>An attribute table was created to link the data with their characteristics in order to provide more information for analysis.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Challenges:</a:t>
            </a:r>
          </a:p>
          <a:p>
            <a:pPr marL="0" indent="0">
              <a:buNone/>
            </a:pPr>
            <a:r>
              <a:rPr lang="en-US" sz="2800" dirty="0"/>
              <a:t>1)lack of information, statistics </a:t>
            </a:r>
          </a:p>
          <a:p>
            <a:pPr marL="0" indent="0">
              <a:buNone/>
            </a:pPr>
            <a:r>
              <a:rPr lang="en-US" sz="2800" dirty="0"/>
              <a:t>2)Data acquisition is time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sz="2800" dirty="0"/>
              <a:t>consuming and costly.</a:t>
            </a:r>
          </a:p>
        </p:txBody>
      </p:sp>
      <p:sp>
        <p:nvSpPr>
          <p:cNvPr id="6" name="Google Shape;231;p9">
            <a:extLst>
              <a:ext uri="{FF2B5EF4-FFF2-40B4-BE49-F238E27FC236}">
                <a16:creationId xmlns:a16="http://schemas.microsoft.com/office/drawing/2014/main" id="{DDF39865-40B5-42D4-A2C1-21B0369799F1}"/>
              </a:ext>
            </a:extLst>
          </p:cNvPr>
          <p:cNvSpPr txBox="1">
            <a:spLocks/>
          </p:cNvSpPr>
          <p:nvPr/>
        </p:nvSpPr>
        <p:spPr>
          <a:xfrm>
            <a:off x="1171460" y="760625"/>
            <a:ext cx="9601196" cy="562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sz="2400" dirty="0">
                <a:latin typeface="+mj-lt"/>
              </a:rPr>
              <a:t>ROLE OF GEOINFORMATION IN ENHANCING TOURISM IN NATIONAL PARKS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6B32A5-6537-40E7-B297-808C4EBD3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936" y="2043806"/>
            <a:ext cx="5679872" cy="43863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C41EB8-60AD-4043-9EF1-011B6C567125}"/>
              </a:ext>
            </a:extLst>
          </p:cNvPr>
          <p:cNvSpPr txBox="1"/>
          <p:nvPr/>
        </p:nvSpPr>
        <p:spPr>
          <a:xfrm>
            <a:off x="346572" y="6245469"/>
            <a:ext cx="10735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J. Mwenda, Mr. Mutero and Mr. Hongo (2008). “ROLE OF GEOINFORMATION IN ENHANCING TOURISM IN NATIONAL PARKS CASE STUDY: AMBOSELI NATIONAL PARK”. Department of Geospatial and Space Technology 2008.</a:t>
            </a:r>
          </a:p>
          <a:p>
            <a:endParaRPr lang="en-US" sz="1600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E46A829-1F02-4697-A839-3D39840BE292}"/>
              </a:ext>
            </a:extLst>
          </p:cNvPr>
          <p:cNvSpPr txBox="1">
            <a:spLocks/>
          </p:cNvSpPr>
          <p:nvPr/>
        </p:nvSpPr>
        <p:spPr>
          <a:xfrm>
            <a:off x="11143130" y="6310312"/>
            <a:ext cx="798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849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1;p9">
            <a:extLst>
              <a:ext uri="{FF2B5EF4-FFF2-40B4-BE49-F238E27FC236}">
                <a16:creationId xmlns:a16="http://schemas.microsoft.com/office/drawing/2014/main" id="{1832B2C6-0B8A-4144-B546-4F1E3F76DA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1636" y="-124704"/>
            <a:ext cx="9601196" cy="70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spcBef>
                <a:spcPts val="0"/>
              </a:spcBef>
              <a:buClr>
                <a:srgbClr val="262626"/>
              </a:buClr>
              <a:buSzPts val="4400"/>
            </a:pPr>
            <a:r>
              <a:rPr lang="en-US" dirty="0"/>
              <a:t>Related Work 4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0FEF3-F827-46E2-9987-CB0E19495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288" y="859721"/>
            <a:ext cx="4668841" cy="5418819"/>
          </a:xfrm>
        </p:spPr>
        <p:txBody>
          <a:bodyPr>
            <a:noAutofit/>
          </a:bodyPr>
          <a:lstStyle/>
          <a:p>
            <a:r>
              <a:rPr lang="en-US" sz="2400" dirty="0"/>
              <a:t>Objective of paper:</a:t>
            </a:r>
          </a:p>
          <a:p>
            <a:pPr lvl="1"/>
            <a:r>
              <a:rPr lang="en-US" dirty="0"/>
              <a:t>reviews for merchandise and online shopping services</a:t>
            </a:r>
          </a:p>
          <a:p>
            <a:r>
              <a:rPr lang="en-US" sz="2400" dirty="0"/>
              <a:t>Dataset used:</a:t>
            </a:r>
          </a:p>
          <a:p>
            <a:pPr lvl="1"/>
            <a:r>
              <a:rPr lang="en-US" dirty="0"/>
              <a:t>1000 reviews of customers from Amazon.cn and DangDang.</a:t>
            </a:r>
          </a:p>
          <a:p>
            <a:r>
              <a:rPr lang="en-US" sz="2400" dirty="0"/>
              <a:t>classification used SVM algorithm, Naive Bayes to classify topics of reviews.</a:t>
            </a:r>
          </a:p>
          <a:p>
            <a:r>
              <a:rPr lang="en-US" sz="2400" dirty="0"/>
              <a:t>consumers are concerned about three topics are: </a:t>
            </a:r>
          </a:p>
          <a:p>
            <a:pPr lvl="1"/>
            <a:r>
              <a:rPr lang="en-US" dirty="0"/>
              <a:t>timeliness, quality and attitude of service. 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A948AF-B19C-430E-B4AA-F126C0FEF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129" y="579460"/>
            <a:ext cx="7048500" cy="51172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3DE06F-5013-487C-9EC4-3842AE76873B}"/>
              </a:ext>
            </a:extLst>
          </p:cNvPr>
          <p:cNvSpPr txBox="1"/>
          <p:nvPr/>
        </p:nvSpPr>
        <p:spPr>
          <a:xfrm>
            <a:off x="597037" y="6211669"/>
            <a:ext cx="10370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Deng Bin, Shao Peiji, Zhao Dan,” E-Commerce Reviews Management System Based on  Online Customer Reviews Mining ”. 2010 International Conference on Innovative Computing and Communication. 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683BCDA-B5B0-4F39-B246-08A0EADC2075}"/>
              </a:ext>
            </a:extLst>
          </p:cNvPr>
          <p:cNvSpPr txBox="1">
            <a:spLocks/>
          </p:cNvSpPr>
          <p:nvPr/>
        </p:nvSpPr>
        <p:spPr>
          <a:xfrm>
            <a:off x="11143130" y="6310312"/>
            <a:ext cx="798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515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31;p9">
            <a:extLst>
              <a:ext uri="{FF2B5EF4-FFF2-40B4-BE49-F238E27FC236}">
                <a16:creationId xmlns:a16="http://schemas.microsoft.com/office/drawing/2014/main" id="{557F5CA8-E3E5-4D58-842A-38EEA3BAFD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8954" y="0"/>
            <a:ext cx="9601196" cy="70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spcBef>
                <a:spcPts val="0"/>
              </a:spcBef>
              <a:buClr>
                <a:srgbClr val="262626"/>
              </a:buClr>
              <a:buSzPts val="4400"/>
            </a:pPr>
            <a:r>
              <a:rPr lang="en-US" dirty="0"/>
              <a:t>Related Work 5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0CAED-3ECB-4E62-ACEF-9DBD80AA1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704164"/>
            <a:ext cx="8595360" cy="5303233"/>
          </a:xfrm>
        </p:spPr>
        <p:txBody>
          <a:bodyPr>
            <a:noAutofit/>
          </a:bodyPr>
          <a:lstStyle/>
          <a:p>
            <a:r>
              <a:rPr lang="en-US" dirty="0"/>
              <a:t>I</a:t>
            </a:r>
            <a:r>
              <a:rPr lang="en-US" sz="2800" dirty="0"/>
              <a:t>mportance of sentences is decided based on linguistic features of sentences</a:t>
            </a:r>
          </a:p>
          <a:p>
            <a:r>
              <a:rPr lang="en-US" sz="2800" dirty="0"/>
              <a:t>Sentiment analysis of Movie Reviews</a:t>
            </a:r>
          </a:p>
          <a:p>
            <a:r>
              <a:rPr lang="en-US" sz="2800" dirty="0"/>
              <a:t>Example of Reviews on a novel: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 Naive Bayes Classifier and Support Vector Machine(SVM) for comparing the results with their model and classifier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BFA3F6-05D8-428D-AC8D-71F9AC6B75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5" t="18421" r="4578" b="15327"/>
          <a:stretch/>
        </p:blipFill>
        <p:spPr>
          <a:xfrm>
            <a:off x="2816351" y="2755145"/>
            <a:ext cx="5486401" cy="12012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1468A1-A449-4A7F-B945-261F2CFC49B4}"/>
              </a:ext>
            </a:extLst>
          </p:cNvPr>
          <p:cNvSpPr txBox="1"/>
          <p:nvPr/>
        </p:nvSpPr>
        <p:spPr>
          <a:xfrm>
            <a:off x="974103" y="6007397"/>
            <a:ext cx="9386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Pankaj Gupta, </a:t>
            </a:r>
            <a:r>
              <a:rPr lang="en-US" dirty="0" err="1"/>
              <a:t>Ritu</a:t>
            </a:r>
            <a:r>
              <a:rPr lang="en-US" dirty="0"/>
              <a:t> Tiwari and Nirmal Robert  ‘Sentiment Analysis and Text Summarization of Online Reviews: A Survey’. International Conference on Communication and Signal Processing, April 6-8, 2016, India.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CDA428F-2701-40F5-85E1-1CDF08485AAC}"/>
              </a:ext>
            </a:extLst>
          </p:cNvPr>
          <p:cNvSpPr txBox="1">
            <a:spLocks/>
          </p:cNvSpPr>
          <p:nvPr/>
        </p:nvSpPr>
        <p:spPr>
          <a:xfrm>
            <a:off x="11143130" y="6310312"/>
            <a:ext cx="798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332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>
            <a:spLocks noGrp="1"/>
          </p:cNvSpPr>
          <p:nvPr>
            <p:ph type="ctrTitle"/>
          </p:nvPr>
        </p:nvSpPr>
        <p:spPr>
          <a:xfrm>
            <a:off x="3569357" y="0"/>
            <a:ext cx="5744973" cy="93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/>
            <a:r>
              <a:rPr lang="en-US" sz="4000" b="1" dirty="0">
                <a:solidFill>
                  <a:schemeClr val="tx1"/>
                </a:solidFill>
              </a:rPr>
              <a:t>Objective of our System </a:t>
            </a:r>
            <a:endParaRPr sz="4000" b="1" dirty="0">
              <a:solidFill>
                <a:schemeClr val="tx1"/>
              </a:solidFill>
            </a:endParaRPr>
          </a:p>
        </p:txBody>
      </p:sp>
      <p:sp>
        <p:nvSpPr>
          <p:cNvPr id="165" name="Google Shape;165;p19"/>
          <p:cNvSpPr txBox="1">
            <a:spLocks noGrp="1"/>
          </p:cNvSpPr>
          <p:nvPr>
            <p:ph type="subTitle" idx="1"/>
          </p:nvPr>
        </p:nvSpPr>
        <p:spPr>
          <a:xfrm>
            <a:off x="107513" y="898233"/>
            <a:ext cx="11976973" cy="55384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Deployment of Tourism Management System Using GIS for natural protected areas in Egypt to help tourists to plan their trips to visit these Protected areas.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Rate the Tourist experience in Protective Parks.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Sub Objective :</a:t>
            </a:r>
          </a:p>
          <a:p>
            <a:pPr algn="just"/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1020462" lvl="1" indent="-380990" algn="l">
              <a:lnSpc>
                <a:spcPct val="90000"/>
              </a:lnSpc>
              <a:buSzPts val="2200"/>
              <a:buFontTx/>
              <a:buChar char="˗"/>
            </a:pPr>
            <a:r>
              <a:rPr lang="en-US" dirty="0">
                <a:solidFill>
                  <a:schemeClr val="tx1"/>
                </a:solidFill>
              </a:rPr>
              <a:t>provide description as well as contact and address info of the place.</a:t>
            </a:r>
          </a:p>
          <a:p>
            <a:pPr marL="1020462" lvl="1" indent="-380990" algn="l">
              <a:lnSpc>
                <a:spcPct val="90000"/>
              </a:lnSpc>
              <a:buSzPts val="2200"/>
              <a:buFontTx/>
              <a:buChar char="˗"/>
            </a:pPr>
            <a:endParaRPr lang="en-US" dirty="0">
              <a:solidFill>
                <a:schemeClr val="tx1"/>
              </a:solidFill>
            </a:endParaRPr>
          </a:p>
          <a:p>
            <a:pPr marL="1020462" lvl="1" indent="-380990" algn="l">
              <a:lnSpc>
                <a:spcPct val="90000"/>
              </a:lnSpc>
              <a:buSzPts val="2200"/>
              <a:buFontTx/>
              <a:buChar char="˗"/>
            </a:pPr>
            <a:r>
              <a:rPr lang="en-US" dirty="0">
                <a:solidFill>
                  <a:schemeClr val="tx1"/>
                </a:solidFill>
              </a:rPr>
              <a:t>allow user  to review Feedback of other tourist  about protected area </a:t>
            </a:r>
          </a:p>
          <a:p>
            <a:pPr marL="1020462" lvl="1" indent="-380990" algn="l">
              <a:lnSpc>
                <a:spcPct val="90000"/>
              </a:lnSpc>
              <a:buSzPts val="2200"/>
              <a:buFontTx/>
              <a:buChar char="˗"/>
            </a:pPr>
            <a:endParaRPr lang="en-US" dirty="0">
              <a:solidFill>
                <a:schemeClr val="tx1"/>
              </a:solidFill>
            </a:endParaRPr>
          </a:p>
          <a:p>
            <a:pPr marL="1020462" lvl="1" indent="-380990" algn="l">
              <a:lnSpc>
                <a:spcPct val="90000"/>
              </a:lnSpc>
              <a:buSzPts val="2200"/>
              <a:buFontTx/>
              <a:buChar char="˗"/>
            </a:pPr>
            <a:r>
              <a:rPr lang="en-US" dirty="0">
                <a:solidFill>
                  <a:schemeClr val="tx1"/>
                </a:solidFill>
              </a:rPr>
              <a:t>provide information of nearby Public Service  close to the user’s location. </a:t>
            </a:r>
          </a:p>
          <a:p>
            <a:pPr marL="1020462" lvl="1" indent="-380990" algn="l">
              <a:lnSpc>
                <a:spcPct val="90000"/>
              </a:lnSpc>
              <a:buSzPts val="2200"/>
              <a:buFontTx/>
              <a:buChar char="˗"/>
            </a:pPr>
            <a:endParaRPr lang="en-US" dirty="0">
              <a:solidFill>
                <a:schemeClr val="tx1"/>
              </a:solidFill>
            </a:endParaRPr>
          </a:p>
          <a:p>
            <a:pPr marL="1020462" lvl="1" indent="-380990" algn="l">
              <a:lnSpc>
                <a:spcPct val="90000"/>
              </a:lnSpc>
              <a:buSzPts val="2200"/>
              <a:buFontTx/>
              <a:buChar char="˗"/>
            </a:pPr>
            <a:r>
              <a:rPr lang="en-US" dirty="0">
                <a:solidFill>
                  <a:schemeClr val="tx1"/>
                </a:solidFill>
              </a:rPr>
              <a:t>give information about how to navigate from source spot to desired destination.</a:t>
            </a:r>
            <a:endParaRPr sz="2400" dirty="0">
              <a:latin typeface="+mn-lt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7E82136-2B2D-4A5E-B56A-E8191F244459}"/>
              </a:ext>
            </a:extLst>
          </p:cNvPr>
          <p:cNvSpPr txBox="1">
            <a:spLocks/>
          </p:cNvSpPr>
          <p:nvPr/>
        </p:nvSpPr>
        <p:spPr>
          <a:xfrm>
            <a:off x="11143130" y="6310312"/>
            <a:ext cx="798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94AC6-3CE1-4752-A454-4A64D486F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F10CF-86CB-4DF1-A629-97839CEA5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90976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• Increase the accuracy of Identifying locations suitable to tourists based on Detailed information &amp; Generate RATING to give best decision.</a:t>
            </a:r>
          </a:p>
          <a:p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5F90E05-83D9-402B-8A43-1798C5A748C0}"/>
              </a:ext>
            </a:extLst>
          </p:cNvPr>
          <p:cNvSpPr txBox="1">
            <a:spLocks/>
          </p:cNvSpPr>
          <p:nvPr/>
        </p:nvSpPr>
        <p:spPr>
          <a:xfrm>
            <a:off x="11143130" y="6310312"/>
            <a:ext cx="798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6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"/>
          <p:cNvSpPr txBox="1">
            <a:spLocks noGrp="1"/>
          </p:cNvSpPr>
          <p:nvPr>
            <p:ph type="title"/>
          </p:nvPr>
        </p:nvSpPr>
        <p:spPr>
          <a:xfrm>
            <a:off x="0" y="6108844"/>
            <a:ext cx="3682363" cy="74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dirty="0"/>
              <a:t>System Overview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D95D20-38E2-4AA7-AA73-FE48DF178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" y="0"/>
            <a:ext cx="1133856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DB8710-7FEC-48E3-BBE9-C9097A34086E}"/>
              </a:ext>
            </a:extLst>
          </p:cNvPr>
          <p:cNvSpPr/>
          <p:nvPr/>
        </p:nvSpPr>
        <p:spPr>
          <a:xfrm>
            <a:off x="11204448" y="6230112"/>
            <a:ext cx="987552" cy="627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18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B3A1B-A72E-48A5-A08F-AA8A369BC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Overview -Classification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86DD5-45CA-486A-B8DB-C73FD5DBE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Naive Bayes [1]</a:t>
            </a:r>
          </a:p>
          <a:p>
            <a:r>
              <a:rPr lang="en-US" dirty="0"/>
              <a:t>Use SVM [2]</a:t>
            </a:r>
          </a:p>
          <a:p>
            <a:r>
              <a:rPr lang="en-US" dirty="0"/>
              <a:t>Combinations between classifiers.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D1A4DF-C4C8-43AC-82C4-1E7B6400C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4448" y="6353875"/>
            <a:ext cx="85648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F44C66-925A-4402-932D-0E63A967F6AD}"/>
              </a:ext>
            </a:extLst>
          </p:cNvPr>
          <p:cNvSpPr txBox="1"/>
          <p:nvPr/>
        </p:nvSpPr>
        <p:spPr>
          <a:xfrm>
            <a:off x="838200" y="5361066"/>
            <a:ext cx="10685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 Vijay B. Raut , D.D. Londhe “Opinion Mining and Summarization of Hotel Reviews”. 2014 Sixth International Conference on Computational Intelligence and Communication Networks.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3D2548-D236-41DB-AE1A-A46BAD3166F0}"/>
              </a:ext>
            </a:extLst>
          </p:cNvPr>
          <p:cNvSpPr txBox="1"/>
          <p:nvPr/>
        </p:nvSpPr>
        <p:spPr>
          <a:xfrm>
            <a:off x="838200" y="5972582"/>
            <a:ext cx="9386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[2] Pankaj Gupta, </a:t>
            </a:r>
            <a:r>
              <a:rPr lang="en-US" dirty="0" err="1"/>
              <a:t>Ritu</a:t>
            </a:r>
            <a:r>
              <a:rPr lang="en-US" dirty="0"/>
              <a:t> Tiwari and Nirmal Robert  ‘Sentiment Analysis and Text Summarization of Online Reviews: A Survey’. International Conference on Communication and Signal Processing, April 6-8, 2016, India.</a:t>
            </a:r>
          </a:p>
        </p:txBody>
      </p:sp>
    </p:spTree>
    <p:extLst>
      <p:ext uri="{BB962C8B-B14F-4D97-AF65-F5344CB8AC3E}">
        <p14:creationId xmlns:p14="http://schemas.microsoft.com/office/powerpoint/2010/main" val="703147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"/>
          <p:cNvSpPr txBox="1">
            <a:spLocks noGrp="1"/>
          </p:cNvSpPr>
          <p:nvPr>
            <p:ph type="subTitle" idx="1"/>
          </p:nvPr>
        </p:nvSpPr>
        <p:spPr>
          <a:xfrm>
            <a:off x="2688165" y="1665514"/>
            <a:ext cx="7010402" cy="3935187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070"/>
              <a:buNone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BY: </a:t>
            </a:r>
            <a:br>
              <a:rPr lang="en-US" sz="28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Ahmed Waleed – Eyad Fathy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070"/>
              <a:buNone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Ahmed Mohamed– Mohanad Magdy</a:t>
            </a:r>
            <a:br>
              <a:rPr lang="en-US" sz="2800" dirty="0">
                <a:latin typeface="Arial"/>
                <a:ea typeface="Arial"/>
                <a:cs typeface="Arial"/>
                <a:sym typeface="Arial"/>
              </a:rPr>
            </a:br>
            <a:endParaRPr lang="en-US" sz="2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070"/>
              <a:buNone/>
            </a:pPr>
            <a:endParaRPr lang="en-US" sz="2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070"/>
              <a:buNone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Under Supervision :</a:t>
            </a:r>
            <a:br>
              <a:rPr lang="en-US" sz="28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Prof: Abdel Nasser Zaied  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070"/>
              <a:buNone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TA : Menna Allah-Hassan</a:t>
            </a:r>
            <a:endParaRPr sz="2800" dirty="0"/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575"/>
              <a:buNone/>
            </a:pPr>
            <a:endParaRPr sz="28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41885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FED57-6835-473A-B20B-15824F48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147" y="0"/>
            <a:ext cx="6297706" cy="64042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Comparison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E599B70-6A99-4A42-A0A1-DBC8CCB983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8399975"/>
              </p:ext>
            </p:extLst>
          </p:nvPr>
        </p:nvGraphicFramePr>
        <p:xfrm>
          <a:off x="954742" y="640427"/>
          <a:ext cx="10515600" cy="61178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44639887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86608449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51399517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68759294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282838198"/>
                    </a:ext>
                  </a:extLst>
                </a:gridCol>
              </a:tblGrid>
              <a:tr h="81434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Classifier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Accuracy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Dataset 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075671"/>
                  </a:ext>
                </a:extLst>
              </a:tr>
              <a:tr h="814341">
                <a:tc>
                  <a:txBody>
                    <a:bodyPr/>
                    <a:lstStyle/>
                    <a:p>
                      <a:r>
                        <a:rPr lang="en-US" sz="1800" dirty="0"/>
                        <a:t>Opinion Mining and Summarization of Hotel Reviews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Naive Bayes , SVM , and Decision Tree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88%,84%,78%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Mobile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2000 reviews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88153"/>
                  </a:ext>
                </a:extLst>
              </a:tr>
              <a:tr h="814341">
                <a:tc>
                  <a:txBody>
                    <a:bodyPr/>
                    <a:lstStyle/>
                    <a:p>
                      <a:r>
                        <a:rPr lang="en-US" sz="1800" dirty="0"/>
                        <a:t>E-Commerce Reviews Management System Based on  Online Customer Reviews Mining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SVM, Naive Bayes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81%,87%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Web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2000 reviews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783265"/>
                  </a:ext>
                </a:extLst>
              </a:tr>
              <a:tr h="8143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ROLE OF GEOINFORMATION IN ENHANCING TOURISM IN NATIONAL PARKS </a:t>
                      </a:r>
                    </a:p>
                    <a:p>
                      <a:r>
                        <a:rPr lang="en-US" sz="1800" dirty="0"/>
                        <a:t>(GIS)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Mobile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Shapefiles, analog map of Kenya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011254"/>
                  </a:ext>
                </a:extLst>
              </a:tr>
              <a:tr h="81434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Our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SVM + Naive Bayes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Mobile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Natural Reserves Reviews&amp; Shapefiles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852568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F1E38-4146-4CF0-B17F-9804EB46F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160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"/>
          <p:cNvSpPr txBox="1">
            <a:spLocks noGrp="1"/>
          </p:cNvSpPr>
          <p:nvPr>
            <p:ph type="ctrTitle" idx="4294967295"/>
          </p:nvPr>
        </p:nvSpPr>
        <p:spPr>
          <a:xfrm>
            <a:off x="3598216" y="2513873"/>
            <a:ext cx="1770000" cy="34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sz="1600" dirty="0">
                <a:solidFill>
                  <a:srgbClr val="338987"/>
                </a:solidFill>
              </a:rPr>
              <a:t>ArcGis</a:t>
            </a:r>
            <a:br>
              <a:rPr lang="en-US" sz="1600" dirty="0"/>
            </a:br>
            <a:endParaRPr sz="1600" dirty="0">
              <a:solidFill>
                <a:srgbClr val="338987"/>
              </a:solidFill>
            </a:endParaRPr>
          </a:p>
        </p:txBody>
      </p:sp>
      <p:grpSp>
        <p:nvGrpSpPr>
          <p:cNvPr id="280" name="Google Shape;280;p23"/>
          <p:cNvGrpSpPr/>
          <p:nvPr/>
        </p:nvGrpSpPr>
        <p:grpSpPr>
          <a:xfrm>
            <a:off x="6775262" y="4717773"/>
            <a:ext cx="325500" cy="327004"/>
            <a:chOff x="-1333975" y="2365850"/>
            <a:chExt cx="292225" cy="293575"/>
          </a:xfrm>
        </p:grpSpPr>
        <p:sp>
          <p:nvSpPr>
            <p:cNvPr id="281" name="Google Shape;281;p23"/>
            <p:cNvSpPr/>
            <p:nvPr/>
          </p:nvSpPr>
          <p:spPr>
            <a:xfrm>
              <a:off x="-1285150" y="2365850"/>
              <a:ext cx="191225" cy="293575"/>
            </a:xfrm>
            <a:custGeom>
              <a:avLst/>
              <a:gdLst/>
              <a:ahLst/>
              <a:cxnLst/>
              <a:rect l="l" t="t" r="r" b="b"/>
              <a:pathLst>
                <a:path w="7649" h="11743" extrusionOk="0">
                  <a:moveTo>
                    <a:pt x="3813" y="684"/>
                  </a:moveTo>
                  <a:cubicBezTo>
                    <a:pt x="5545" y="684"/>
                    <a:pt x="6900" y="2039"/>
                    <a:pt x="6900" y="3740"/>
                  </a:cubicBezTo>
                  <a:cubicBezTo>
                    <a:pt x="6931" y="4780"/>
                    <a:pt x="6553" y="5347"/>
                    <a:pt x="6270" y="5788"/>
                  </a:cubicBezTo>
                  <a:cubicBezTo>
                    <a:pt x="5797" y="6544"/>
                    <a:pt x="5608" y="6922"/>
                    <a:pt x="5608" y="7930"/>
                  </a:cubicBezTo>
                  <a:cubicBezTo>
                    <a:pt x="5608" y="8119"/>
                    <a:pt x="5451" y="8277"/>
                    <a:pt x="5230" y="8277"/>
                  </a:cubicBezTo>
                  <a:lnTo>
                    <a:pt x="2489" y="8277"/>
                  </a:lnTo>
                  <a:cubicBezTo>
                    <a:pt x="2300" y="8277"/>
                    <a:pt x="2143" y="8119"/>
                    <a:pt x="2143" y="7930"/>
                  </a:cubicBezTo>
                  <a:cubicBezTo>
                    <a:pt x="2143" y="6922"/>
                    <a:pt x="1922" y="6576"/>
                    <a:pt x="1450" y="5820"/>
                  </a:cubicBezTo>
                  <a:cubicBezTo>
                    <a:pt x="1198" y="5347"/>
                    <a:pt x="567" y="4528"/>
                    <a:pt x="788" y="3205"/>
                  </a:cubicBezTo>
                  <a:cubicBezTo>
                    <a:pt x="1040" y="1819"/>
                    <a:pt x="2237" y="684"/>
                    <a:pt x="3813" y="684"/>
                  </a:cubicBezTo>
                  <a:close/>
                  <a:moveTo>
                    <a:pt x="4852" y="8907"/>
                  </a:moveTo>
                  <a:lnTo>
                    <a:pt x="4852" y="9569"/>
                  </a:lnTo>
                  <a:lnTo>
                    <a:pt x="4506" y="9569"/>
                  </a:lnTo>
                  <a:cubicBezTo>
                    <a:pt x="4285" y="9569"/>
                    <a:pt x="4128" y="9726"/>
                    <a:pt x="4128" y="9915"/>
                  </a:cubicBezTo>
                  <a:cubicBezTo>
                    <a:pt x="4128" y="10136"/>
                    <a:pt x="4285" y="10293"/>
                    <a:pt x="4506" y="10293"/>
                  </a:cubicBezTo>
                  <a:lnTo>
                    <a:pt x="4852" y="10293"/>
                  </a:lnTo>
                  <a:lnTo>
                    <a:pt x="4852" y="10640"/>
                  </a:lnTo>
                  <a:cubicBezTo>
                    <a:pt x="4884" y="10829"/>
                    <a:pt x="4726" y="10986"/>
                    <a:pt x="4537" y="10986"/>
                  </a:cubicBezTo>
                  <a:lnTo>
                    <a:pt x="3151" y="10986"/>
                  </a:lnTo>
                  <a:cubicBezTo>
                    <a:pt x="2962" y="10986"/>
                    <a:pt x="2804" y="10829"/>
                    <a:pt x="2804" y="10640"/>
                  </a:cubicBezTo>
                  <a:lnTo>
                    <a:pt x="2804" y="10293"/>
                  </a:lnTo>
                  <a:lnTo>
                    <a:pt x="3151" y="10293"/>
                  </a:lnTo>
                  <a:cubicBezTo>
                    <a:pt x="3371" y="10293"/>
                    <a:pt x="3529" y="10136"/>
                    <a:pt x="3529" y="9915"/>
                  </a:cubicBezTo>
                  <a:cubicBezTo>
                    <a:pt x="3529" y="9726"/>
                    <a:pt x="3371" y="9569"/>
                    <a:pt x="3151" y="9569"/>
                  </a:cubicBezTo>
                  <a:lnTo>
                    <a:pt x="2804" y="9569"/>
                  </a:lnTo>
                  <a:lnTo>
                    <a:pt x="2804" y="8907"/>
                  </a:lnTo>
                  <a:close/>
                  <a:moveTo>
                    <a:pt x="3897" y="1"/>
                  </a:moveTo>
                  <a:cubicBezTo>
                    <a:pt x="3632" y="1"/>
                    <a:pt x="3361" y="28"/>
                    <a:pt x="3088" y="86"/>
                  </a:cubicBezTo>
                  <a:cubicBezTo>
                    <a:pt x="1607" y="401"/>
                    <a:pt x="441" y="1566"/>
                    <a:pt x="158" y="3079"/>
                  </a:cubicBezTo>
                  <a:cubicBezTo>
                    <a:pt x="0" y="3992"/>
                    <a:pt x="158" y="4969"/>
                    <a:pt x="631" y="5757"/>
                  </a:cubicBezTo>
                  <a:cubicBezTo>
                    <a:pt x="757" y="5914"/>
                    <a:pt x="820" y="6072"/>
                    <a:pt x="914" y="6229"/>
                  </a:cubicBezTo>
                  <a:cubicBezTo>
                    <a:pt x="1355" y="6891"/>
                    <a:pt x="1450" y="7143"/>
                    <a:pt x="1450" y="7962"/>
                  </a:cubicBezTo>
                  <a:cubicBezTo>
                    <a:pt x="1450" y="8403"/>
                    <a:pt x="1733" y="8781"/>
                    <a:pt x="2143" y="8939"/>
                  </a:cubicBezTo>
                  <a:lnTo>
                    <a:pt x="2143" y="10703"/>
                  </a:lnTo>
                  <a:cubicBezTo>
                    <a:pt x="2143" y="11270"/>
                    <a:pt x="2615" y="11743"/>
                    <a:pt x="3151" y="11743"/>
                  </a:cubicBezTo>
                  <a:lnTo>
                    <a:pt x="4537" y="11743"/>
                  </a:lnTo>
                  <a:cubicBezTo>
                    <a:pt x="5073" y="11743"/>
                    <a:pt x="5545" y="11270"/>
                    <a:pt x="5545" y="10703"/>
                  </a:cubicBezTo>
                  <a:lnTo>
                    <a:pt x="5545" y="8939"/>
                  </a:lnTo>
                  <a:cubicBezTo>
                    <a:pt x="5955" y="8781"/>
                    <a:pt x="6238" y="8435"/>
                    <a:pt x="6238" y="7962"/>
                  </a:cubicBezTo>
                  <a:lnTo>
                    <a:pt x="6238" y="7930"/>
                  </a:lnTo>
                  <a:cubicBezTo>
                    <a:pt x="6238" y="7143"/>
                    <a:pt x="6427" y="6828"/>
                    <a:pt x="6805" y="6229"/>
                  </a:cubicBezTo>
                  <a:cubicBezTo>
                    <a:pt x="7089" y="5788"/>
                    <a:pt x="7593" y="5032"/>
                    <a:pt x="7593" y="3835"/>
                  </a:cubicBezTo>
                  <a:cubicBezTo>
                    <a:pt x="7649" y="1658"/>
                    <a:pt x="5950" y="1"/>
                    <a:pt x="3897" y="1"/>
                  </a:cubicBezTo>
                  <a:close/>
                </a:path>
              </a:pathLst>
            </a:custGeom>
            <a:solidFill>
              <a:srgbClr val="3389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82" name="Google Shape;282;p23"/>
            <p:cNvSpPr/>
            <p:nvPr/>
          </p:nvSpPr>
          <p:spPr>
            <a:xfrm>
              <a:off x="-1076425" y="2452250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29" y="725"/>
                    <a:pt x="1386" y="568"/>
                    <a:pt x="1386" y="379"/>
                  </a:cubicBez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solidFill>
              <a:srgbClr val="3389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83" name="Google Shape;283;p23"/>
            <p:cNvSpPr/>
            <p:nvPr/>
          </p:nvSpPr>
          <p:spPr>
            <a:xfrm>
              <a:off x="-1333975" y="2452250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08" y="725"/>
                  </a:lnTo>
                  <a:cubicBezTo>
                    <a:pt x="1197" y="694"/>
                    <a:pt x="1386" y="536"/>
                    <a:pt x="1386" y="379"/>
                  </a:cubicBezTo>
                  <a:cubicBezTo>
                    <a:pt x="1386" y="158"/>
                    <a:pt x="1197" y="1"/>
                    <a:pt x="1008" y="1"/>
                  </a:cubicBezTo>
                  <a:close/>
                </a:path>
              </a:pathLst>
            </a:custGeom>
            <a:solidFill>
              <a:srgbClr val="3389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84" name="Google Shape;284;p23"/>
            <p:cNvSpPr/>
            <p:nvPr/>
          </p:nvSpPr>
          <p:spPr>
            <a:xfrm>
              <a:off x="-1093750" y="2383050"/>
              <a:ext cx="35450" cy="26575"/>
            </a:xfrm>
            <a:custGeom>
              <a:avLst/>
              <a:gdLst/>
              <a:ahLst/>
              <a:cxnLst/>
              <a:rect l="l" t="t" r="r" b="b"/>
              <a:pathLst>
                <a:path w="1418" h="1063" extrusionOk="0">
                  <a:moveTo>
                    <a:pt x="992" y="1"/>
                  </a:moveTo>
                  <a:cubicBezTo>
                    <a:pt x="931" y="1"/>
                    <a:pt x="870" y="19"/>
                    <a:pt x="819" y="59"/>
                  </a:cubicBezTo>
                  <a:lnTo>
                    <a:pt x="221" y="406"/>
                  </a:lnTo>
                  <a:cubicBezTo>
                    <a:pt x="63" y="500"/>
                    <a:pt x="0" y="721"/>
                    <a:pt x="95" y="878"/>
                  </a:cubicBezTo>
                  <a:cubicBezTo>
                    <a:pt x="159" y="985"/>
                    <a:pt x="295" y="1063"/>
                    <a:pt x="415" y="1063"/>
                  </a:cubicBezTo>
                  <a:cubicBezTo>
                    <a:pt x="473" y="1063"/>
                    <a:pt x="527" y="1045"/>
                    <a:pt x="567" y="1005"/>
                  </a:cubicBezTo>
                  <a:lnTo>
                    <a:pt x="1166" y="658"/>
                  </a:lnTo>
                  <a:cubicBezTo>
                    <a:pt x="1323" y="563"/>
                    <a:pt x="1418" y="343"/>
                    <a:pt x="1292" y="185"/>
                  </a:cubicBezTo>
                  <a:cubicBezTo>
                    <a:pt x="1249" y="79"/>
                    <a:pt x="1120" y="1"/>
                    <a:pt x="992" y="1"/>
                  </a:cubicBezTo>
                  <a:close/>
                </a:path>
              </a:pathLst>
            </a:custGeom>
            <a:solidFill>
              <a:srgbClr val="3389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85" name="Google Shape;285;p23"/>
            <p:cNvSpPr/>
            <p:nvPr/>
          </p:nvSpPr>
          <p:spPr>
            <a:xfrm>
              <a:off x="-1317450" y="2512575"/>
              <a:ext cx="35475" cy="26225"/>
            </a:xfrm>
            <a:custGeom>
              <a:avLst/>
              <a:gdLst/>
              <a:ahLst/>
              <a:cxnLst/>
              <a:rect l="l" t="t" r="r" b="b"/>
              <a:pathLst>
                <a:path w="1419" h="1049" extrusionOk="0">
                  <a:moveTo>
                    <a:pt x="1005" y="1"/>
                  </a:moveTo>
                  <a:cubicBezTo>
                    <a:pt x="944" y="1"/>
                    <a:pt x="880" y="15"/>
                    <a:pt x="820" y="45"/>
                  </a:cubicBezTo>
                  <a:lnTo>
                    <a:pt x="221" y="392"/>
                  </a:lnTo>
                  <a:cubicBezTo>
                    <a:pt x="64" y="486"/>
                    <a:pt x="1" y="707"/>
                    <a:pt x="127" y="864"/>
                  </a:cubicBezTo>
                  <a:cubicBezTo>
                    <a:pt x="169" y="971"/>
                    <a:pt x="299" y="1049"/>
                    <a:pt x="427" y="1049"/>
                  </a:cubicBezTo>
                  <a:cubicBezTo>
                    <a:pt x="488" y="1049"/>
                    <a:pt x="548" y="1031"/>
                    <a:pt x="599" y="990"/>
                  </a:cubicBezTo>
                  <a:lnTo>
                    <a:pt x="1166" y="644"/>
                  </a:lnTo>
                  <a:cubicBezTo>
                    <a:pt x="1324" y="549"/>
                    <a:pt x="1418" y="329"/>
                    <a:pt x="1292" y="171"/>
                  </a:cubicBezTo>
                  <a:cubicBezTo>
                    <a:pt x="1250" y="64"/>
                    <a:pt x="1134" y="1"/>
                    <a:pt x="1005" y="1"/>
                  </a:cubicBezTo>
                  <a:close/>
                </a:path>
              </a:pathLst>
            </a:custGeom>
            <a:solidFill>
              <a:srgbClr val="3389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86" name="Google Shape;286;p23"/>
            <p:cNvSpPr/>
            <p:nvPr/>
          </p:nvSpPr>
          <p:spPr>
            <a:xfrm>
              <a:off x="-1092975" y="2512575"/>
              <a:ext cx="34675" cy="25525"/>
            </a:xfrm>
            <a:custGeom>
              <a:avLst/>
              <a:gdLst/>
              <a:ahLst/>
              <a:cxnLst/>
              <a:rect l="l" t="t" r="r" b="b"/>
              <a:pathLst>
                <a:path w="1387" h="1021" extrusionOk="0">
                  <a:moveTo>
                    <a:pt x="378" y="1"/>
                  </a:moveTo>
                  <a:cubicBezTo>
                    <a:pt x="264" y="1"/>
                    <a:pt x="149" y="64"/>
                    <a:pt x="64" y="171"/>
                  </a:cubicBezTo>
                  <a:cubicBezTo>
                    <a:pt x="1" y="329"/>
                    <a:pt x="32" y="518"/>
                    <a:pt x="190" y="644"/>
                  </a:cubicBezTo>
                  <a:lnTo>
                    <a:pt x="788" y="990"/>
                  </a:lnTo>
                  <a:cubicBezTo>
                    <a:pt x="838" y="1010"/>
                    <a:pt x="891" y="1021"/>
                    <a:pt x="944" y="1021"/>
                  </a:cubicBezTo>
                  <a:cubicBezTo>
                    <a:pt x="1059" y="1021"/>
                    <a:pt x="1175" y="972"/>
                    <a:pt x="1261" y="864"/>
                  </a:cubicBezTo>
                  <a:cubicBezTo>
                    <a:pt x="1387" y="675"/>
                    <a:pt x="1292" y="486"/>
                    <a:pt x="1135" y="392"/>
                  </a:cubicBezTo>
                  <a:lnTo>
                    <a:pt x="536" y="45"/>
                  </a:lnTo>
                  <a:cubicBezTo>
                    <a:pt x="486" y="15"/>
                    <a:pt x="432" y="1"/>
                    <a:pt x="378" y="1"/>
                  </a:cubicBezTo>
                  <a:close/>
                </a:path>
              </a:pathLst>
            </a:custGeom>
            <a:solidFill>
              <a:srgbClr val="3389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87" name="Google Shape;287;p23"/>
            <p:cNvSpPr/>
            <p:nvPr/>
          </p:nvSpPr>
          <p:spPr>
            <a:xfrm>
              <a:off x="-1316650" y="2383750"/>
              <a:ext cx="34675" cy="25525"/>
            </a:xfrm>
            <a:custGeom>
              <a:avLst/>
              <a:gdLst/>
              <a:ahLst/>
              <a:cxnLst/>
              <a:rect l="l" t="t" r="r" b="b"/>
              <a:pathLst>
                <a:path w="1387" h="1021" extrusionOk="0">
                  <a:moveTo>
                    <a:pt x="405" y="1"/>
                  </a:moveTo>
                  <a:cubicBezTo>
                    <a:pt x="283" y="1"/>
                    <a:pt x="159" y="50"/>
                    <a:pt x="95" y="157"/>
                  </a:cubicBezTo>
                  <a:cubicBezTo>
                    <a:pt x="0" y="315"/>
                    <a:pt x="63" y="504"/>
                    <a:pt x="221" y="630"/>
                  </a:cubicBezTo>
                  <a:lnTo>
                    <a:pt x="788" y="977"/>
                  </a:lnTo>
                  <a:cubicBezTo>
                    <a:pt x="838" y="1007"/>
                    <a:pt x="895" y="1021"/>
                    <a:pt x="953" y="1021"/>
                  </a:cubicBezTo>
                  <a:cubicBezTo>
                    <a:pt x="1074" y="1021"/>
                    <a:pt x="1196" y="958"/>
                    <a:pt x="1260" y="850"/>
                  </a:cubicBezTo>
                  <a:cubicBezTo>
                    <a:pt x="1386" y="693"/>
                    <a:pt x="1292" y="504"/>
                    <a:pt x="1134" y="378"/>
                  </a:cubicBezTo>
                  <a:lnTo>
                    <a:pt x="567" y="31"/>
                  </a:lnTo>
                  <a:cubicBezTo>
                    <a:pt x="517" y="11"/>
                    <a:pt x="461" y="1"/>
                    <a:pt x="405" y="1"/>
                  </a:cubicBezTo>
                  <a:close/>
                </a:path>
              </a:pathLst>
            </a:custGeom>
            <a:solidFill>
              <a:srgbClr val="3389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88" name="Google Shape;288;p23"/>
            <p:cNvSpPr/>
            <p:nvPr/>
          </p:nvSpPr>
          <p:spPr>
            <a:xfrm>
              <a:off x="-1239475" y="2401575"/>
              <a:ext cx="102425" cy="153100"/>
            </a:xfrm>
            <a:custGeom>
              <a:avLst/>
              <a:gdLst/>
              <a:ahLst/>
              <a:cxnLst/>
              <a:rect l="l" t="t" r="r" b="b"/>
              <a:pathLst>
                <a:path w="4097" h="6124" extrusionOk="0">
                  <a:moveTo>
                    <a:pt x="1733" y="1492"/>
                  </a:moveTo>
                  <a:lnTo>
                    <a:pt x="1733" y="2343"/>
                  </a:lnTo>
                  <a:cubicBezTo>
                    <a:pt x="1733" y="2500"/>
                    <a:pt x="1796" y="2626"/>
                    <a:pt x="1922" y="2658"/>
                  </a:cubicBezTo>
                  <a:lnTo>
                    <a:pt x="3246" y="3225"/>
                  </a:lnTo>
                  <a:lnTo>
                    <a:pt x="2395" y="4611"/>
                  </a:lnTo>
                  <a:lnTo>
                    <a:pt x="2395" y="3729"/>
                  </a:lnTo>
                  <a:cubicBezTo>
                    <a:pt x="2395" y="3572"/>
                    <a:pt x="2332" y="3445"/>
                    <a:pt x="2206" y="3414"/>
                  </a:cubicBezTo>
                  <a:lnTo>
                    <a:pt x="851" y="2878"/>
                  </a:lnTo>
                  <a:lnTo>
                    <a:pt x="1733" y="1492"/>
                  </a:lnTo>
                  <a:close/>
                  <a:moveTo>
                    <a:pt x="2038" y="0"/>
                  </a:moveTo>
                  <a:cubicBezTo>
                    <a:pt x="1919" y="0"/>
                    <a:pt x="1814" y="47"/>
                    <a:pt x="1765" y="169"/>
                  </a:cubicBezTo>
                  <a:lnTo>
                    <a:pt x="64" y="2941"/>
                  </a:lnTo>
                  <a:cubicBezTo>
                    <a:pt x="32" y="3004"/>
                    <a:pt x="1" y="3130"/>
                    <a:pt x="32" y="3225"/>
                  </a:cubicBezTo>
                  <a:cubicBezTo>
                    <a:pt x="64" y="3288"/>
                    <a:pt x="158" y="3382"/>
                    <a:pt x="221" y="3414"/>
                  </a:cubicBezTo>
                  <a:lnTo>
                    <a:pt x="1733" y="4013"/>
                  </a:lnTo>
                  <a:lnTo>
                    <a:pt x="1733" y="5808"/>
                  </a:lnTo>
                  <a:cubicBezTo>
                    <a:pt x="1733" y="5966"/>
                    <a:pt x="1859" y="6092"/>
                    <a:pt x="1954" y="6123"/>
                  </a:cubicBezTo>
                  <a:lnTo>
                    <a:pt x="2049" y="6123"/>
                  </a:lnTo>
                  <a:cubicBezTo>
                    <a:pt x="2143" y="6123"/>
                    <a:pt x="2269" y="6092"/>
                    <a:pt x="2301" y="5966"/>
                  </a:cubicBezTo>
                  <a:lnTo>
                    <a:pt x="4002" y="3225"/>
                  </a:lnTo>
                  <a:cubicBezTo>
                    <a:pt x="4033" y="3130"/>
                    <a:pt x="4096" y="3004"/>
                    <a:pt x="4033" y="2941"/>
                  </a:cubicBezTo>
                  <a:cubicBezTo>
                    <a:pt x="4033" y="2878"/>
                    <a:pt x="3970" y="2784"/>
                    <a:pt x="3907" y="2752"/>
                  </a:cubicBezTo>
                  <a:lnTo>
                    <a:pt x="2395" y="2154"/>
                  </a:lnTo>
                  <a:lnTo>
                    <a:pt x="2395" y="358"/>
                  </a:lnTo>
                  <a:cubicBezTo>
                    <a:pt x="2395" y="169"/>
                    <a:pt x="2269" y="74"/>
                    <a:pt x="2143" y="11"/>
                  </a:cubicBezTo>
                  <a:cubicBezTo>
                    <a:pt x="2108" y="4"/>
                    <a:pt x="2072" y="0"/>
                    <a:pt x="2038" y="0"/>
                  </a:cubicBezTo>
                  <a:close/>
                </a:path>
              </a:pathLst>
            </a:custGeom>
            <a:solidFill>
              <a:srgbClr val="3389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290" name="Google Shape;290;p23"/>
          <p:cNvSpPr/>
          <p:nvPr/>
        </p:nvSpPr>
        <p:spPr>
          <a:xfrm>
            <a:off x="131" y="5398397"/>
            <a:ext cx="38128" cy="43"/>
          </a:xfrm>
          <a:custGeom>
            <a:avLst/>
            <a:gdLst/>
            <a:ahLst/>
            <a:cxnLst/>
            <a:rect l="l" t="t" r="r" b="b"/>
            <a:pathLst>
              <a:path w="893" h="1" fill="none" extrusionOk="0">
                <a:moveTo>
                  <a:pt x="0" y="1"/>
                </a:moveTo>
                <a:lnTo>
                  <a:pt x="892" y="1"/>
                </a:lnTo>
              </a:path>
            </a:pathLst>
          </a:custGeom>
          <a:noFill/>
          <a:ln w="3800" cap="flat" cmpd="sng">
            <a:solidFill>
              <a:srgbClr val="1F1F1F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91" name="Google Shape;291;p23"/>
          <p:cNvSpPr/>
          <p:nvPr/>
        </p:nvSpPr>
        <p:spPr>
          <a:xfrm>
            <a:off x="5600865" y="2107202"/>
            <a:ext cx="1061995" cy="108236"/>
          </a:xfrm>
          <a:custGeom>
            <a:avLst/>
            <a:gdLst/>
            <a:ahLst/>
            <a:cxnLst/>
            <a:rect l="l" t="t" r="r" b="b"/>
            <a:pathLst>
              <a:path w="24873" h="2535" fill="none" extrusionOk="0">
                <a:moveTo>
                  <a:pt x="0" y="1"/>
                </a:moveTo>
                <a:lnTo>
                  <a:pt x="10188" y="1"/>
                </a:lnTo>
                <a:lnTo>
                  <a:pt x="12454" y="2534"/>
                </a:lnTo>
                <a:lnTo>
                  <a:pt x="14720" y="1"/>
                </a:lnTo>
                <a:lnTo>
                  <a:pt x="24872" y="1"/>
                </a:lnTo>
              </a:path>
            </a:pathLst>
          </a:custGeom>
          <a:noFill/>
          <a:ln w="19050" cap="flat" cmpd="sng">
            <a:solidFill>
              <a:srgbClr val="338987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92" name="Google Shape;292;p23"/>
          <p:cNvSpPr/>
          <p:nvPr/>
        </p:nvSpPr>
        <p:spPr>
          <a:xfrm>
            <a:off x="4797913" y="4841659"/>
            <a:ext cx="1060116" cy="79245"/>
          </a:xfrm>
          <a:custGeom>
            <a:avLst/>
            <a:gdLst/>
            <a:ahLst/>
            <a:cxnLst/>
            <a:rect l="l" t="t" r="r" b="b"/>
            <a:pathLst>
              <a:path w="24829" h="1856" fill="none" extrusionOk="0">
                <a:moveTo>
                  <a:pt x="24828" y="1856"/>
                </a:moveTo>
                <a:lnTo>
                  <a:pt x="14685" y="1856"/>
                </a:lnTo>
                <a:lnTo>
                  <a:pt x="12410" y="0"/>
                </a:lnTo>
                <a:lnTo>
                  <a:pt x="10144" y="1856"/>
                </a:lnTo>
                <a:lnTo>
                  <a:pt x="1" y="1856"/>
                </a:lnTo>
              </a:path>
            </a:pathLst>
          </a:custGeom>
          <a:noFill/>
          <a:ln w="19050" cap="flat" cmpd="sng">
            <a:solidFill>
              <a:srgbClr val="338987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93" name="Google Shape;293;p23"/>
          <p:cNvSpPr/>
          <p:nvPr/>
        </p:nvSpPr>
        <p:spPr>
          <a:xfrm>
            <a:off x="6407236" y="4465716"/>
            <a:ext cx="1061609" cy="107809"/>
          </a:xfrm>
          <a:custGeom>
            <a:avLst/>
            <a:gdLst/>
            <a:ahLst/>
            <a:cxnLst/>
            <a:rect l="l" t="t" r="r" b="b"/>
            <a:pathLst>
              <a:path w="24864" h="2525" fill="none" extrusionOk="0">
                <a:moveTo>
                  <a:pt x="24863" y="2525"/>
                </a:moveTo>
                <a:lnTo>
                  <a:pt x="14684" y="2525"/>
                </a:lnTo>
                <a:lnTo>
                  <a:pt x="12454" y="0"/>
                </a:lnTo>
                <a:lnTo>
                  <a:pt x="10179" y="2525"/>
                </a:lnTo>
                <a:lnTo>
                  <a:pt x="0" y="2525"/>
                </a:lnTo>
              </a:path>
            </a:pathLst>
          </a:custGeom>
          <a:noFill/>
          <a:ln w="19050" cap="flat" cmpd="sng">
            <a:solidFill>
              <a:srgbClr val="338987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95" name="Google Shape;295;p23"/>
          <p:cNvSpPr txBox="1">
            <a:spLocks noGrp="1"/>
          </p:cNvSpPr>
          <p:nvPr>
            <p:ph type="ctrTitle" idx="4294967295"/>
          </p:nvPr>
        </p:nvSpPr>
        <p:spPr>
          <a:xfrm>
            <a:off x="5231044" y="1638124"/>
            <a:ext cx="1770000" cy="34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sz="1600" dirty="0">
                <a:solidFill>
                  <a:srgbClr val="338987"/>
                </a:solidFill>
              </a:rPr>
              <a:t>Firebase</a:t>
            </a:r>
            <a:br>
              <a:rPr lang="en-US" sz="1600" dirty="0"/>
            </a:br>
            <a:endParaRPr sz="1600" dirty="0">
              <a:solidFill>
                <a:srgbClr val="338987"/>
              </a:solidFill>
            </a:endParaRPr>
          </a:p>
        </p:txBody>
      </p:sp>
      <p:grpSp>
        <p:nvGrpSpPr>
          <p:cNvPr id="296" name="Google Shape;296;p23"/>
          <p:cNvGrpSpPr/>
          <p:nvPr/>
        </p:nvGrpSpPr>
        <p:grpSpPr>
          <a:xfrm>
            <a:off x="131" y="1292729"/>
            <a:ext cx="12210175" cy="4272571"/>
            <a:chOff x="98" y="969547"/>
            <a:chExt cx="9157631" cy="3204428"/>
          </a:xfrm>
        </p:grpSpPr>
        <p:sp>
          <p:nvSpPr>
            <p:cNvPr id="297" name="Google Shape;297;p23"/>
            <p:cNvSpPr/>
            <p:nvPr/>
          </p:nvSpPr>
          <p:spPr>
            <a:xfrm>
              <a:off x="13832" y="969547"/>
              <a:ext cx="9143897" cy="3182972"/>
            </a:xfrm>
            <a:custGeom>
              <a:avLst/>
              <a:gdLst/>
              <a:ahLst/>
              <a:cxnLst/>
              <a:rect l="l" t="t" r="r" b="b"/>
              <a:pathLst>
                <a:path w="285546" h="99398" extrusionOk="0">
                  <a:moveTo>
                    <a:pt x="178751" y="0"/>
                  </a:moveTo>
                  <a:cubicBezTo>
                    <a:pt x="171953" y="0"/>
                    <a:pt x="166449" y="5540"/>
                    <a:pt x="166449" y="12302"/>
                  </a:cubicBezTo>
                  <a:lnTo>
                    <a:pt x="166449" y="58691"/>
                  </a:lnTo>
                  <a:cubicBezTo>
                    <a:pt x="166449" y="61930"/>
                    <a:pt x="163809" y="64570"/>
                    <a:pt x="160579" y="64570"/>
                  </a:cubicBezTo>
                  <a:lnTo>
                    <a:pt x="160320" y="64570"/>
                  </a:lnTo>
                  <a:cubicBezTo>
                    <a:pt x="157082" y="64570"/>
                    <a:pt x="154486" y="61930"/>
                    <a:pt x="154486" y="58691"/>
                  </a:cubicBezTo>
                  <a:lnTo>
                    <a:pt x="154486" y="36094"/>
                  </a:lnTo>
                  <a:cubicBezTo>
                    <a:pt x="154486" y="29288"/>
                    <a:pt x="148946" y="23757"/>
                    <a:pt x="142139" y="23757"/>
                  </a:cubicBezTo>
                  <a:lnTo>
                    <a:pt x="141916" y="23757"/>
                  </a:lnTo>
                  <a:cubicBezTo>
                    <a:pt x="135118" y="23757"/>
                    <a:pt x="129579" y="29288"/>
                    <a:pt x="129579" y="36094"/>
                  </a:cubicBezTo>
                  <a:lnTo>
                    <a:pt x="129579" y="68058"/>
                  </a:lnTo>
                  <a:cubicBezTo>
                    <a:pt x="129579" y="71297"/>
                    <a:pt x="126938" y="73937"/>
                    <a:pt x="123708" y="73937"/>
                  </a:cubicBezTo>
                  <a:lnTo>
                    <a:pt x="123218" y="73937"/>
                  </a:lnTo>
                  <a:cubicBezTo>
                    <a:pt x="119988" y="73937"/>
                    <a:pt x="117383" y="71297"/>
                    <a:pt x="117383" y="68058"/>
                  </a:cubicBezTo>
                  <a:lnTo>
                    <a:pt x="117383" y="57130"/>
                  </a:lnTo>
                  <a:cubicBezTo>
                    <a:pt x="117383" y="50332"/>
                    <a:pt x="111843" y="44828"/>
                    <a:pt x="105046" y="44828"/>
                  </a:cubicBezTo>
                  <a:cubicBezTo>
                    <a:pt x="98239" y="44828"/>
                    <a:pt x="92744" y="50332"/>
                    <a:pt x="92744" y="57130"/>
                  </a:cubicBezTo>
                  <a:lnTo>
                    <a:pt x="92744" y="90102"/>
                  </a:lnTo>
                  <a:cubicBezTo>
                    <a:pt x="92744" y="91663"/>
                    <a:pt x="91441" y="92930"/>
                    <a:pt x="89880" y="92930"/>
                  </a:cubicBezTo>
                  <a:lnTo>
                    <a:pt x="0" y="92966"/>
                  </a:lnTo>
                  <a:lnTo>
                    <a:pt x="0" y="99398"/>
                  </a:lnTo>
                  <a:lnTo>
                    <a:pt x="89880" y="99398"/>
                  </a:lnTo>
                  <a:cubicBezTo>
                    <a:pt x="95009" y="99398"/>
                    <a:pt x="99176" y="95232"/>
                    <a:pt x="99176" y="90102"/>
                  </a:cubicBezTo>
                  <a:lnTo>
                    <a:pt x="99176" y="57130"/>
                  </a:lnTo>
                  <a:cubicBezTo>
                    <a:pt x="99176" y="53901"/>
                    <a:pt x="101807" y="51260"/>
                    <a:pt x="105046" y="51260"/>
                  </a:cubicBezTo>
                  <a:cubicBezTo>
                    <a:pt x="108275" y="51260"/>
                    <a:pt x="110916" y="53901"/>
                    <a:pt x="110916" y="57130"/>
                  </a:cubicBezTo>
                  <a:lnTo>
                    <a:pt x="110916" y="68058"/>
                  </a:lnTo>
                  <a:cubicBezTo>
                    <a:pt x="110916" y="74865"/>
                    <a:pt x="116456" y="80405"/>
                    <a:pt x="123218" y="80405"/>
                  </a:cubicBezTo>
                  <a:lnTo>
                    <a:pt x="123708" y="80405"/>
                  </a:lnTo>
                  <a:cubicBezTo>
                    <a:pt x="130506" y="80405"/>
                    <a:pt x="136046" y="74865"/>
                    <a:pt x="136046" y="68058"/>
                  </a:cubicBezTo>
                  <a:lnTo>
                    <a:pt x="136046" y="36094"/>
                  </a:lnTo>
                  <a:cubicBezTo>
                    <a:pt x="136046" y="32856"/>
                    <a:pt x="138687" y="30224"/>
                    <a:pt x="141916" y="30224"/>
                  </a:cubicBezTo>
                  <a:lnTo>
                    <a:pt x="142139" y="30224"/>
                  </a:lnTo>
                  <a:cubicBezTo>
                    <a:pt x="145378" y="30224"/>
                    <a:pt x="148018" y="32856"/>
                    <a:pt x="148018" y="36094"/>
                  </a:cubicBezTo>
                  <a:lnTo>
                    <a:pt x="148018" y="58691"/>
                  </a:lnTo>
                  <a:cubicBezTo>
                    <a:pt x="148018" y="65498"/>
                    <a:pt x="153549" y="71038"/>
                    <a:pt x="160320" y="71038"/>
                  </a:cubicBezTo>
                  <a:lnTo>
                    <a:pt x="160579" y="71038"/>
                  </a:lnTo>
                  <a:cubicBezTo>
                    <a:pt x="167377" y="71038"/>
                    <a:pt x="172881" y="65498"/>
                    <a:pt x="172881" y="58691"/>
                  </a:cubicBezTo>
                  <a:lnTo>
                    <a:pt x="172881" y="12302"/>
                  </a:lnTo>
                  <a:cubicBezTo>
                    <a:pt x="172881" y="9073"/>
                    <a:pt x="175522" y="6468"/>
                    <a:pt x="178751" y="6468"/>
                  </a:cubicBezTo>
                  <a:lnTo>
                    <a:pt x="179019" y="6468"/>
                  </a:lnTo>
                  <a:cubicBezTo>
                    <a:pt x="182248" y="6468"/>
                    <a:pt x="184889" y="9073"/>
                    <a:pt x="184889" y="12302"/>
                  </a:cubicBezTo>
                  <a:lnTo>
                    <a:pt x="184889" y="33490"/>
                  </a:lnTo>
                  <a:cubicBezTo>
                    <a:pt x="184889" y="38699"/>
                    <a:pt x="189091" y="42892"/>
                    <a:pt x="194292" y="42892"/>
                  </a:cubicBezTo>
                  <a:lnTo>
                    <a:pt x="285545" y="42892"/>
                  </a:lnTo>
                  <a:lnTo>
                    <a:pt x="285545" y="36505"/>
                  </a:lnTo>
                  <a:lnTo>
                    <a:pt x="194292" y="36469"/>
                  </a:lnTo>
                  <a:cubicBezTo>
                    <a:pt x="192659" y="36469"/>
                    <a:pt x="191321" y="35131"/>
                    <a:pt x="191321" y="33490"/>
                  </a:cubicBezTo>
                  <a:lnTo>
                    <a:pt x="191321" y="12302"/>
                  </a:lnTo>
                  <a:cubicBezTo>
                    <a:pt x="191321" y="5540"/>
                    <a:pt x="185781" y="0"/>
                    <a:pt x="179019" y="0"/>
                  </a:cubicBezTo>
                  <a:close/>
                </a:path>
              </a:pathLst>
            </a:custGeom>
            <a:solidFill>
              <a:srgbClr val="FFB8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98" name="Google Shape;298;p23"/>
            <p:cNvSpPr/>
            <p:nvPr/>
          </p:nvSpPr>
          <p:spPr>
            <a:xfrm>
              <a:off x="98" y="990970"/>
              <a:ext cx="9143897" cy="2975883"/>
            </a:xfrm>
            <a:custGeom>
              <a:avLst/>
              <a:gdLst/>
              <a:ahLst/>
              <a:cxnLst/>
              <a:rect l="l" t="t" r="r" b="b"/>
              <a:pathLst>
                <a:path w="285546" h="92931" fill="none" extrusionOk="0">
                  <a:moveTo>
                    <a:pt x="285545" y="36469"/>
                  </a:moveTo>
                  <a:lnTo>
                    <a:pt x="195630" y="36469"/>
                  </a:lnTo>
                  <a:cubicBezTo>
                    <a:pt x="193997" y="36469"/>
                    <a:pt x="192659" y="35131"/>
                    <a:pt x="192659" y="33490"/>
                  </a:cubicBezTo>
                  <a:lnTo>
                    <a:pt x="192659" y="12302"/>
                  </a:lnTo>
                  <a:cubicBezTo>
                    <a:pt x="192659" y="5540"/>
                    <a:pt x="187119" y="0"/>
                    <a:pt x="180357" y="0"/>
                  </a:cubicBezTo>
                  <a:lnTo>
                    <a:pt x="180089" y="0"/>
                  </a:lnTo>
                  <a:cubicBezTo>
                    <a:pt x="173292" y="0"/>
                    <a:pt x="167787" y="5540"/>
                    <a:pt x="167787" y="12302"/>
                  </a:cubicBezTo>
                  <a:lnTo>
                    <a:pt x="167787" y="58691"/>
                  </a:lnTo>
                  <a:cubicBezTo>
                    <a:pt x="167787" y="61930"/>
                    <a:pt x="165147" y="64570"/>
                    <a:pt x="161917" y="64570"/>
                  </a:cubicBezTo>
                  <a:lnTo>
                    <a:pt x="161659" y="64570"/>
                  </a:lnTo>
                  <a:cubicBezTo>
                    <a:pt x="158420" y="64570"/>
                    <a:pt x="155824" y="61930"/>
                    <a:pt x="155824" y="58691"/>
                  </a:cubicBezTo>
                  <a:lnTo>
                    <a:pt x="155824" y="36095"/>
                  </a:lnTo>
                  <a:cubicBezTo>
                    <a:pt x="155824" y="29288"/>
                    <a:pt x="150284" y="23757"/>
                    <a:pt x="143477" y="23757"/>
                  </a:cubicBezTo>
                  <a:lnTo>
                    <a:pt x="143254" y="23757"/>
                  </a:lnTo>
                  <a:cubicBezTo>
                    <a:pt x="136457" y="23757"/>
                    <a:pt x="130917" y="29288"/>
                    <a:pt x="130917" y="36095"/>
                  </a:cubicBezTo>
                  <a:lnTo>
                    <a:pt x="130917" y="68059"/>
                  </a:lnTo>
                  <a:cubicBezTo>
                    <a:pt x="130917" y="71297"/>
                    <a:pt x="128276" y="73937"/>
                    <a:pt x="125047" y="73937"/>
                  </a:cubicBezTo>
                  <a:lnTo>
                    <a:pt x="124556" y="73937"/>
                  </a:lnTo>
                  <a:cubicBezTo>
                    <a:pt x="121327" y="73937"/>
                    <a:pt x="118686" y="71297"/>
                    <a:pt x="118686" y="68059"/>
                  </a:cubicBezTo>
                  <a:lnTo>
                    <a:pt x="118686" y="57130"/>
                  </a:lnTo>
                  <a:cubicBezTo>
                    <a:pt x="118686" y="50332"/>
                    <a:pt x="113182" y="44793"/>
                    <a:pt x="106384" y="44793"/>
                  </a:cubicBezTo>
                  <a:cubicBezTo>
                    <a:pt x="99577" y="44793"/>
                    <a:pt x="94082" y="50332"/>
                    <a:pt x="94082" y="57130"/>
                  </a:cubicBezTo>
                  <a:lnTo>
                    <a:pt x="94082" y="90102"/>
                  </a:lnTo>
                  <a:cubicBezTo>
                    <a:pt x="94082" y="91664"/>
                    <a:pt x="92779" y="92930"/>
                    <a:pt x="91218" y="92930"/>
                  </a:cubicBezTo>
                  <a:lnTo>
                    <a:pt x="0" y="92930"/>
                  </a:lnTo>
                </a:path>
              </a:pathLst>
            </a:custGeom>
            <a:noFill/>
            <a:ln w="19050" cap="flat" cmpd="sng">
              <a:solidFill>
                <a:srgbClr val="338987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99" name="Google Shape;299;p23"/>
            <p:cNvSpPr/>
            <p:nvPr/>
          </p:nvSpPr>
          <p:spPr>
            <a:xfrm>
              <a:off x="98" y="1198059"/>
              <a:ext cx="9143897" cy="2975915"/>
            </a:xfrm>
            <a:custGeom>
              <a:avLst/>
              <a:gdLst/>
              <a:ahLst/>
              <a:cxnLst/>
              <a:rect l="l" t="t" r="r" b="b"/>
              <a:pathLst>
                <a:path w="285546" h="92932" fill="none" extrusionOk="0">
                  <a:moveTo>
                    <a:pt x="285545" y="36425"/>
                  </a:moveTo>
                  <a:lnTo>
                    <a:pt x="195630" y="36425"/>
                  </a:lnTo>
                  <a:cubicBezTo>
                    <a:pt x="190429" y="36425"/>
                    <a:pt x="186191" y="32188"/>
                    <a:pt x="186191" y="27023"/>
                  </a:cubicBezTo>
                  <a:lnTo>
                    <a:pt x="186191" y="5835"/>
                  </a:lnTo>
                  <a:cubicBezTo>
                    <a:pt x="186191" y="2606"/>
                    <a:pt x="183587" y="1"/>
                    <a:pt x="180357" y="1"/>
                  </a:cubicBezTo>
                  <a:lnTo>
                    <a:pt x="180089" y="1"/>
                  </a:lnTo>
                  <a:cubicBezTo>
                    <a:pt x="176860" y="1"/>
                    <a:pt x="174219" y="2606"/>
                    <a:pt x="174219" y="5835"/>
                  </a:cubicBezTo>
                  <a:lnTo>
                    <a:pt x="174219" y="52224"/>
                  </a:lnTo>
                  <a:cubicBezTo>
                    <a:pt x="174219" y="59031"/>
                    <a:pt x="168715" y="64527"/>
                    <a:pt x="161917" y="64527"/>
                  </a:cubicBezTo>
                  <a:lnTo>
                    <a:pt x="161659" y="64527"/>
                  </a:lnTo>
                  <a:cubicBezTo>
                    <a:pt x="154888" y="64527"/>
                    <a:pt x="149356" y="59031"/>
                    <a:pt x="149356" y="52224"/>
                  </a:cubicBezTo>
                  <a:lnTo>
                    <a:pt x="149356" y="29628"/>
                  </a:lnTo>
                  <a:cubicBezTo>
                    <a:pt x="149356" y="26389"/>
                    <a:pt x="146716" y="23757"/>
                    <a:pt x="143477" y="23757"/>
                  </a:cubicBezTo>
                  <a:lnTo>
                    <a:pt x="143254" y="23757"/>
                  </a:lnTo>
                  <a:cubicBezTo>
                    <a:pt x="140025" y="23757"/>
                    <a:pt x="137384" y="26389"/>
                    <a:pt x="137384" y="29628"/>
                  </a:cubicBezTo>
                  <a:lnTo>
                    <a:pt x="137384" y="61592"/>
                  </a:lnTo>
                  <a:cubicBezTo>
                    <a:pt x="137384" y="68398"/>
                    <a:pt x="131844" y="73938"/>
                    <a:pt x="125047" y="73938"/>
                  </a:cubicBezTo>
                  <a:lnTo>
                    <a:pt x="124556" y="73938"/>
                  </a:lnTo>
                  <a:cubicBezTo>
                    <a:pt x="117794" y="73938"/>
                    <a:pt x="112254" y="68398"/>
                    <a:pt x="112254" y="61592"/>
                  </a:cubicBezTo>
                  <a:lnTo>
                    <a:pt x="112254" y="50663"/>
                  </a:lnTo>
                  <a:cubicBezTo>
                    <a:pt x="112254" y="47434"/>
                    <a:pt x="109613" y="44793"/>
                    <a:pt x="106384" y="44793"/>
                  </a:cubicBezTo>
                  <a:cubicBezTo>
                    <a:pt x="103145" y="44793"/>
                    <a:pt x="100514" y="47434"/>
                    <a:pt x="100514" y="50663"/>
                  </a:cubicBezTo>
                  <a:lnTo>
                    <a:pt x="100514" y="83635"/>
                  </a:lnTo>
                  <a:cubicBezTo>
                    <a:pt x="100514" y="88765"/>
                    <a:pt x="96348" y="92931"/>
                    <a:pt x="91218" y="92931"/>
                  </a:cubicBezTo>
                  <a:lnTo>
                    <a:pt x="0" y="92931"/>
                  </a:lnTo>
                </a:path>
              </a:pathLst>
            </a:custGeom>
            <a:noFill/>
            <a:ln w="19050" cap="flat" cmpd="sng">
              <a:solidFill>
                <a:srgbClr val="338987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00" name="Google Shape;300;p23"/>
            <p:cNvSpPr/>
            <p:nvPr/>
          </p:nvSpPr>
          <p:spPr>
            <a:xfrm>
              <a:off x="9115399" y="2240776"/>
              <a:ext cx="28596" cy="32"/>
            </a:xfrm>
            <a:custGeom>
              <a:avLst/>
              <a:gdLst/>
              <a:ahLst/>
              <a:cxnLst/>
              <a:rect l="l" t="t" r="r" b="b"/>
              <a:pathLst>
                <a:path w="893" h="1" fill="none" extrusionOk="0">
                  <a:moveTo>
                    <a:pt x="0" y="1"/>
                  </a:moveTo>
                  <a:lnTo>
                    <a:pt x="892" y="1"/>
                  </a:lnTo>
                </a:path>
              </a:pathLst>
            </a:custGeom>
            <a:noFill/>
            <a:ln w="3800" cap="flat" cmpd="sng">
              <a:solidFill>
                <a:srgbClr val="1F1F1F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301" name="Google Shape;301;p23"/>
          <p:cNvSpPr/>
          <p:nvPr/>
        </p:nvSpPr>
        <p:spPr>
          <a:xfrm>
            <a:off x="172381" y="1452896"/>
            <a:ext cx="11955004" cy="3973051"/>
          </a:xfrm>
          <a:custGeom>
            <a:avLst/>
            <a:gdLst/>
            <a:ahLst/>
            <a:cxnLst/>
            <a:rect l="l" t="t" r="r" b="b"/>
            <a:pathLst>
              <a:path w="280086" h="93082" extrusionOk="0">
                <a:moveTo>
                  <a:pt x="176191" y="0"/>
                </a:moveTo>
                <a:lnTo>
                  <a:pt x="176191" y="152"/>
                </a:lnTo>
                <a:lnTo>
                  <a:pt x="176637" y="152"/>
                </a:lnTo>
                <a:cubicBezTo>
                  <a:pt x="177083" y="152"/>
                  <a:pt x="177529" y="187"/>
                  <a:pt x="177975" y="223"/>
                </a:cubicBezTo>
                <a:lnTo>
                  <a:pt x="177975" y="80"/>
                </a:lnTo>
                <a:cubicBezTo>
                  <a:pt x="177529" y="36"/>
                  <a:pt x="177083" y="0"/>
                  <a:pt x="176637" y="0"/>
                </a:cubicBezTo>
                <a:close/>
                <a:moveTo>
                  <a:pt x="174407" y="223"/>
                </a:moveTo>
                <a:cubicBezTo>
                  <a:pt x="173809" y="339"/>
                  <a:pt x="173256" y="526"/>
                  <a:pt x="172694" y="785"/>
                </a:cubicBezTo>
                <a:lnTo>
                  <a:pt x="172775" y="892"/>
                </a:lnTo>
                <a:cubicBezTo>
                  <a:pt x="173292" y="669"/>
                  <a:pt x="173845" y="482"/>
                  <a:pt x="174443" y="375"/>
                </a:cubicBezTo>
                <a:lnTo>
                  <a:pt x="174407" y="223"/>
                </a:lnTo>
                <a:close/>
                <a:moveTo>
                  <a:pt x="179724" y="526"/>
                </a:moveTo>
                <a:lnTo>
                  <a:pt x="179688" y="669"/>
                </a:lnTo>
                <a:cubicBezTo>
                  <a:pt x="180241" y="856"/>
                  <a:pt x="180759" y="1115"/>
                  <a:pt x="181285" y="1418"/>
                </a:cubicBezTo>
                <a:lnTo>
                  <a:pt x="181357" y="1303"/>
                </a:lnTo>
                <a:cubicBezTo>
                  <a:pt x="180839" y="972"/>
                  <a:pt x="180277" y="705"/>
                  <a:pt x="179724" y="526"/>
                </a:cubicBezTo>
                <a:close/>
                <a:moveTo>
                  <a:pt x="171133" y="1677"/>
                </a:moveTo>
                <a:cubicBezTo>
                  <a:pt x="170651" y="2007"/>
                  <a:pt x="170170" y="2382"/>
                  <a:pt x="169759" y="2828"/>
                </a:cubicBezTo>
                <a:lnTo>
                  <a:pt x="169875" y="2935"/>
                </a:lnTo>
                <a:cubicBezTo>
                  <a:pt x="170277" y="2489"/>
                  <a:pt x="170723" y="2123"/>
                  <a:pt x="171213" y="1784"/>
                </a:cubicBezTo>
                <a:lnTo>
                  <a:pt x="171133" y="1677"/>
                </a:lnTo>
                <a:close/>
                <a:moveTo>
                  <a:pt x="182766" y="2382"/>
                </a:moveTo>
                <a:lnTo>
                  <a:pt x="182695" y="2453"/>
                </a:lnTo>
                <a:cubicBezTo>
                  <a:pt x="183141" y="2864"/>
                  <a:pt x="183515" y="3310"/>
                  <a:pt x="183881" y="3791"/>
                </a:cubicBezTo>
                <a:lnTo>
                  <a:pt x="183997" y="3684"/>
                </a:lnTo>
                <a:cubicBezTo>
                  <a:pt x="183623" y="3203"/>
                  <a:pt x="183212" y="2757"/>
                  <a:pt x="182766" y="2382"/>
                </a:cubicBezTo>
                <a:close/>
                <a:moveTo>
                  <a:pt x="168644" y="4238"/>
                </a:moveTo>
                <a:cubicBezTo>
                  <a:pt x="168350" y="4764"/>
                  <a:pt x="168046" y="5281"/>
                  <a:pt x="167868" y="5834"/>
                </a:cubicBezTo>
                <a:lnTo>
                  <a:pt x="167975" y="5915"/>
                </a:lnTo>
                <a:cubicBezTo>
                  <a:pt x="168198" y="5353"/>
                  <a:pt x="168457" y="4835"/>
                  <a:pt x="168796" y="4318"/>
                </a:cubicBezTo>
                <a:lnTo>
                  <a:pt x="168644" y="4238"/>
                </a:lnTo>
                <a:close/>
                <a:moveTo>
                  <a:pt x="184925" y="5246"/>
                </a:moveTo>
                <a:lnTo>
                  <a:pt x="184773" y="5281"/>
                </a:lnTo>
                <a:cubicBezTo>
                  <a:pt x="185041" y="5834"/>
                  <a:pt x="185264" y="6396"/>
                  <a:pt x="185371" y="6950"/>
                </a:cubicBezTo>
                <a:lnTo>
                  <a:pt x="185523" y="6914"/>
                </a:lnTo>
                <a:cubicBezTo>
                  <a:pt x="185371" y="6361"/>
                  <a:pt x="185184" y="5763"/>
                  <a:pt x="184925" y="5246"/>
                </a:cubicBezTo>
                <a:close/>
                <a:moveTo>
                  <a:pt x="167377" y="7583"/>
                </a:moveTo>
                <a:cubicBezTo>
                  <a:pt x="167270" y="8109"/>
                  <a:pt x="167235" y="8627"/>
                  <a:pt x="167235" y="9144"/>
                </a:cubicBezTo>
                <a:lnTo>
                  <a:pt x="167235" y="9367"/>
                </a:lnTo>
                <a:lnTo>
                  <a:pt x="167377" y="9367"/>
                </a:lnTo>
                <a:lnTo>
                  <a:pt x="167377" y="9144"/>
                </a:lnTo>
                <a:cubicBezTo>
                  <a:pt x="167377" y="8627"/>
                  <a:pt x="167422" y="8109"/>
                  <a:pt x="167529" y="7583"/>
                </a:cubicBezTo>
                <a:close/>
                <a:moveTo>
                  <a:pt x="185630" y="8698"/>
                </a:moveTo>
                <a:cubicBezTo>
                  <a:pt x="185665" y="8850"/>
                  <a:pt x="185665" y="9001"/>
                  <a:pt x="185665" y="9144"/>
                </a:cubicBezTo>
                <a:lnTo>
                  <a:pt x="185665" y="10482"/>
                </a:lnTo>
                <a:lnTo>
                  <a:pt x="185817" y="10482"/>
                </a:lnTo>
                <a:lnTo>
                  <a:pt x="185817" y="9144"/>
                </a:lnTo>
                <a:cubicBezTo>
                  <a:pt x="185817" y="9001"/>
                  <a:pt x="185817" y="8850"/>
                  <a:pt x="185781" y="8698"/>
                </a:cubicBezTo>
                <a:close/>
                <a:moveTo>
                  <a:pt x="167235" y="11151"/>
                </a:moveTo>
                <a:lnTo>
                  <a:pt x="167235" y="12936"/>
                </a:lnTo>
                <a:lnTo>
                  <a:pt x="167377" y="12936"/>
                </a:lnTo>
                <a:lnTo>
                  <a:pt x="167377" y="11151"/>
                </a:lnTo>
                <a:close/>
                <a:moveTo>
                  <a:pt x="185665" y="12266"/>
                </a:moveTo>
                <a:lnTo>
                  <a:pt x="185665" y="14051"/>
                </a:lnTo>
                <a:lnTo>
                  <a:pt x="185817" y="14051"/>
                </a:lnTo>
                <a:lnTo>
                  <a:pt x="185817" y="12266"/>
                </a:lnTo>
                <a:close/>
                <a:moveTo>
                  <a:pt x="167235" y="14720"/>
                </a:moveTo>
                <a:lnTo>
                  <a:pt x="167235" y="16504"/>
                </a:lnTo>
                <a:lnTo>
                  <a:pt x="167377" y="16504"/>
                </a:lnTo>
                <a:lnTo>
                  <a:pt x="167377" y="14720"/>
                </a:lnTo>
                <a:close/>
                <a:moveTo>
                  <a:pt x="185665" y="15835"/>
                </a:moveTo>
                <a:lnTo>
                  <a:pt x="185665" y="17619"/>
                </a:lnTo>
                <a:lnTo>
                  <a:pt x="185817" y="17619"/>
                </a:lnTo>
                <a:lnTo>
                  <a:pt x="185817" y="15835"/>
                </a:lnTo>
                <a:close/>
                <a:moveTo>
                  <a:pt x="167235" y="18288"/>
                </a:moveTo>
                <a:lnTo>
                  <a:pt x="167235" y="20072"/>
                </a:lnTo>
                <a:lnTo>
                  <a:pt x="167377" y="20072"/>
                </a:lnTo>
                <a:lnTo>
                  <a:pt x="167377" y="18288"/>
                </a:lnTo>
                <a:close/>
                <a:moveTo>
                  <a:pt x="185665" y="19403"/>
                </a:moveTo>
                <a:lnTo>
                  <a:pt x="185665" y="21187"/>
                </a:lnTo>
                <a:lnTo>
                  <a:pt x="185817" y="21187"/>
                </a:lnTo>
                <a:lnTo>
                  <a:pt x="185817" y="19403"/>
                </a:lnTo>
                <a:close/>
                <a:moveTo>
                  <a:pt x="167235" y="21857"/>
                </a:moveTo>
                <a:lnTo>
                  <a:pt x="167235" y="23641"/>
                </a:lnTo>
                <a:lnTo>
                  <a:pt x="167377" y="23641"/>
                </a:lnTo>
                <a:lnTo>
                  <a:pt x="167377" y="21857"/>
                </a:lnTo>
                <a:close/>
                <a:moveTo>
                  <a:pt x="139205" y="23757"/>
                </a:moveTo>
                <a:cubicBezTo>
                  <a:pt x="138607" y="23792"/>
                  <a:pt x="138018" y="23864"/>
                  <a:pt x="137456" y="24015"/>
                </a:cubicBezTo>
                <a:lnTo>
                  <a:pt x="137456" y="24167"/>
                </a:lnTo>
                <a:cubicBezTo>
                  <a:pt x="138054" y="24015"/>
                  <a:pt x="138652" y="23944"/>
                  <a:pt x="139240" y="23899"/>
                </a:cubicBezTo>
                <a:lnTo>
                  <a:pt x="139205" y="23757"/>
                </a:lnTo>
                <a:close/>
                <a:moveTo>
                  <a:pt x="141025" y="23828"/>
                </a:moveTo>
                <a:lnTo>
                  <a:pt x="140989" y="23980"/>
                </a:lnTo>
                <a:cubicBezTo>
                  <a:pt x="141587" y="24087"/>
                  <a:pt x="142140" y="24203"/>
                  <a:pt x="142702" y="24390"/>
                </a:cubicBezTo>
                <a:lnTo>
                  <a:pt x="142773" y="24274"/>
                </a:lnTo>
                <a:cubicBezTo>
                  <a:pt x="142220" y="24051"/>
                  <a:pt x="141622" y="23944"/>
                  <a:pt x="141025" y="23828"/>
                </a:cubicBezTo>
                <a:close/>
                <a:moveTo>
                  <a:pt x="185665" y="22972"/>
                </a:moveTo>
                <a:lnTo>
                  <a:pt x="185665" y="24756"/>
                </a:lnTo>
                <a:lnTo>
                  <a:pt x="185817" y="24756"/>
                </a:lnTo>
                <a:lnTo>
                  <a:pt x="185817" y="22972"/>
                </a:lnTo>
                <a:close/>
                <a:moveTo>
                  <a:pt x="135752" y="24569"/>
                </a:moveTo>
                <a:cubicBezTo>
                  <a:pt x="135190" y="24836"/>
                  <a:pt x="134673" y="25131"/>
                  <a:pt x="134191" y="25505"/>
                </a:cubicBezTo>
                <a:lnTo>
                  <a:pt x="134262" y="25612"/>
                </a:lnTo>
                <a:cubicBezTo>
                  <a:pt x="134744" y="25282"/>
                  <a:pt x="135262" y="24979"/>
                  <a:pt x="135788" y="24720"/>
                </a:cubicBezTo>
                <a:lnTo>
                  <a:pt x="135752" y="24569"/>
                </a:lnTo>
                <a:close/>
                <a:moveTo>
                  <a:pt x="144406" y="25015"/>
                </a:moveTo>
                <a:lnTo>
                  <a:pt x="144334" y="25131"/>
                </a:lnTo>
                <a:cubicBezTo>
                  <a:pt x="144816" y="25425"/>
                  <a:pt x="145298" y="25800"/>
                  <a:pt x="145744" y="26174"/>
                </a:cubicBezTo>
                <a:lnTo>
                  <a:pt x="145860" y="26058"/>
                </a:lnTo>
                <a:cubicBezTo>
                  <a:pt x="145414" y="25648"/>
                  <a:pt x="144932" y="25318"/>
                  <a:pt x="144406" y="25015"/>
                </a:cubicBezTo>
                <a:close/>
                <a:moveTo>
                  <a:pt x="167235" y="25425"/>
                </a:moveTo>
                <a:lnTo>
                  <a:pt x="167235" y="27209"/>
                </a:lnTo>
                <a:lnTo>
                  <a:pt x="167377" y="27209"/>
                </a:lnTo>
                <a:lnTo>
                  <a:pt x="167377" y="25425"/>
                </a:lnTo>
                <a:close/>
                <a:moveTo>
                  <a:pt x="132853" y="26656"/>
                </a:moveTo>
                <a:cubicBezTo>
                  <a:pt x="132442" y="27102"/>
                  <a:pt x="132068" y="27584"/>
                  <a:pt x="131738" y="28101"/>
                </a:cubicBezTo>
                <a:lnTo>
                  <a:pt x="131880" y="28182"/>
                </a:lnTo>
                <a:cubicBezTo>
                  <a:pt x="132184" y="27691"/>
                  <a:pt x="132550" y="27209"/>
                  <a:pt x="132960" y="26763"/>
                </a:cubicBezTo>
                <a:lnTo>
                  <a:pt x="132853" y="26656"/>
                </a:lnTo>
                <a:close/>
                <a:moveTo>
                  <a:pt x="185665" y="26540"/>
                </a:moveTo>
                <a:lnTo>
                  <a:pt x="185665" y="28324"/>
                </a:lnTo>
                <a:lnTo>
                  <a:pt x="185817" y="28324"/>
                </a:lnTo>
                <a:lnTo>
                  <a:pt x="185817" y="26540"/>
                </a:lnTo>
                <a:close/>
                <a:moveTo>
                  <a:pt x="147082" y="27361"/>
                </a:moveTo>
                <a:lnTo>
                  <a:pt x="146975" y="27468"/>
                </a:lnTo>
                <a:cubicBezTo>
                  <a:pt x="147305" y="27914"/>
                  <a:pt x="147644" y="28440"/>
                  <a:pt x="147903" y="28958"/>
                </a:cubicBezTo>
                <a:lnTo>
                  <a:pt x="148019" y="28922"/>
                </a:lnTo>
                <a:cubicBezTo>
                  <a:pt x="147751" y="28360"/>
                  <a:pt x="147457" y="27843"/>
                  <a:pt x="147082" y="27361"/>
                </a:cubicBezTo>
                <a:close/>
                <a:moveTo>
                  <a:pt x="167235" y="28993"/>
                </a:moveTo>
                <a:lnTo>
                  <a:pt x="167235" y="30778"/>
                </a:lnTo>
                <a:lnTo>
                  <a:pt x="167377" y="30778"/>
                </a:lnTo>
                <a:lnTo>
                  <a:pt x="167377" y="28993"/>
                </a:lnTo>
                <a:close/>
                <a:moveTo>
                  <a:pt x="130953" y="29698"/>
                </a:moveTo>
                <a:cubicBezTo>
                  <a:pt x="130730" y="30260"/>
                  <a:pt x="130578" y="30858"/>
                  <a:pt x="130507" y="31447"/>
                </a:cubicBezTo>
                <a:lnTo>
                  <a:pt x="130658" y="31482"/>
                </a:lnTo>
                <a:cubicBezTo>
                  <a:pt x="130730" y="30894"/>
                  <a:pt x="130881" y="30296"/>
                  <a:pt x="131104" y="29778"/>
                </a:cubicBezTo>
                <a:lnTo>
                  <a:pt x="130953" y="29698"/>
                </a:lnTo>
                <a:close/>
                <a:moveTo>
                  <a:pt x="185665" y="30108"/>
                </a:moveTo>
                <a:lnTo>
                  <a:pt x="185665" y="30332"/>
                </a:lnTo>
                <a:cubicBezTo>
                  <a:pt x="185665" y="30858"/>
                  <a:pt x="185710" y="31375"/>
                  <a:pt x="185853" y="31893"/>
                </a:cubicBezTo>
                <a:lnTo>
                  <a:pt x="186004" y="31857"/>
                </a:lnTo>
                <a:cubicBezTo>
                  <a:pt x="185853" y="31375"/>
                  <a:pt x="185817" y="30858"/>
                  <a:pt x="185817" y="30332"/>
                </a:cubicBezTo>
                <a:lnTo>
                  <a:pt x="185817" y="30108"/>
                </a:lnTo>
                <a:close/>
                <a:moveTo>
                  <a:pt x="148643" y="30590"/>
                </a:moveTo>
                <a:lnTo>
                  <a:pt x="148500" y="30635"/>
                </a:lnTo>
                <a:cubicBezTo>
                  <a:pt x="148643" y="31188"/>
                  <a:pt x="148759" y="31786"/>
                  <a:pt x="148795" y="32374"/>
                </a:cubicBezTo>
                <a:lnTo>
                  <a:pt x="148946" y="32339"/>
                </a:lnTo>
                <a:cubicBezTo>
                  <a:pt x="148911" y="31750"/>
                  <a:pt x="148795" y="31152"/>
                  <a:pt x="148643" y="30590"/>
                </a:cubicBezTo>
                <a:close/>
                <a:moveTo>
                  <a:pt x="167235" y="32562"/>
                </a:moveTo>
                <a:lnTo>
                  <a:pt x="167235" y="34346"/>
                </a:lnTo>
                <a:lnTo>
                  <a:pt x="167377" y="34346"/>
                </a:lnTo>
                <a:lnTo>
                  <a:pt x="167377" y="32562"/>
                </a:lnTo>
                <a:close/>
                <a:moveTo>
                  <a:pt x="186638" y="33490"/>
                </a:moveTo>
                <a:lnTo>
                  <a:pt x="186522" y="33570"/>
                </a:lnTo>
                <a:cubicBezTo>
                  <a:pt x="186825" y="34087"/>
                  <a:pt x="187191" y="34569"/>
                  <a:pt x="187637" y="34979"/>
                </a:cubicBezTo>
                <a:lnTo>
                  <a:pt x="187753" y="34872"/>
                </a:lnTo>
                <a:cubicBezTo>
                  <a:pt x="187307" y="34498"/>
                  <a:pt x="186932" y="34016"/>
                  <a:pt x="186638" y="33490"/>
                </a:cubicBezTo>
                <a:close/>
                <a:moveTo>
                  <a:pt x="130355" y="33231"/>
                </a:moveTo>
                <a:lnTo>
                  <a:pt x="130355" y="35015"/>
                </a:lnTo>
                <a:lnTo>
                  <a:pt x="130507" y="35015"/>
                </a:lnTo>
                <a:lnTo>
                  <a:pt x="130507" y="33231"/>
                </a:lnTo>
                <a:close/>
                <a:moveTo>
                  <a:pt x="148795" y="34159"/>
                </a:moveTo>
                <a:lnTo>
                  <a:pt x="148795" y="35943"/>
                </a:lnTo>
                <a:lnTo>
                  <a:pt x="148946" y="35943"/>
                </a:lnTo>
                <a:lnTo>
                  <a:pt x="148946" y="34159"/>
                </a:lnTo>
                <a:close/>
                <a:moveTo>
                  <a:pt x="189198" y="35871"/>
                </a:moveTo>
                <a:lnTo>
                  <a:pt x="189127" y="36023"/>
                </a:lnTo>
                <a:cubicBezTo>
                  <a:pt x="189644" y="36282"/>
                  <a:pt x="190242" y="36433"/>
                  <a:pt x="190840" y="36541"/>
                </a:cubicBezTo>
                <a:lnTo>
                  <a:pt x="190875" y="36389"/>
                </a:lnTo>
                <a:cubicBezTo>
                  <a:pt x="190278" y="36318"/>
                  <a:pt x="189725" y="36130"/>
                  <a:pt x="189198" y="35871"/>
                </a:cubicBezTo>
                <a:close/>
                <a:moveTo>
                  <a:pt x="192624" y="36469"/>
                </a:moveTo>
                <a:lnTo>
                  <a:pt x="192624" y="36612"/>
                </a:lnTo>
                <a:lnTo>
                  <a:pt x="194408" y="36612"/>
                </a:lnTo>
                <a:lnTo>
                  <a:pt x="194408" y="36469"/>
                </a:lnTo>
                <a:close/>
                <a:moveTo>
                  <a:pt x="196192" y="36469"/>
                </a:moveTo>
                <a:lnTo>
                  <a:pt x="196192" y="36612"/>
                </a:lnTo>
                <a:lnTo>
                  <a:pt x="197976" y="36612"/>
                </a:lnTo>
                <a:lnTo>
                  <a:pt x="197976" y="36469"/>
                </a:lnTo>
                <a:close/>
                <a:moveTo>
                  <a:pt x="199761" y="36469"/>
                </a:moveTo>
                <a:lnTo>
                  <a:pt x="199761" y="36612"/>
                </a:lnTo>
                <a:lnTo>
                  <a:pt x="201545" y="36612"/>
                </a:lnTo>
                <a:lnTo>
                  <a:pt x="201545" y="36469"/>
                </a:lnTo>
                <a:close/>
                <a:moveTo>
                  <a:pt x="203329" y="36469"/>
                </a:moveTo>
                <a:lnTo>
                  <a:pt x="203329" y="36612"/>
                </a:lnTo>
                <a:lnTo>
                  <a:pt x="205113" y="36612"/>
                </a:lnTo>
                <a:lnTo>
                  <a:pt x="205113" y="36469"/>
                </a:lnTo>
                <a:close/>
                <a:moveTo>
                  <a:pt x="206898" y="36469"/>
                </a:moveTo>
                <a:lnTo>
                  <a:pt x="206898" y="36612"/>
                </a:lnTo>
                <a:lnTo>
                  <a:pt x="208682" y="36612"/>
                </a:lnTo>
                <a:lnTo>
                  <a:pt x="208682" y="36469"/>
                </a:lnTo>
                <a:close/>
                <a:moveTo>
                  <a:pt x="210466" y="36469"/>
                </a:moveTo>
                <a:lnTo>
                  <a:pt x="210466" y="36612"/>
                </a:lnTo>
                <a:lnTo>
                  <a:pt x="212286" y="36612"/>
                </a:lnTo>
                <a:lnTo>
                  <a:pt x="212286" y="36469"/>
                </a:lnTo>
                <a:close/>
                <a:moveTo>
                  <a:pt x="214070" y="36469"/>
                </a:moveTo>
                <a:lnTo>
                  <a:pt x="214070" y="36612"/>
                </a:lnTo>
                <a:lnTo>
                  <a:pt x="215854" y="36612"/>
                </a:lnTo>
                <a:lnTo>
                  <a:pt x="215854" y="36469"/>
                </a:lnTo>
                <a:close/>
                <a:moveTo>
                  <a:pt x="217638" y="36469"/>
                </a:moveTo>
                <a:lnTo>
                  <a:pt x="217638" y="36612"/>
                </a:lnTo>
                <a:lnTo>
                  <a:pt x="219423" y="36612"/>
                </a:lnTo>
                <a:lnTo>
                  <a:pt x="219423" y="36469"/>
                </a:lnTo>
                <a:close/>
                <a:moveTo>
                  <a:pt x="221207" y="36469"/>
                </a:moveTo>
                <a:lnTo>
                  <a:pt x="221207" y="36612"/>
                </a:lnTo>
                <a:lnTo>
                  <a:pt x="222991" y="36612"/>
                </a:lnTo>
                <a:lnTo>
                  <a:pt x="222991" y="36469"/>
                </a:lnTo>
                <a:close/>
                <a:moveTo>
                  <a:pt x="224775" y="36469"/>
                </a:moveTo>
                <a:lnTo>
                  <a:pt x="224775" y="36612"/>
                </a:lnTo>
                <a:lnTo>
                  <a:pt x="226560" y="36612"/>
                </a:lnTo>
                <a:lnTo>
                  <a:pt x="226560" y="36469"/>
                </a:lnTo>
                <a:close/>
                <a:moveTo>
                  <a:pt x="228344" y="36469"/>
                </a:moveTo>
                <a:lnTo>
                  <a:pt x="228344" y="36612"/>
                </a:lnTo>
                <a:lnTo>
                  <a:pt x="230128" y="36612"/>
                </a:lnTo>
                <a:lnTo>
                  <a:pt x="230128" y="36469"/>
                </a:lnTo>
                <a:close/>
                <a:moveTo>
                  <a:pt x="231912" y="36469"/>
                </a:moveTo>
                <a:lnTo>
                  <a:pt x="231912" y="36612"/>
                </a:lnTo>
                <a:lnTo>
                  <a:pt x="233696" y="36612"/>
                </a:lnTo>
                <a:lnTo>
                  <a:pt x="233696" y="36469"/>
                </a:lnTo>
                <a:close/>
                <a:moveTo>
                  <a:pt x="235481" y="36469"/>
                </a:moveTo>
                <a:lnTo>
                  <a:pt x="235481" y="36612"/>
                </a:lnTo>
                <a:lnTo>
                  <a:pt x="237265" y="36612"/>
                </a:lnTo>
                <a:lnTo>
                  <a:pt x="237265" y="36469"/>
                </a:lnTo>
                <a:close/>
                <a:moveTo>
                  <a:pt x="239049" y="36469"/>
                </a:moveTo>
                <a:lnTo>
                  <a:pt x="239049" y="36612"/>
                </a:lnTo>
                <a:lnTo>
                  <a:pt x="240833" y="36612"/>
                </a:lnTo>
                <a:lnTo>
                  <a:pt x="240833" y="36469"/>
                </a:lnTo>
                <a:close/>
                <a:moveTo>
                  <a:pt x="242617" y="36469"/>
                </a:moveTo>
                <a:lnTo>
                  <a:pt x="242617" y="36612"/>
                </a:lnTo>
                <a:lnTo>
                  <a:pt x="244402" y="36612"/>
                </a:lnTo>
                <a:lnTo>
                  <a:pt x="244402" y="36469"/>
                </a:lnTo>
                <a:close/>
                <a:moveTo>
                  <a:pt x="246186" y="36469"/>
                </a:moveTo>
                <a:lnTo>
                  <a:pt x="246186" y="36612"/>
                </a:lnTo>
                <a:lnTo>
                  <a:pt x="247970" y="36612"/>
                </a:lnTo>
                <a:lnTo>
                  <a:pt x="247970" y="36469"/>
                </a:lnTo>
                <a:close/>
                <a:moveTo>
                  <a:pt x="249754" y="36469"/>
                </a:moveTo>
                <a:lnTo>
                  <a:pt x="249754" y="36612"/>
                </a:lnTo>
                <a:lnTo>
                  <a:pt x="251538" y="36612"/>
                </a:lnTo>
                <a:lnTo>
                  <a:pt x="251538" y="36469"/>
                </a:lnTo>
                <a:close/>
                <a:moveTo>
                  <a:pt x="253323" y="36469"/>
                </a:moveTo>
                <a:lnTo>
                  <a:pt x="253323" y="36612"/>
                </a:lnTo>
                <a:lnTo>
                  <a:pt x="255107" y="36612"/>
                </a:lnTo>
                <a:lnTo>
                  <a:pt x="255107" y="36469"/>
                </a:lnTo>
                <a:close/>
                <a:moveTo>
                  <a:pt x="256891" y="36469"/>
                </a:moveTo>
                <a:lnTo>
                  <a:pt x="256891" y="36612"/>
                </a:lnTo>
                <a:lnTo>
                  <a:pt x="258675" y="36612"/>
                </a:lnTo>
                <a:lnTo>
                  <a:pt x="258675" y="36469"/>
                </a:lnTo>
                <a:close/>
                <a:moveTo>
                  <a:pt x="260459" y="36469"/>
                </a:moveTo>
                <a:lnTo>
                  <a:pt x="260459" y="36612"/>
                </a:lnTo>
                <a:lnTo>
                  <a:pt x="262244" y="36612"/>
                </a:lnTo>
                <a:lnTo>
                  <a:pt x="262244" y="36469"/>
                </a:lnTo>
                <a:close/>
                <a:moveTo>
                  <a:pt x="264028" y="36469"/>
                </a:moveTo>
                <a:lnTo>
                  <a:pt x="264028" y="36612"/>
                </a:lnTo>
                <a:lnTo>
                  <a:pt x="265812" y="36612"/>
                </a:lnTo>
                <a:lnTo>
                  <a:pt x="265812" y="36469"/>
                </a:lnTo>
                <a:close/>
                <a:moveTo>
                  <a:pt x="267596" y="36469"/>
                </a:moveTo>
                <a:lnTo>
                  <a:pt x="267596" y="36612"/>
                </a:lnTo>
                <a:lnTo>
                  <a:pt x="269381" y="36612"/>
                </a:lnTo>
                <a:lnTo>
                  <a:pt x="269381" y="36469"/>
                </a:lnTo>
                <a:close/>
                <a:moveTo>
                  <a:pt x="271165" y="36469"/>
                </a:moveTo>
                <a:lnTo>
                  <a:pt x="271165" y="36612"/>
                </a:lnTo>
                <a:lnTo>
                  <a:pt x="272949" y="36612"/>
                </a:lnTo>
                <a:lnTo>
                  <a:pt x="272949" y="36469"/>
                </a:lnTo>
                <a:close/>
                <a:moveTo>
                  <a:pt x="274733" y="36469"/>
                </a:moveTo>
                <a:lnTo>
                  <a:pt x="274733" y="36612"/>
                </a:lnTo>
                <a:lnTo>
                  <a:pt x="276517" y="36612"/>
                </a:lnTo>
                <a:lnTo>
                  <a:pt x="276517" y="36469"/>
                </a:lnTo>
                <a:close/>
                <a:moveTo>
                  <a:pt x="278302" y="36469"/>
                </a:moveTo>
                <a:lnTo>
                  <a:pt x="278302" y="36612"/>
                </a:lnTo>
                <a:lnTo>
                  <a:pt x="280086" y="36612"/>
                </a:lnTo>
                <a:lnTo>
                  <a:pt x="280086" y="36469"/>
                </a:lnTo>
                <a:close/>
                <a:moveTo>
                  <a:pt x="167235" y="36130"/>
                </a:moveTo>
                <a:lnTo>
                  <a:pt x="167235" y="37914"/>
                </a:lnTo>
                <a:lnTo>
                  <a:pt x="167377" y="37914"/>
                </a:lnTo>
                <a:lnTo>
                  <a:pt x="167377" y="36130"/>
                </a:lnTo>
                <a:close/>
                <a:moveTo>
                  <a:pt x="130355" y="36799"/>
                </a:moveTo>
                <a:lnTo>
                  <a:pt x="130355" y="38583"/>
                </a:lnTo>
                <a:lnTo>
                  <a:pt x="130507" y="38583"/>
                </a:lnTo>
                <a:lnTo>
                  <a:pt x="130507" y="36799"/>
                </a:lnTo>
                <a:close/>
                <a:moveTo>
                  <a:pt x="148795" y="37727"/>
                </a:moveTo>
                <a:lnTo>
                  <a:pt x="148795" y="39511"/>
                </a:lnTo>
                <a:lnTo>
                  <a:pt x="148946" y="39511"/>
                </a:lnTo>
                <a:lnTo>
                  <a:pt x="148946" y="37727"/>
                </a:lnTo>
                <a:close/>
                <a:moveTo>
                  <a:pt x="167235" y="39699"/>
                </a:moveTo>
                <a:lnTo>
                  <a:pt x="167235" y="41483"/>
                </a:lnTo>
                <a:lnTo>
                  <a:pt x="167377" y="41483"/>
                </a:lnTo>
                <a:lnTo>
                  <a:pt x="167377" y="39699"/>
                </a:lnTo>
                <a:close/>
                <a:moveTo>
                  <a:pt x="130355" y="40368"/>
                </a:moveTo>
                <a:lnTo>
                  <a:pt x="130355" y="42152"/>
                </a:lnTo>
                <a:lnTo>
                  <a:pt x="130507" y="42152"/>
                </a:lnTo>
                <a:lnTo>
                  <a:pt x="130507" y="40368"/>
                </a:lnTo>
                <a:close/>
                <a:moveTo>
                  <a:pt x="148795" y="41295"/>
                </a:moveTo>
                <a:lnTo>
                  <a:pt x="148795" y="43080"/>
                </a:lnTo>
                <a:lnTo>
                  <a:pt x="148946" y="43080"/>
                </a:lnTo>
                <a:lnTo>
                  <a:pt x="148946" y="41295"/>
                </a:lnTo>
                <a:close/>
                <a:moveTo>
                  <a:pt x="167235" y="43267"/>
                </a:moveTo>
                <a:lnTo>
                  <a:pt x="167235" y="45051"/>
                </a:lnTo>
                <a:lnTo>
                  <a:pt x="167377" y="45051"/>
                </a:lnTo>
                <a:lnTo>
                  <a:pt x="167377" y="43267"/>
                </a:lnTo>
                <a:close/>
                <a:moveTo>
                  <a:pt x="102967" y="44792"/>
                </a:moveTo>
                <a:cubicBezTo>
                  <a:pt x="102370" y="44792"/>
                  <a:pt x="101772" y="44828"/>
                  <a:pt x="101183" y="44944"/>
                </a:cubicBezTo>
                <a:lnTo>
                  <a:pt x="101183" y="45087"/>
                </a:lnTo>
                <a:cubicBezTo>
                  <a:pt x="101772" y="44980"/>
                  <a:pt x="102370" y="44944"/>
                  <a:pt x="102967" y="44944"/>
                </a:cubicBezTo>
                <a:lnTo>
                  <a:pt x="102967" y="44792"/>
                </a:lnTo>
                <a:close/>
                <a:moveTo>
                  <a:pt x="130355" y="43936"/>
                </a:moveTo>
                <a:lnTo>
                  <a:pt x="130355" y="45720"/>
                </a:lnTo>
                <a:lnTo>
                  <a:pt x="130507" y="45720"/>
                </a:lnTo>
                <a:lnTo>
                  <a:pt x="130507" y="43936"/>
                </a:lnTo>
                <a:close/>
                <a:moveTo>
                  <a:pt x="104752" y="45051"/>
                </a:moveTo>
                <a:lnTo>
                  <a:pt x="104707" y="45203"/>
                </a:lnTo>
                <a:cubicBezTo>
                  <a:pt x="105305" y="45310"/>
                  <a:pt x="105867" y="45497"/>
                  <a:pt x="106384" y="45756"/>
                </a:cubicBezTo>
                <a:lnTo>
                  <a:pt x="106455" y="45613"/>
                </a:lnTo>
                <a:cubicBezTo>
                  <a:pt x="105902" y="45354"/>
                  <a:pt x="105340" y="45167"/>
                  <a:pt x="104752" y="45051"/>
                </a:cubicBezTo>
                <a:close/>
                <a:moveTo>
                  <a:pt x="99435" y="45390"/>
                </a:moveTo>
                <a:cubicBezTo>
                  <a:pt x="98873" y="45613"/>
                  <a:pt x="98355" y="45872"/>
                  <a:pt x="97838" y="46202"/>
                </a:cubicBezTo>
                <a:lnTo>
                  <a:pt x="97909" y="46318"/>
                </a:lnTo>
                <a:cubicBezTo>
                  <a:pt x="98391" y="46024"/>
                  <a:pt x="98953" y="45756"/>
                  <a:pt x="99506" y="45533"/>
                </a:cubicBezTo>
                <a:lnTo>
                  <a:pt x="99435" y="45390"/>
                </a:lnTo>
                <a:close/>
                <a:moveTo>
                  <a:pt x="148795" y="44864"/>
                </a:moveTo>
                <a:lnTo>
                  <a:pt x="148795" y="46648"/>
                </a:lnTo>
                <a:lnTo>
                  <a:pt x="148946" y="46648"/>
                </a:lnTo>
                <a:lnTo>
                  <a:pt x="148946" y="44864"/>
                </a:lnTo>
                <a:close/>
                <a:moveTo>
                  <a:pt x="108017" y="46505"/>
                </a:moveTo>
                <a:lnTo>
                  <a:pt x="107910" y="46612"/>
                </a:lnTo>
                <a:cubicBezTo>
                  <a:pt x="108391" y="46987"/>
                  <a:pt x="108837" y="47362"/>
                  <a:pt x="109248" y="47808"/>
                </a:cubicBezTo>
                <a:lnTo>
                  <a:pt x="109355" y="47692"/>
                </a:lnTo>
                <a:cubicBezTo>
                  <a:pt x="108944" y="47246"/>
                  <a:pt x="108498" y="46871"/>
                  <a:pt x="108017" y="46505"/>
                </a:cubicBezTo>
                <a:close/>
                <a:moveTo>
                  <a:pt x="167235" y="46835"/>
                </a:moveTo>
                <a:lnTo>
                  <a:pt x="167235" y="48620"/>
                </a:lnTo>
                <a:lnTo>
                  <a:pt x="167377" y="48620"/>
                </a:lnTo>
                <a:lnTo>
                  <a:pt x="167377" y="46835"/>
                </a:lnTo>
                <a:close/>
                <a:moveTo>
                  <a:pt x="96419" y="47281"/>
                </a:moveTo>
                <a:cubicBezTo>
                  <a:pt x="95973" y="47692"/>
                  <a:pt x="95563" y="48138"/>
                  <a:pt x="95233" y="48655"/>
                </a:cubicBezTo>
                <a:lnTo>
                  <a:pt x="95340" y="48736"/>
                </a:lnTo>
                <a:cubicBezTo>
                  <a:pt x="95679" y="48254"/>
                  <a:pt x="96089" y="47808"/>
                  <a:pt x="96500" y="47397"/>
                </a:cubicBezTo>
                <a:lnTo>
                  <a:pt x="96419" y="47281"/>
                </a:lnTo>
                <a:close/>
                <a:moveTo>
                  <a:pt x="130355" y="47504"/>
                </a:moveTo>
                <a:lnTo>
                  <a:pt x="130355" y="49289"/>
                </a:lnTo>
                <a:lnTo>
                  <a:pt x="130507" y="49289"/>
                </a:lnTo>
                <a:lnTo>
                  <a:pt x="130507" y="47504"/>
                </a:lnTo>
                <a:close/>
                <a:moveTo>
                  <a:pt x="148795" y="48432"/>
                </a:moveTo>
                <a:lnTo>
                  <a:pt x="148795" y="50216"/>
                </a:lnTo>
                <a:lnTo>
                  <a:pt x="148946" y="50216"/>
                </a:lnTo>
                <a:lnTo>
                  <a:pt x="148946" y="48432"/>
                </a:lnTo>
                <a:close/>
                <a:moveTo>
                  <a:pt x="110470" y="49101"/>
                </a:moveTo>
                <a:lnTo>
                  <a:pt x="110327" y="49182"/>
                </a:lnTo>
                <a:cubicBezTo>
                  <a:pt x="110657" y="49699"/>
                  <a:pt x="110916" y="50216"/>
                  <a:pt x="111103" y="50778"/>
                </a:cubicBezTo>
                <a:lnTo>
                  <a:pt x="111255" y="50707"/>
                </a:lnTo>
                <a:cubicBezTo>
                  <a:pt x="111032" y="50145"/>
                  <a:pt x="110773" y="49628"/>
                  <a:pt x="110470" y="49101"/>
                </a:cubicBezTo>
                <a:close/>
                <a:moveTo>
                  <a:pt x="94341" y="50181"/>
                </a:moveTo>
                <a:cubicBezTo>
                  <a:pt x="94082" y="50743"/>
                  <a:pt x="93895" y="51296"/>
                  <a:pt x="93743" y="51894"/>
                </a:cubicBezTo>
                <a:lnTo>
                  <a:pt x="93895" y="51929"/>
                </a:lnTo>
                <a:cubicBezTo>
                  <a:pt x="94046" y="51376"/>
                  <a:pt x="94225" y="50814"/>
                  <a:pt x="94448" y="50261"/>
                </a:cubicBezTo>
                <a:lnTo>
                  <a:pt x="94341" y="50181"/>
                </a:lnTo>
                <a:close/>
                <a:moveTo>
                  <a:pt x="167235" y="50404"/>
                </a:moveTo>
                <a:lnTo>
                  <a:pt x="167235" y="52188"/>
                </a:lnTo>
                <a:lnTo>
                  <a:pt x="167377" y="52188"/>
                </a:lnTo>
                <a:lnTo>
                  <a:pt x="167377" y="50404"/>
                </a:lnTo>
                <a:close/>
                <a:moveTo>
                  <a:pt x="130355" y="51073"/>
                </a:moveTo>
                <a:lnTo>
                  <a:pt x="130355" y="52857"/>
                </a:lnTo>
                <a:lnTo>
                  <a:pt x="130507" y="52857"/>
                </a:lnTo>
                <a:lnTo>
                  <a:pt x="130507" y="51073"/>
                </a:lnTo>
                <a:close/>
                <a:moveTo>
                  <a:pt x="148795" y="52001"/>
                </a:moveTo>
                <a:lnTo>
                  <a:pt x="148795" y="53785"/>
                </a:lnTo>
                <a:lnTo>
                  <a:pt x="148946" y="53785"/>
                </a:lnTo>
                <a:lnTo>
                  <a:pt x="148946" y="52001"/>
                </a:lnTo>
                <a:close/>
                <a:moveTo>
                  <a:pt x="111737" y="52447"/>
                </a:moveTo>
                <a:lnTo>
                  <a:pt x="111585" y="52491"/>
                </a:lnTo>
                <a:cubicBezTo>
                  <a:pt x="111665" y="52973"/>
                  <a:pt x="111701" y="53455"/>
                  <a:pt x="111701" y="53972"/>
                </a:cubicBezTo>
                <a:lnTo>
                  <a:pt x="111701" y="54231"/>
                </a:lnTo>
                <a:lnTo>
                  <a:pt x="111844" y="54231"/>
                </a:lnTo>
                <a:lnTo>
                  <a:pt x="111844" y="53972"/>
                </a:lnTo>
                <a:cubicBezTo>
                  <a:pt x="111844" y="53455"/>
                  <a:pt x="111808" y="52973"/>
                  <a:pt x="111737" y="52447"/>
                </a:cubicBezTo>
                <a:close/>
                <a:moveTo>
                  <a:pt x="93520" y="53678"/>
                </a:moveTo>
                <a:lnTo>
                  <a:pt x="93520" y="53972"/>
                </a:lnTo>
                <a:lnTo>
                  <a:pt x="93520" y="55462"/>
                </a:lnTo>
                <a:lnTo>
                  <a:pt x="93672" y="55462"/>
                </a:lnTo>
                <a:lnTo>
                  <a:pt x="93672" y="53972"/>
                </a:lnTo>
                <a:lnTo>
                  <a:pt x="93672" y="53678"/>
                </a:lnTo>
                <a:close/>
                <a:moveTo>
                  <a:pt x="167235" y="53972"/>
                </a:moveTo>
                <a:lnTo>
                  <a:pt x="167235" y="55533"/>
                </a:lnTo>
                <a:lnTo>
                  <a:pt x="167235" y="55756"/>
                </a:lnTo>
                <a:lnTo>
                  <a:pt x="167377" y="55756"/>
                </a:lnTo>
                <a:lnTo>
                  <a:pt x="167377" y="55533"/>
                </a:lnTo>
                <a:lnTo>
                  <a:pt x="167377" y="53972"/>
                </a:lnTo>
                <a:close/>
                <a:moveTo>
                  <a:pt x="130355" y="54641"/>
                </a:moveTo>
                <a:lnTo>
                  <a:pt x="130355" y="56425"/>
                </a:lnTo>
                <a:lnTo>
                  <a:pt x="130507" y="56425"/>
                </a:lnTo>
                <a:lnTo>
                  <a:pt x="130507" y="54641"/>
                </a:lnTo>
                <a:close/>
                <a:moveTo>
                  <a:pt x="148795" y="55569"/>
                </a:moveTo>
                <a:cubicBezTo>
                  <a:pt x="148795" y="56167"/>
                  <a:pt x="148866" y="56764"/>
                  <a:pt x="148982" y="57353"/>
                </a:cubicBezTo>
                <a:lnTo>
                  <a:pt x="149134" y="57318"/>
                </a:lnTo>
                <a:cubicBezTo>
                  <a:pt x="149018" y="56764"/>
                  <a:pt x="148946" y="56167"/>
                  <a:pt x="148946" y="55569"/>
                </a:cubicBezTo>
                <a:close/>
                <a:moveTo>
                  <a:pt x="111701" y="56015"/>
                </a:moveTo>
                <a:lnTo>
                  <a:pt x="111701" y="57799"/>
                </a:lnTo>
                <a:lnTo>
                  <a:pt x="111844" y="57799"/>
                </a:lnTo>
                <a:lnTo>
                  <a:pt x="111844" y="56015"/>
                </a:lnTo>
                <a:close/>
                <a:moveTo>
                  <a:pt x="93520" y="57246"/>
                </a:moveTo>
                <a:lnTo>
                  <a:pt x="93520" y="59030"/>
                </a:lnTo>
                <a:lnTo>
                  <a:pt x="93672" y="59030"/>
                </a:lnTo>
                <a:lnTo>
                  <a:pt x="93672" y="57246"/>
                </a:lnTo>
                <a:close/>
                <a:moveTo>
                  <a:pt x="167012" y="57505"/>
                </a:moveTo>
                <a:cubicBezTo>
                  <a:pt x="166896" y="58103"/>
                  <a:pt x="166708" y="58656"/>
                  <a:pt x="166449" y="59218"/>
                </a:cubicBezTo>
                <a:lnTo>
                  <a:pt x="166601" y="59253"/>
                </a:lnTo>
                <a:cubicBezTo>
                  <a:pt x="166824" y="58691"/>
                  <a:pt x="167012" y="58138"/>
                  <a:pt x="167154" y="57541"/>
                </a:cubicBezTo>
                <a:lnTo>
                  <a:pt x="167012" y="57505"/>
                </a:lnTo>
                <a:close/>
                <a:moveTo>
                  <a:pt x="130355" y="58210"/>
                </a:moveTo>
                <a:lnTo>
                  <a:pt x="130355" y="59994"/>
                </a:lnTo>
                <a:lnTo>
                  <a:pt x="130507" y="59994"/>
                </a:lnTo>
                <a:lnTo>
                  <a:pt x="130507" y="58210"/>
                </a:lnTo>
                <a:close/>
                <a:moveTo>
                  <a:pt x="149651" y="59030"/>
                </a:moveTo>
                <a:lnTo>
                  <a:pt x="149500" y="59066"/>
                </a:lnTo>
                <a:cubicBezTo>
                  <a:pt x="149723" y="59628"/>
                  <a:pt x="150026" y="60146"/>
                  <a:pt x="150356" y="60663"/>
                </a:cubicBezTo>
                <a:lnTo>
                  <a:pt x="150472" y="60556"/>
                </a:lnTo>
                <a:cubicBezTo>
                  <a:pt x="150169" y="60074"/>
                  <a:pt x="149874" y="59548"/>
                  <a:pt x="149651" y="59030"/>
                </a:cubicBezTo>
                <a:close/>
                <a:moveTo>
                  <a:pt x="111701" y="59584"/>
                </a:moveTo>
                <a:lnTo>
                  <a:pt x="111701" y="61368"/>
                </a:lnTo>
                <a:lnTo>
                  <a:pt x="111844" y="61368"/>
                </a:lnTo>
                <a:lnTo>
                  <a:pt x="111844" y="59584"/>
                </a:lnTo>
                <a:close/>
                <a:moveTo>
                  <a:pt x="165593" y="60743"/>
                </a:moveTo>
                <a:cubicBezTo>
                  <a:pt x="165227" y="61225"/>
                  <a:pt x="164853" y="61671"/>
                  <a:pt x="164442" y="62081"/>
                </a:cubicBezTo>
                <a:lnTo>
                  <a:pt x="164523" y="62188"/>
                </a:lnTo>
                <a:cubicBezTo>
                  <a:pt x="164969" y="61778"/>
                  <a:pt x="165370" y="61296"/>
                  <a:pt x="165709" y="60815"/>
                </a:cubicBezTo>
                <a:lnTo>
                  <a:pt x="165593" y="60743"/>
                </a:lnTo>
                <a:close/>
                <a:moveTo>
                  <a:pt x="93520" y="60815"/>
                </a:moveTo>
                <a:lnTo>
                  <a:pt x="93520" y="62599"/>
                </a:lnTo>
                <a:lnTo>
                  <a:pt x="93672" y="62599"/>
                </a:lnTo>
                <a:lnTo>
                  <a:pt x="93672" y="60815"/>
                </a:lnTo>
                <a:close/>
                <a:moveTo>
                  <a:pt x="151623" y="61930"/>
                </a:moveTo>
                <a:lnTo>
                  <a:pt x="151507" y="62037"/>
                </a:lnTo>
                <a:cubicBezTo>
                  <a:pt x="151917" y="62447"/>
                  <a:pt x="152399" y="62858"/>
                  <a:pt x="152881" y="63152"/>
                </a:cubicBezTo>
                <a:lnTo>
                  <a:pt x="152961" y="63045"/>
                </a:lnTo>
                <a:cubicBezTo>
                  <a:pt x="152479" y="62706"/>
                  <a:pt x="152033" y="62340"/>
                  <a:pt x="151623" y="61930"/>
                </a:cubicBezTo>
                <a:close/>
                <a:moveTo>
                  <a:pt x="130355" y="61778"/>
                </a:moveTo>
                <a:lnTo>
                  <a:pt x="130355" y="63562"/>
                </a:lnTo>
                <a:lnTo>
                  <a:pt x="130507" y="63562"/>
                </a:lnTo>
                <a:lnTo>
                  <a:pt x="130507" y="61778"/>
                </a:lnTo>
                <a:close/>
                <a:moveTo>
                  <a:pt x="163033" y="63152"/>
                </a:moveTo>
                <a:cubicBezTo>
                  <a:pt x="162551" y="63491"/>
                  <a:pt x="161989" y="63750"/>
                  <a:pt x="161472" y="63973"/>
                </a:cubicBezTo>
                <a:lnTo>
                  <a:pt x="161507" y="64089"/>
                </a:lnTo>
                <a:cubicBezTo>
                  <a:pt x="162069" y="63866"/>
                  <a:pt x="162622" y="63598"/>
                  <a:pt x="163104" y="63304"/>
                </a:cubicBezTo>
                <a:lnTo>
                  <a:pt x="163033" y="63152"/>
                </a:lnTo>
                <a:close/>
                <a:moveTo>
                  <a:pt x="154522" y="63901"/>
                </a:moveTo>
                <a:lnTo>
                  <a:pt x="154486" y="64008"/>
                </a:lnTo>
                <a:cubicBezTo>
                  <a:pt x="155039" y="64231"/>
                  <a:pt x="155602" y="64419"/>
                  <a:pt x="156190" y="64535"/>
                </a:cubicBezTo>
                <a:lnTo>
                  <a:pt x="156226" y="64383"/>
                </a:lnTo>
                <a:cubicBezTo>
                  <a:pt x="155637" y="64267"/>
                  <a:pt x="155075" y="64124"/>
                  <a:pt x="154522" y="63901"/>
                </a:cubicBezTo>
                <a:close/>
                <a:moveTo>
                  <a:pt x="159759" y="64419"/>
                </a:moveTo>
                <a:cubicBezTo>
                  <a:pt x="159241" y="64535"/>
                  <a:pt x="158724" y="64570"/>
                  <a:pt x="158198" y="64570"/>
                </a:cubicBezTo>
                <a:lnTo>
                  <a:pt x="157975" y="64570"/>
                </a:lnTo>
                <a:lnTo>
                  <a:pt x="157975" y="64713"/>
                </a:lnTo>
                <a:lnTo>
                  <a:pt x="158198" y="64713"/>
                </a:lnTo>
                <a:cubicBezTo>
                  <a:pt x="158724" y="64713"/>
                  <a:pt x="159277" y="64642"/>
                  <a:pt x="159759" y="64570"/>
                </a:cubicBezTo>
                <a:lnTo>
                  <a:pt x="159759" y="64419"/>
                </a:lnTo>
                <a:close/>
                <a:moveTo>
                  <a:pt x="111701" y="63152"/>
                </a:moveTo>
                <a:lnTo>
                  <a:pt x="111701" y="64936"/>
                </a:lnTo>
                <a:lnTo>
                  <a:pt x="111844" y="64936"/>
                </a:lnTo>
                <a:lnTo>
                  <a:pt x="111844" y="63152"/>
                </a:lnTo>
                <a:close/>
                <a:moveTo>
                  <a:pt x="93520" y="64383"/>
                </a:moveTo>
                <a:lnTo>
                  <a:pt x="93520" y="66167"/>
                </a:lnTo>
                <a:lnTo>
                  <a:pt x="93672" y="66167"/>
                </a:lnTo>
                <a:lnTo>
                  <a:pt x="93672" y="64383"/>
                </a:lnTo>
                <a:close/>
                <a:moveTo>
                  <a:pt x="130355" y="65347"/>
                </a:moveTo>
                <a:cubicBezTo>
                  <a:pt x="130319" y="65944"/>
                  <a:pt x="130248" y="66542"/>
                  <a:pt x="130096" y="67095"/>
                </a:cubicBezTo>
                <a:lnTo>
                  <a:pt x="130248" y="67131"/>
                </a:lnTo>
                <a:cubicBezTo>
                  <a:pt x="130400" y="66578"/>
                  <a:pt x="130471" y="65980"/>
                  <a:pt x="130507" y="65347"/>
                </a:cubicBezTo>
                <a:close/>
                <a:moveTo>
                  <a:pt x="111888" y="66720"/>
                </a:moveTo>
                <a:cubicBezTo>
                  <a:pt x="111995" y="67318"/>
                  <a:pt x="112183" y="67916"/>
                  <a:pt x="112406" y="68469"/>
                </a:cubicBezTo>
                <a:lnTo>
                  <a:pt x="112557" y="68397"/>
                </a:lnTo>
                <a:cubicBezTo>
                  <a:pt x="112334" y="67835"/>
                  <a:pt x="112147" y="67282"/>
                  <a:pt x="112031" y="66720"/>
                </a:cubicBezTo>
                <a:close/>
                <a:moveTo>
                  <a:pt x="93520" y="67951"/>
                </a:moveTo>
                <a:lnTo>
                  <a:pt x="93520" y="69736"/>
                </a:lnTo>
                <a:lnTo>
                  <a:pt x="93672" y="69736"/>
                </a:lnTo>
                <a:lnTo>
                  <a:pt x="93672" y="67951"/>
                </a:lnTo>
                <a:close/>
                <a:moveTo>
                  <a:pt x="129507" y="68772"/>
                </a:moveTo>
                <a:cubicBezTo>
                  <a:pt x="129240" y="69290"/>
                  <a:pt x="128945" y="69807"/>
                  <a:pt x="128615" y="70289"/>
                </a:cubicBezTo>
                <a:lnTo>
                  <a:pt x="128722" y="70369"/>
                </a:lnTo>
                <a:cubicBezTo>
                  <a:pt x="129061" y="69887"/>
                  <a:pt x="129391" y="69361"/>
                  <a:pt x="129650" y="68844"/>
                </a:cubicBezTo>
                <a:lnTo>
                  <a:pt x="129507" y="68772"/>
                </a:lnTo>
                <a:close/>
                <a:moveTo>
                  <a:pt x="113405" y="69959"/>
                </a:moveTo>
                <a:lnTo>
                  <a:pt x="113262" y="70030"/>
                </a:lnTo>
                <a:cubicBezTo>
                  <a:pt x="113592" y="70512"/>
                  <a:pt x="114003" y="71002"/>
                  <a:pt x="114413" y="71404"/>
                </a:cubicBezTo>
                <a:lnTo>
                  <a:pt x="114520" y="71297"/>
                </a:lnTo>
                <a:cubicBezTo>
                  <a:pt x="114119" y="70886"/>
                  <a:pt x="113708" y="70440"/>
                  <a:pt x="113405" y="69959"/>
                </a:cubicBezTo>
                <a:close/>
                <a:moveTo>
                  <a:pt x="127420" y="71591"/>
                </a:moveTo>
                <a:cubicBezTo>
                  <a:pt x="126974" y="72002"/>
                  <a:pt x="126492" y="72341"/>
                  <a:pt x="125975" y="72635"/>
                </a:cubicBezTo>
                <a:lnTo>
                  <a:pt x="126046" y="72787"/>
                </a:lnTo>
                <a:cubicBezTo>
                  <a:pt x="126564" y="72448"/>
                  <a:pt x="127054" y="72118"/>
                  <a:pt x="127500" y="71707"/>
                </a:cubicBezTo>
                <a:lnTo>
                  <a:pt x="127420" y="71591"/>
                </a:lnTo>
                <a:close/>
                <a:moveTo>
                  <a:pt x="93520" y="71520"/>
                </a:moveTo>
                <a:lnTo>
                  <a:pt x="93520" y="73304"/>
                </a:lnTo>
                <a:lnTo>
                  <a:pt x="93672" y="73304"/>
                </a:lnTo>
                <a:lnTo>
                  <a:pt x="93672" y="71520"/>
                </a:lnTo>
                <a:close/>
                <a:moveTo>
                  <a:pt x="115903" y="72412"/>
                </a:moveTo>
                <a:lnTo>
                  <a:pt x="115823" y="72564"/>
                </a:lnTo>
                <a:cubicBezTo>
                  <a:pt x="116304" y="72894"/>
                  <a:pt x="116831" y="73152"/>
                  <a:pt x="117384" y="73375"/>
                </a:cubicBezTo>
                <a:lnTo>
                  <a:pt x="117464" y="73268"/>
                </a:lnTo>
                <a:cubicBezTo>
                  <a:pt x="116902" y="73045"/>
                  <a:pt x="116385" y="72742"/>
                  <a:pt x="115903" y="72412"/>
                </a:cubicBezTo>
                <a:close/>
                <a:moveTo>
                  <a:pt x="124378" y="73411"/>
                </a:moveTo>
                <a:cubicBezTo>
                  <a:pt x="123852" y="73598"/>
                  <a:pt x="123263" y="73750"/>
                  <a:pt x="122665" y="73821"/>
                </a:cubicBezTo>
                <a:lnTo>
                  <a:pt x="122701" y="73973"/>
                </a:lnTo>
                <a:cubicBezTo>
                  <a:pt x="123298" y="73902"/>
                  <a:pt x="123887" y="73750"/>
                  <a:pt x="124449" y="73527"/>
                </a:cubicBezTo>
                <a:lnTo>
                  <a:pt x="124378" y="73411"/>
                </a:lnTo>
                <a:close/>
                <a:moveTo>
                  <a:pt x="119132" y="73750"/>
                </a:moveTo>
                <a:lnTo>
                  <a:pt x="119132" y="73902"/>
                </a:lnTo>
                <a:cubicBezTo>
                  <a:pt x="119694" y="74009"/>
                  <a:pt x="120283" y="74080"/>
                  <a:pt x="120881" y="74080"/>
                </a:cubicBezTo>
                <a:lnTo>
                  <a:pt x="120916" y="74080"/>
                </a:lnTo>
                <a:lnTo>
                  <a:pt x="120916" y="73937"/>
                </a:lnTo>
                <a:lnTo>
                  <a:pt x="120881" y="73937"/>
                </a:lnTo>
                <a:cubicBezTo>
                  <a:pt x="120283" y="73937"/>
                  <a:pt x="119730" y="73857"/>
                  <a:pt x="119132" y="73750"/>
                </a:cubicBezTo>
                <a:close/>
                <a:moveTo>
                  <a:pt x="93520" y="75088"/>
                </a:moveTo>
                <a:lnTo>
                  <a:pt x="93520" y="76872"/>
                </a:lnTo>
                <a:lnTo>
                  <a:pt x="93672" y="76872"/>
                </a:lnTo>
                <a:lnTo>
                  <a:pt x="93672" y="75088"/>
                </a:lnTo>
                <a:close/>
                <a:moveTo>
                  <a:pt x="93520" y="78657"/>
                </a:moveTo>
                <a:lnTo>
                  <a:pt x="93520" y="80441"/>
                </a:lnTo>
                <a:lnTo>
                  <a:pt x="93672" y="80441"/>
                </a:lnTo>
                <a:lnTo>
                  <a:pt x="93672" y="78657"/>
                </a:lnTo>
                <a:close/>
                <a:moveTo>
                  <a:pt x="93520" y="82225"/>
                </a:moveTo>
                <a:lnTo>
                  <a:pt x="93520" y="84009"/>
                </a:lnTo>
                <a:lnTo>
                  <a:pt x="93672" y="84009"/>
                </a:lnTo>
                <a:lnTo>
                  <a:pt x="93672" y="82225"/>
                </a:lnTo>
                <a:close/>
                <a:moveTo>
                  <a:pt x="93520" y="85829"/>
                </a:moveTo>
                <a:lnTo>
                  <a:pt x="93520" y="86944"/>
                </a:lnTo>
                <a:cubicBezTo>
                  <a:pt x="93520" y="87132"/>
                  <a:pt x="93484" y="87355"/>
                  <a:pt x="93484" y="87578"/>
                </a:cubicBezTo>
                <a:lnTo>
                  <a:pt x="93636" y="87613"/>
                </a:lnTo>
                <a:cubicBezTo>
                  <a:pt x="93636" y="87390"/>
                  <a:pt x="93672" y="87167"/>
                  <a:pt x="93672" y="86944"/>
                </a:cubicBezTo>
                <a:lnTo>
                  <a:pt x="93672" y="85829"/>
                </a:lnTo>
                <a:close/>
                <a:moveTo>
                  <a:pt x="93038" y="89291"/>
                </a:moveTo>
                <a:cubicBezTo>
                  <a:pt x="92815" y="89844"/>
                  <a:pt x="92485" y="90325"/>
                  <a:pt x="92110" y="90771"/>
                </a:cubicBezTo>
                <a:lnTo>
                  <a:pt x="92217" y="90887"/>
                </a:lnTo>
                <a:cubicBezTo>
                  <a:pt x="92628" y="90406"/>
                  <a:pt x="92931" y="89879"/>
                  <a:pt x="93190" y="89362"/>
                </a:cubicBezTo>
                <a:lnTo>
                  <a:pt x="93038" y="89291"/>
                </a:lnTo>
                <a:close/>
                <a:moveTo>
                  <a:pt x="90808" y="91967"/>
                </a:moveTo>
                <a:cubicBezTo>
                  <a:pt x="90326" y="92261"/>
                  <a:pt x="89764" y="92520"/>
                  <a:pt x="89211" y="92707"/>
                </a:cubicBezTo>
                <a:lnTo>
                  <a:pt x="89247" y="92814"/>
                </a:lnTo>
                <a:cubicBezTo>
                  <a:pt x="89844" y="92672"/>
                  <a:pt x="90398" y="92413"/>
                  <a:pt x="90879" y="92074"/>
                </a:cubicBezTo>
                <a:lnTo>
                  <a:pt x="90808" y="91967"/>
                </a:lnTo>
                <a:close/>
                <a:moveTo>
                  <a:pt x="1" y="92930"/>
                </a:moveTo>
                <a:lnTo>
                  <a:pt x="1" y="93082"/>
                </a:lnTo>
                <a:lnTo>
                  <a:pt x="1785" y="93082"/>
                </a:lnTo>
                <a:lnTo>
                  <a:pt x="1785" y="92930"/>
                </a:lnTo>
                <a:close/>
                <a:moveTo>
                  <a:pt x="3569" y="92930"/>
                </a:moveTo>
                <a:lnTo>
                  <a:pt x="3569" y="93082"/>
                </a:lnTo>
                <a:lnTo>
                  <a:pt x="5353" y="93082"/>
                </a:lnTo>
                <a:lnTo>
                  <a:pt x="5353" y="92930"/>
                </a:lnTo>
                <a:close/>
                <a:moveTo>
                  <a:pt x="7137" y="92930"/>
                </a:moveTo>
                <a:lnTo>
                  <a:pt x="7137" y="93082"/>
                </a:lnTo>
                <a:lnTo>
                  <a:pt x="8922" y="93082"/>
                </a:lnTo>
                <a:lnTo>
                  <a:pt x="8922" y="92930"/>
                </a:lnTo>
                <a:close/>
                <a:moveTo>
                  <a:pt x="10706" y="92930"/>
                </a:moveTo>
                <a:lnTo>
                  <a:pt x="10706" y="93082"/>
                </a:lnTo>
                <a:lnTo>
                  <a:pt x="12490" y="93082"/>
                </a:lnTo>
                <a:lnTo>
                  <a:pt x="12490" y="92930"/>
                </a:lnTo>
                <a:close/>
                <a:moveTo>
                  <a:pt x="14274" y="92930"/>
                </a:moveTo>
                <a:lnTo>
                  <a:pt x="14274" y="93082"/>
                </a:lnTo>
                <a:lnTo>
                  <a:pt x="16094" y="93082"/>
                </a:lnTo>
                <a:lnTo>
                  <a:pt x="16094" y="92930"/>
                </a:lnTo>
                <a:close/>
                <a:moveTo>
                  <a:pt x="17878" y="92930"/>
                </a:moveTo>
                <a:lnTo>
                  <a:pt x="17878" y="93082"/>
                </a:lnTo>
                <a:lnTo>
                  <a:pt x="19663" y="93082"/>
                </a:lnTo>
                <a:lnTo>
                  <a:pt x="19663" y="92930"/>
                </a:lnTo>
                <a:close/>
                <a:moveTo>
                  <a:pt x="21447" y="92930"/>
                </a:moveTo>
                <a:lnTo>
                  <a:pt x="21447" y="93082"/>
                </a:lnTo>
                <a:lnTo>
                  <a:pt x="23231" y="93082"/>
                </a:lnTo>
                <a:lnTo>
                  <a:pt x="23231" y="92930"/>
                </a:lnTo>
                <a:close/>
                <a:moveTo>
                  <a:pt x="25015" y="92930"/>
                </a:moveTo>
                <a:lnTo>
                  <a:pt x="25015" y="93082"/>
                </a:lnTo>
                <a:lnTo>
                  <a:pt x="26799" y="93082"/>
                </a:lnTo>
                <a:lnTo>
                  <a:pt x="26799" y="92930"/>
                </a:lnTo>
                <a:close/>
                <a:moveTo>
                  <a:pt x="28584" y="92930"/>
                </a:moveTo>
                <a:lnTo>
                  <a:pt x="28584" y="93082"/>
                </a:lnTo>
                <a:lnTo>
                  <a:pt x="30368" y="93082"/>
                </a:lnTo>
                <a:lnTo>
                  <a:pt x="30368" y="92930"/>
                </a:lnTo>
                <a:close/>
                <a:moveTo>
                  <a:pt x="32152" y="92930"/>
                </a:moveTo>
                <a:lnTo>
                  <a:pt x="32152" y="93082"/>
                </a:lnTo>
                <a:lnTo>
                  <a:pt x="33936" y="93082"/>
                </a:lnTo>
                <a:lnTo>
                  <a:pt x="33936" y="92930"/>
                </a:lnTo>
                <a:close/>
                <a:moveTo>
                  <a:pt x="35720" y="92930"/>
                </a:moveTo>
                <a:lnTo>
                  <a:pt x="35720" y="93082"/>
                </a:lnTo>
                <a:lnTo>
                  <a:pt x="37505" y="93082"/>
                </a:lnTo>
                <a:lnTo>
                  <a:pt x="37505" y="92930"/>
                </a:lnTo>
                <a:close/>
                <a:moveTo>
                  <a:pt x="39289" y="92930"/>
                </a:moveTo>
                <a:lnTo>
                  <a:pt x="39289" y="93082"/>
                </a:lnTo>
                <a:lnTo>
                  <a:pt x="41073" y="93082"/>
                </a:lnTo>
                <a:lnTo>
                  <a:pt x="41073" y="92930"/>
                </a:lnTo>
                <a:close/>
                <a:moveTo>
                  <a:pt x="42857" y="92930"/>
                </a:moveTo>
                <a:lnTo>
                  <a:pt x="42857" y="93082"/>
                </a:lnTo>
                <a:lnTo>
                  <a:pt x="44642" y="93082"/>
                </a:lnTo>
                <a:lnTo>
                  <a:pt x="44642" y="92930"/>
                </a:lnTo>
                <a:close/>
                <a:moveTo>
                  <a:pt x="46426" y="92930"/>
                </a:moveTo>
                <a:lnTo>
                  <a:pt x="46426" y="93082"/>
                </a:lnTo>
                <a:lnTo>
                  <a:pt x="48210" y="93082"/>
                </a:lnTo>
                <a:lnTo>
                  <a:pt x="48210" y="92930"/>
                </a:lnTo>
                <a:close/>
                <a:moveTo>
                  <a:pt x="49994" y="92930"/>
                </a:moveTo>
                <a:lnTo>
                  <a:pt x="49994" y="93082"/>
                </a:lnTo>
                <a:lnTo>
                  <a:pt x="51778" y="93082"/>
                </a:lnTo>
                <a:lnTo>
                  <a:pt x="51778" y="92930"/>
                </a:lnTo>
                <a:close/>
                <a:moveTo>
                  <a:pt x="53563" y="92930"/>
                </a:moveTo>
                <a:lnTo>
                  <a:pt x="53563" y="93082"/>
                </a:lnTo>
                <a:lnTo>
                  <a:pt x="55347" y="93082"/>
                </a:lnTo>
                <a:lnTo>
                  <a:pt x="55347" y="92930"/>
                </a:lnTo>
                <a:close/>
                <a:moveTo>
                  <a:pt x="57131" y="92930"/>
                </a:moveTo>
                <a:lnTo>
                  <a:pt x="57131" y="93082"/>
                </a:lnTo>
                <a:lnTo>
                  <a:pt x="58915" y="93082"/>
                </a:lnTo>
                <a:lnTo>
                  <a:pt x="58915" y="92930"/>
                </a:lnTo>
                <a:close/>
                <a:moveTo>
                  <a:pt x="60699" y="92930"/>
                </a:moveTo>
                <a:lnTo>
                  <a:pt x="60699" y="93082"/>
                </a:lnTo>
                <a:lnTo>
                  <a:pt x="62484" y="93082"/>
                </a:lnTo>
                <a:lnTo>
                  <a:pt x="62484" y="92930"/>
                </a:lnTo>
                <a:close/>
                <a:moveTo>
                  <a:pt x="64268" y="92930"/>
                </a:moveTo>
                <a:lnTo>
                  <a:pt x="64268" y="93082"/>
                </a:lnTo>
                <a:lnTo>
                  <a:pt x="66052" y="93082"/>
                </a:lnTo>
                <a:lnTo>
                  <a:pt x="66052" y="92930"/>
                </a:lnTo>
                <a:close/>
                <a:moveTo>
                  <a:pt x="67836" y="92930"/>
                </a:moveTo>
                <a:lnTo>
                  <a:pt x="67836" y="93082"/>
                </a:lnTo>
                <a:lnTo>
                  <a:pt x="69620" y="93082"/>
                </a:lnTo>
                <a:lnTo>
                  <a:pt x="69620" y="92930"/>
                </a:lnTo>
                <a:close/>
                <a:moveTo>
                  <a:pt x="71405" y="92930"/>
                </a:moveTo>
                <a:lnTo>
                  <a:pt x="71405" y="93082"/>
                </a:lnTo>
                <a:lnTo>
                  <a:pt x="73189" y="93082"/>
                </a:lnTo>
                <a:lnTo>
                  <a:pt x="73189" y="92930"/>
                </a:lnTo>
                <a:close/>
                <a:moveTo>
                  <a:pt x="74973" y="92930"/>
                </a:moveTo>
                <a:lnTo>
                  <a:pt x="74973" y="93082"/>
                </a:lnTo>
                <a:lnTo>
                  <a:pt x="76757" y="93082"/>
                </a:lnTo>
                <a:lnTo>
                  <a:pt x="76757" y="92930"/>
                </a:lnTo>
                <a:close/>
                <a:moveTo>
                  <a:pt x="78542" y="92930"/>
                </a:moveTo>
                <a:lnTo>
                  <a:pt x="78542" y="93082"/>
                </a:lnTo>
                <a:lnTo>
                  <a:pt x="80326" y="93082"/>
                </a:lnTo>
                <a:lnTo>
                  <a:pt x="80326" y="92930"/>
                </a:lnTo>
                <a:close/>
                <a:moveTo>
                  <a:pt x="82110" y="92930"/>
                </a:moveTo>
                <a:lnTo>
                  <a:pt x="82110" y="93082"/>
                </a:lnTo>
                <a:lnTo>
                  <a:pt x="83894" y="93082"/>
                </a:lnTo>
                <a:lnTo>
                  <a:pt x="83894" y="92930"/>
                </a:lnTo>
                <a:close/>
                <a:moveTo>
                  <a:pt x="85678" y="92930"/>
                </a:moveTo>
                <a:lnTo>
                  <a:pt x="85678" y="93082"/>
                </a:lnTo>
                <a:lnTo>
                  <a:pt x="87463" y="93082"/>
                </a:lnTo>
                <a:lnTo>
                  <a:pt x="87463" y="92930"/>
                </a:lnTo>
                <a:close/>
              </a:path>
            </a:pathLst>
          </a:custGeom>
          <a:solidFill>
            <a:srgbClr val="338987"/>
          </a:solidFill>
          <a:ln w="9525" cap="flat" cmpd="sng">
            <a:solidFill>
              <a:srgbClr val="3389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302" name="Google Shape;302;p23"/>
          <p:cNvSpPr/>
          <p:nvPr/>
        </p:nvSpPr>
        <p:spPr>
          <a:xfrm>
            <a:off x="3975165" y="3005387"/>
            <a:ext cx="1061995" cy="108236"/>
          </a:xfrm>
          <a:custGeom>
            <a:avLst/>
            <a:gdLst/>
            <a:ahLst/>
            <a:cxnLst/>
            <a:rect l="l" t="t" r="r" b="b"/>
            <a:pathLst>
              <a:path w="24873" h="2535" fill="none" extrusionOk="0">
                <a:moveTo>
                  <a:pt x="0" y="1"/>
                </a:moveTo>
                <a:lnTo>
                  <a:pt x="10188" y="1"/>
                </a:lnTo>
                <a:lnTo>
                  <a:pt x="12454" y="2534"/>
                </a:lnTo>
                <a:lnTo>
                  <a:pt x="14720" y="1"/>
                </a:lnTo>
                <a:lnTo>
                  <a:pt x="24872" y="1"/>
                </a:lnTo>
              </a:path>
            </a:pathLst>
          </a:custGeom>
          <a:noFill/>
          <a:ln w="19050" cap="flat" cmpd="sng">
            <a:solidFill>
              <a:srgbClr val="338987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303" name="Google Shape;303;p23"/>
          <p:cNvSpPr txBox="1">
            <a:spLocks noGrp="1"/>
          </p:cNvSpPr>
          <p:nvPr>
            <p:ph type="ctrTitle"/>
          </p:nvPr>
        </p:nvSpPr>
        <p:spPr>
          <a:xfrm>
            <a:off x="422792" y="338359"/>
            <a:ext cx="38224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s" sz="4800" dirty="0">
                <a:solidFill>
                  <a:schemeClr val="tx1"/>
                </a:solidFill>
              </a:rPr>
              <a:t>Methodology</a:t>
            </a:r>
            <a:endParaRPr sz="4800" dirty="0">
              <a:solidFill>
                <a:schemeClr val="tx1"/>
              </a:solidFill>
            </a:endParaRPr>
          </a:p>
        </p:txBody>
      </p:sp>
      <p:sp>
        <p:nvSpPr>
          <p:cNvPr id="305" name="Google Shape;305;p23"/>
          <p:cNvSpPr txBox="1">
            <a:spLocks noGrp="1"/>
          </p:cNvSpPr>
          <p:nvPr>
            <p:ph type="ctrTitle" idx="4294967295"/>
          </p:nvPr>
        </p:nvSpPr>
        <p:spPr>
          <a:xfrm>
            <a:off x="6053007" y="4948363"/>
            <a:ext cx="2027181" cy="34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600" dirty="0">
                <a:solidFill>
                  <a:srgbClr val="338987"/>
                </a:solidFill>
              </a:rPr>
              <a:t>Ranking using data classification </a:t>
            </a:r>
            <a:endParaRPr sz="1600" dirty="0">
              <a:solidFill>
                <a:srgbClr val="338987"/>
              </a:solidFill>
            </a:endParaRPr>
          </a:p>
        </p:txBody>
      </p:sp>
      <p:sp>
        <p:nvSpPr>
          <p:cNvPr id="307" name="Google Shape;307;p23"/>
          <p:cNvSpPr txBox="1">
            <a:spLocks noGrp="1"/>
          </p:cNvSpPr>
          <p:nvPr>
            <p:ph type="ctrTitle" idx="4294967295"/>
          </p:nvPr>
        </p:nvSpPr>
        <p:spPr>
          <a:xfrm>
            <a:off x="4540519" y="5343204"/>
            <a:ext cx="1770000" cy="34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/>
            <a:r>
              <a:rPr lang="en-US" sz="1600" dirty="0">
                <a:solidFill>
                  <a:srgbClr val="338987"/>
                </a:solidFill>
              </a:rPr>
              <a:t>Android Studio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5CBD8B7-C52F-4AD2-BBBA-CB55D982CB86}"/>
              </a:ext>
            </a:extLst>
          </p:cNvPr>
          <p:cNvSpPr/>
          <p:nvPr/>
        </p:nvSpPr>
        <p:spPr>
          <a:xfrm>
            <a:off x="4200881" y="2153325"/>
            <a:ext cx="438016" cy="438016"/>
          </a:xfrm>
          <a:prstGeom prst="ellipse">
            <a:avLst/>
          </a:prstGeom>
          <a:blipFill>
            <a:blip r:embed="rId3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769BBFC-D692-4113-AC72-5409081FC342}"/>
              </a:ext>
            </a:extLst>
          </p:cNvPr>
          <p:cNvSpPr/>
          <p:nvPr/>
        </p:nvSpPr>
        <p:spPr>
          <a:xfrm>
            <a:off x="5126442" y="4946538"/>
            <a:ext cx="402797" cy="490445"/>
          </a:xfrm>
          <a:prstGeom prst="ellipse">
            <a:avLst/>
          </a:prstGeom>
          <a:blipFill>
            <a:blip r:embed="rId4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2985403"/>
              <a:satOff val="-153"/>
              <a:lumOff val="59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BF39861-6C79-45CC-BF4E-4C1D5265C06C}"/>
              </a:ext>
            </a:extLst>
          </p:cNvPr>
          <p:cNvSpPr/>
          <p:nvPr/>
        </p:nvSpPr>
        <p:spPr>
          <a:xfrm>
            <a:off x="5589064" y="730248"/>
            <a:ext cx="1053961" cy="1053961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5970807"/>
              <a:satOff val="-306"/>
              <a:lumOff val="118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Google Shape;291;p23">
            <a:extLst>
              <a:ext uri="{FF2B5EF4-FFF2-40B4-BE49-F238E27FC236}">
                <a16:creationId xmlns:a16="http://schemas.microsoft.com/office/drawing/2014/main" id="{5EFF2034-D096-4688-A510-82D0825AE451}"/>
              </a:ext>
            </a:extLst>
          </p:cNvPr>
          <p:cNvSpPr/>
          <p:nvPr/>
        </p:nvSpPr>
        <p:spPr>
          <a:xfrm>
            <a:off x="7175665" y="1036434"/>
            <a:ext cx="1061995" cy="108236"/>
          </a:xfrm>
          <a:custGeom>
            <a:avLst/>
            <a:gdLst/>
            <a:ahLst/>
            <a:cxnLst/>
            <a:rect l="l" t="t" r="r" b="b"/>
            <a:pathLst>
              <a:path w="24873" h="2535" fill="none" extrusionOk="0">
                <a:moveTo>
                  <a:pt x="0" y="1"/>
                </a:moveTo>
                <a:lnTo>
                  <a:pt x="10188" y="1"/>
                </a:lnTo>
                <a:lnTo>
                  <a:pt x="12454" y="2534"/>
                </a:lnTo>
                <a:lnTo>
                  <a:pt x="14720" y="1"/>
                </a:lnTo>
                <a:lnTo>
                  <a:pt x="24872" y="1"/>
                </a:lnTo>
              </a:path>
            </a:pathLst>
          </a:custGeom>
          <a:noFill/>
          <a:ln w="19050" cap="flat" cmpd="sng">
            <a:solidFill>
              <a:srgbClr val="338987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83616B80-0D18-4220-9110-68991AA38D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5929" y="172834"/>
            <a:ext cx="551815" cy="551815"/>
          </a:xfrm>
          <a:prstGeom prst="rect">
            <a:avLst/>
          </a:prstGeom>
        </p:spPr>
      </p:pic>
      <p:sp>
        <p:nvSpPr>
          <p:cNvPr id="38" name="Google Shape;295;p23">
            <a:extLst>
              <a:ext uri="{FF2B5EF4-FFF2-40B4-BE49-F238E27FC236}">
                <a16:creationId xmlns:a16="http://schemas.microsoft.com/office/drawing/2014/main" id="{EC12F721-75B8-409A-AEC8-5F3F3334C17E}"/>
              </a:ext>
            </a:extLst>
          </p:cNvPr>
          <p:cNvSpPr txBox="1">
            <a:spLocks/>
          </p:cNvSpPr>
          <p:nvPr/>
        </p:nvSpPr>
        <p:spPr>
          <a:xfrm>
            <a:off x="6839828" y="641364"/>
            <a:ext cx="1770000" cy="3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ctr"/>
            <a:r>
              <a:rPr lang="en-US" sz="1600" dirty="0">
                <a:solidFill>
                  <a:srgbClr val="338987"/>
                </a:solidFill>
              </a:rPr>
              <a:t>Application</a:t>
            </a:r>
          </a:p>
        </p:txBody>
      </p:sp>
      <p:sp>
        <p:nvSpPr>
          <p:cNvPr id="34" name="Google Shape;248;g6201a2c9bb_0_28">
            <a:extLst>
              <a:ext uri="{FF2B5EF4-FFF2-40B4-BE49-F238E27FC236}">
                <a16:creationId xmlns:a16="http://schemas.microsoft.com/office/drawing/2014/main" id="{96E72360-1FAE-4268-9E30-CCFB924C97D1}"/>
              </a:ext>
            </a:extLst>
          </p:cNvPr>
          <p:cNvSpPr txBox="1">
            <a:spLocks/>
          </p:cNvSpPr>
          <p:nvPr/>
        </p:nvSpPr>
        <p:spPr>
          <a:xfrm>
            <a:off x="62976" y="4120943"/>
            <a:ext cx="4048057" cy="165119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"/>
              </a:spcBef>
              <a:buFont typeface="Arial" panose="020B0604020202020204" pitchFamily="34" charset="0"/>
              <a:buNone/>
            </a:pPr>
            <a:r>
              <a:rPr lang="en-US" sz="2400" dirty="0"/>
              <a:t>In the form  of shapefiles, analogue maps and coordinate data. </a:t>
            </a:r>
          </a:p>
          <a:p>
            <a:pPr marL="0" indent="45720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398ABB-FBC4-45BC-947E-700F84243037}"/>
              </a:ext>
            </a:extLst>
          </p:cNvPr>
          <p:cNvSpPr/>
          <p:nvPr/>
        </p:nvSpPr>
        <p:spPr>
          <a:xfrm>
            <a:off x="18443" y="5598319"/>
            <a:ext cx="4419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data then will be processed using tools</a:t>
            </a:r>
          </a:p>
        </p:txBody>
      </p:sp>
      <p:sp>
        <p:nvSpPr>
          <p:cNvPr id="36" name="Slide Number Placeholder 3">
            <a:extLst>
              <a:ext uri="{FF2B5EF4-FFF2-40B4-BE49-F238E27FC236}">
                <a16:creationId xmlns:a16="http://schemas.microsoft.com/office/drawing/2014/main" id="{A88CB9E1-7ED5-4BC8-86CF-AFF5FCD4BE0B}"/>
              </a:ext>
            </a:extLst>
          </p:cNvPr>
          <p:cNvSpPr txBox="1">
            <a:spLocks/>
          </p:cNvSpPr>
          <p:nvPr/>
        </p:nvSpPr>
        <p:spPr>
          <a:xfrm>
            <a:off x="11143130" y="6310312"/>
            <a:ext cx="798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4"/>
          <p:cNvPicPr preferRelativeResize="0"/>
          <p:nvPr/>
        </p:nvPicPr>
        <p:blipFill rotWithShape="1">
          <a:blip r:embed="rId3">
            <a:alphaModFix/>
          </a:blip>
          <a:srcRect l="5264" r="4067"/>
          <a:stretch/>
        </p:blipFill>
        <p:spPr>
          <a:xfrm>
            <a:off x="0" y="2125107"/>
            <a:ext cx="5407367" cy="396895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4"/>
          <p:cNvSpPr txBox="1">
            <a:spLocks noGrp="1"/>
          </p:cNvSpPr>
          <p:nvPr>
            <p:ph type="title"/>
          </p:nvPr>
        </p:nvSpPr>
        <p:spPr>
          <a:xfrm>
            <a:off x="2533650" y="0"/>
            <a:ext cx="7124700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dirty="0"/>
              <a:t>GIS Tourism Example</a:t>
            </a:r>
            <a:endParaRPr dirty="0"/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CAE6C3DD-3F21-4E34-ABE6-F8CAFA03F2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45" b="-1354"/>
          <a:stretch/>
        </p:blipFill>
        <p:spPr>
          <a:xfrm>
            <a:off x="5645262" y="2125107"/>
            <a:ext cx="6546738" cy="4226831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DA9786D-85B2-44F9-9D97-2229D414F75F}"/>
              </a:ext>
            </a:extLst>
          </p:cNvPr>
          <p:cNvSpPr txBox="1">
            <a:spLocks/>
          </p:cNvSpPr>
          <p:nvPr/>
        </p:nvSpPr>
        <p:spPr>
          <a:xfrm>
            <a:off x="11143130" y="6310312"/>
            <a:ext cx="798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"/>
          <p:cNvSpPr txBox="1">
            <a:spLocks noGrp="1"/>
          </p:cNvSpPr>
          <p:nvPr>
            <p:ph type="title"/>
          </p:nvPr>
        </p:nvSpPr>
        <p:spPr>
          <a:xfrm>
            <a:off x="300318" y="500395"/>
            <a:ext cx="37696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b="1" dirty="0"/>
              <a:t>Expected Result</a:t>
            </a:r>
            <a:endParaRPr b="1" dirty="0"/>
          </a:p>
        </p:txBody>
      </p:sp>
      <p:sp>
        <p:nvSpPr>
          <p:cNvPr id="260" name="Google Shape;260;p7"/>
          <p:cNvSpPr txBox="1">
            <a:spLocks noGrp="1"/>
          </p:cNvSpPr>
          <p:nvPr>
            <p:ph idx="1"/>
          </p:nvPr>
        </p:nvSpPr>
        <p:spPr>
          <a:xfrm>
            <a:off x="999564" y="1753906"/>
            <a:ext cx="11122432" cy="46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>
              <a:spcBef>
                <a:spcPts val="0"/>
              </a:spcBef>
              <a:buSzPts val="2760"/>
            </a:pPr>
            <a:r>
              <a:rPr lang="en-US" dirty="0"/>
              <a:t>Full Tourism Management System Focused on Protective Parks.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endParaRPr lang="en-US" dirty="0"/>
          </a:p>
          <a:p>
            <a:pPr marL="285750" lvl="0" indent="-285750">
              <a:spcBef>
                <a:spcPts val="0"/>
              </a:spcBef>
              <a:buSzPts val="2760"/>
            </a:pPr>
            <a:r>
              <a:rPr lang="en-US" dirty="0"/>
              <a:t>The System will rate the Tourist experience in Protective Parks.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endParaRPr lang="en-US" dirty="0"/>
          </a:p>
          <a:p>
            <a:pPr marL="285750" lvl="0" indent="-285750">
              <a:spcBef>
                <a:spcPts val="0"/>
              </a:spcBef>
              <a:buSzPts val="2760"/>
            </a:pPr>
            <a:r>
              <a:rPr lang="en-US" dirty="0"/>
              <a:t>The System will rate the Tourist experience in Protective Parks in Arabic.</a:t>
            </a:r>
          </a:p>
          <a:p>
            <a:pPr marL="285750" lvl="0" indent="-285750">
              <a:spcBef>
                <a:spcPts val="0"/>
              </a:spcBef>
              <a:buSzPts val="2760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Our System will Plan the whole journey of Tourist it will include:</a:t>
            </a:r>
          </a:p>
          <a:p>
            <a:pPr marL="742950" lvl="1" indent="-285750">
              <a:spcBef>
                <a:spcPts val="0"/>
              </a:spcBef>
              <a:buSzPts val="2760"/>
            </a:pPr>
            <a:r>
              <a:rPr lang="en-US" dirty="0"/>
              <a:t>Transportation</a:t>
            </a:r>
          </a:p>
          <a:p>
            <a:pPr marL="742950" lvl="1" indent="-285750">
              <a:spcBef>
                <a:spcPts val="0"/>
              </a:spcBef>
              <a:buSzPts val="2760"/>
            </a:pPr>
            <a:r>
              <a:rPr lang="en-US" dirty="0"/>
              <a:t>Accommodation </a:t>
            </a:r>
          </a:p>
          <a:p>
            <a:pPr marL="742950" lvl="1" indent="-285750">
              <a:spcBef>
                <a:spcPts val="0"/>
              </a:spcBef>
              <a:buSzPts val="2760"/>
            </a:pPr>
            <a:r>
              <a:rPr lang="en-US" dirty="0"/>
              <a:t>Trips</a:t>
            </a:r>
          </a:p>
          <a:p>
            <a:pPr marL="742950" lvl="1" indent="-285750">
              <a:spcBef>
                <a:spcPts val="0"/>
              </a:spcBef>
              <a:buSzPts val="2760"/>
            </a:pPr>
            <a:endParaRPr lang="en-US" dirty="0"/>
          </a:p>
          <a:p>
            <a:pPr marL="742950" lvl="1" indent="-285750">
              <a:spcBef>
                <a:spcPts val="0"/>
              </a:spcBef>
              <a:buSzPts val="2760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1C2736-0BAD-4F2B-93BD-D907AFBE0C60}"/>
              </a:ext>
            </a:extLst>
          </p:cNvPr>
          <p:cNvSpPr/>
          <p:nvPr/>
        </p:nvSpPr>
        <p:spPr>
          <a:xfrm>
            <a:off x="389965" y="3223573"/>
            <a:ext cx="30549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Future Work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C28EEEB-5A2D-4CE7-9E66-B53E955E52E1}"/>
              </a:ext>
            </a:extLst>
          </p:cNvPr>
          <p:cNvSpPr txBox="1">
            <a:spLocks/>
          </p:cNvSpPr>
          <p:nvPr/>
        </p:nvSpPr>
        <p:spPr>
          <a:xfrm>
            <a:off x="11143130" y="6310312"/>
            <a:ext cx="798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C6FBE-215C-4F25-A122-636DD8148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Supportive Doc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C274E4F-6135-449C-B331-620268AEF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5504" y="1825625"/>
            <a:ext cx="8340991" cy="4351338"/>
          </a:xfr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9E94F28-1940-4FAB-B8CF-36BD98FF1CCF}"/>
              </a:ext>
            </a:extLst>
          </p:cNvPr>
          <p:cNvSpPr txBox="1">
            <a:spLocks/>
          </p:cNvSpPr>
          <p:nvPr/>
        </p:nvSpPr>
        <p:spPr>
          <a:xfrm>
            <a:off x="11143130" y="6310312"/>
            <a:ext cx="798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779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6625C-4551-4752-9208-50895ED11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853" y="2766218"/>
            <a:ext cx="2084294" cy="1325563"/>
          </a:xfrm>
        </p:spPr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0B433-F005-4FB1-AB41-8FC7ED469508}"/>
              </a:ext>
            </a:extLst>
          </p:cNvPr>
          <p:cNvSpPr txBox="1">
            <a:spLocks/>
          </p:cNvSpPr>
          <p:nvPr/>
        </p:nvSpPr>
        <p:spPr>
          <a:xfrm>
            <a:off x="11143130" y="6310312"/>
            <a:ext cx="798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656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52E7B-A584-4E3D-8190-ED9C2E1DB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778" y="2364889"/>
            <a:ext cx="9692640" cy="1325562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82A1F-2370-4D3E-AB5A-9AE83062CAED}"/>
              </a:ext>
            </a:extLst>
          </p:cNvPr>
          <p:cNvSpPr txBox="1">
            <a:spLocks/>
          </p:cNvSpPr>
          <p:nvPr/>
        </p:nvSpPr>
        <p:spPr>
          <a:xfrm>
            <a:off x="11143130" y="6310312"/>
            <a:ext cx="798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083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ctrTitle"/>
          </p:nvPr>
        </p:nvSpPr>
        <p:spPr>
          <a:xfrm>
            <a:off x="193418" y="1258612"/>
            <a:ext cx="2228732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 sz="2800" b="1" u="sng" dirty="0">
              <a:solidFill>
                <a:schemeClr val="tx1"/>
              </a:solidFill>
              <a:latin typeface="Adobe Garamond Pro Bold" panose="02020702060506020403" pitchFamily="18" charset="0"/>
            </a:endParaRPr>
          </a:p>
          <a:p>
            <a:pPr lvl="0"/>
            <a:r>
              <a:rPr lang="en-US" sz="2800" b="1" u="sng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Introduction</a:t>
            </a:r>
            <a:endParaRPr sz="2800" b="1" u="sng" dirty="0">
              <a:solidFill>
                <a:schemeClr val="tx1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134" name="Google Shape;134;p17"/>
          <p:cNvSpPr txBox="1">
            <a:spLocks noGrp="1"/>
          </p:cNvSpPr>
          <p:nvPr>
            <p:ph type="title" idx="2"/>
          </p:nvPr>
        </p:nvSpPr>
        <p:spPr>
          <a:xfrm>
            <a:off x="526604" y="723957"/>
            <a:ext cx="1414436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s" b="1" dirty="0">
                <a:solidFill>
                  <a:schemeClr val="tx1"/>
                </a:solidFill>
              </a:rPr>
              <a:t>4-6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35" name="Google Shape;135;p17"/>
          <p:cNvSpPr txBox="1">
            <a:spLocks noGrp="1"/>
          </p:cNvSpPr>
          <p:nvPr>
            <p:ph type="ctrTitle" idx="3"/>
          </p:nvPr>
        </p:nvSpPr>
        <p:spPr>
          <a:xfrm>
            <a:off x="4611212" y="1440681"/>
            <a:ext cx="2304127" cy="61121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sz="2800" b="1" u="sng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Related work</a:t>
            </a:r>
          </a:p>
        </p:txBody>
      </p:sp>
      <p:sp>
        <p:nvSpPr>
          <p:cNvPr id="137" name="Google Shape;137;p17"/>
          <p:cNvSpPr txBox="1">
            <a:spLocks noGrp="1"/>
          </p:cNvSpPr>
          <p:nvPr>
            <p:ph type="title" idx="5"/>
          </p:nvPr>
        </p:nvSpPr>
        <p:spPr>
          <a:xfrm>
            <a:off x="4752689" y="726996"/>
            <a:ext cx="1789908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s" b="1" dirty="0">
                <a:solidFill>
                  <a:schemeClr val="tx1"/>
                </a:solidFill>
              </a:rPr>
              <a:t>8-15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ctrTitle" idx="6"/>
          </p:nvPr>
        </p:nvSpPr>
        <p:spPr>
          <a:xfrm>
            <a:off x="8904626" y="1258612"/>
            <a:ext cx="3122173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sz="2800" b="1" u="sng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Problem statement</a:t>
            </a:r>
          </a:p>
        </p:txBody>
      </p:sp>
      <p:sp>
        <p:nvSpPr>
          <p:cNvPr id="130" name="Google Shape;130;p17"/>
          <p:cNvSpPr txBox="1">
            <a:spLocks noGrp="1"/>
          </p:cNvSpPr>
          <p:nvPr>
            <p:ph type="title" idx="8"/>
          </p:nvPr>
        </p:nvSpPr>
        <p:spPr>
          <a:xfrm>
            <a:off x="7358078" y="674603"/>
            <a:ext cx="1199231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s" b="1" dirty="0">
                <a:solidFill>
                  <a:schemeClr val="tx1"/>
                </a:solidFill>
              </a:rPr>
              <a:t>16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38" name="Google Shape;138;p17"/>
          <p:cNvSpPr txBox="1">
            <a:spLocks noGrp="1"/>
          </p:cNvSpPr>
          <p:nvPr>
            <p:ph type="ctrTitle" idx="9"/>
          </p:nvPr>
        </p:nvSpPr>
        <p:spPr>
          <a:xfrm>
            <a:off x="7116295" y="1276497"/>
            <a:ext cx="2005213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/>
            <a:r>
              <a:rPr lang="en-US" sz="2800" b="1" u="sng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Objective</a:t>
            </a:r>
            <a:endParaRPr sz="2800" b="1" u="sng" dirty="0">
              <a:solidFill>
                <a:schemeClr val="tx1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140" name="Google Shape;140;p17"/>
          <p:cNvSpPr txBox="1">
            <a:spLocks noGrp="1"/>
          </p:cNvSpPr>
          <p:nvPr>
            <p:ph type="title" idx="14"/>
          </p:nvPr>
        </p:nvSpPr>
        <p:spPr>
          <a:xfrm>
            <a:off x="9758947" y="730692"/>
            <a:ext cx="1199231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s" b="1" dirty="0">
                <a:solidFill>
                  <a:schemeClr val="tx1"/>
                </a:solidFill>
              </a:rPr>
              <a:t>17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31" name="Google Shape;131;p17"/>
          <p:cNvSpPr txBox="1">
            <a:spLocks noGrp="1"/>
          </p:cNvSpPr>
          <p:nvPr>
            <p:ph type="ctrTitle" idx="15"/>
          </p:nvPr>
        </p:nvSpPr>
        <p:spPr>
          <a:xfrm>
            <a:off x="10030730" y="68634"/>
            <a:ext cx="1996069" cy="52650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s" sz="1867" b="1" dirty="0">
                <a:solidFill>
                  <a:schemeClr val="tx1"/>
                </a:solidFill>
              </a:rPr>
              <a:t>Table of </a:t>
            </a:r>
            <a:r>
              <a:rPr lang="es" sz="2000" b="1" dirty="0">
                <a:solidFill>
                  <a:schemeClr val="tx1"/>
                </a:solidFill>
              </a:rPr>
              <a:t>Contents</a:t>
            </a:r>
            <a:endParaRPr sz="5867" b="1" dirty="0">
              <a:solidFill>
                <a:schemeClr val="tx1"/>
              </a:solidFill>
            </a:endParaRPr>
          </a:p>
        </p:txBody>
      </p:sp>
      <p:pic>
        <p:nvPicPr>
          <p:cNvPr id="141" name="Google Shape;141;p17"/>
          <p:cNvPicPr preferRelativeResize="0"/>
          <p:nvPr/>
        </p:nvPicPr>
        <p:blipFill rotWithShape="1">
          <a:blip r:embed="rId3">
            <a:alphaModFix/>
          </a:blip>
          <a:srcRect t="39836" b="39838"/>
          <a:stretch/>
        </p:blipFill>
        <p:spPr>
          <a:xfrm>
            <a:off x="0" y="2732034"/>
            <a:ext cx="12192000" cy="139394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/>
          <p:nvPr/>
        </p:nvSpPr>
        <p:spPr>
          <a:xfrm>
            <a:off x="-67" y="2735452"/>
            <a:ext cx="12192000" cy="1394000"/>
          </a:xfrm>
          <a:prstGeom prst="rect">
            <a:avLst/>
          </a:prstGeom>
          <a:solidFill>
            <a:srgbClr val="FDF3E5">
              <a:alpha val="2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8" name="Google Shape;140;p17">
            <a:extLst>
              <a:ext uri="{FF2B5EF4-FFF2-40B4-BE49-F238E27FC236}">
                <a16:creationId xmlns:a16="http://schemas.microsoft.com/office/drawing/2014/main" id="{7623E59E-3A52-4515-B9B0-AFFE39E340A1}"/>
              </a:ext>
            </a:extLst>
          </p:cNvPr>
          <p:cNvSpPr txBox="1">
            <a:spLocks/>
          </p:cNvSpPr>
          <p:nvPr/>
        </p:nvSpPr>
        <p:spPr>
          <a:xfrm>
            <a:off x="5329404" y="4645312"/>
            <a:ext cx="1247578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Josefin Sans"/>
              <a:buNone/>
              <a:defRPr sz="4800" b="1" i="0" u="none" strike="noStrike" cap="none">
                <a:solidFill>
                  <a:srgbClr val="338987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s" sz="6400" b="0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19" name="Google Shape;140;p17">
            <a:extLst>
              <a:ext uri="{FF2B5EF4-FFF2-40B4-BE49-F238E27FC236}">
                <a16:creationId xmlns:a16="http://schemas.microsoft.com/office/drawing/2014/main" id="{07C0079E-B90E-4926-9BB5-361FBFCFC3D7}"/>
              </a:ext>
            </a:extLst>
          </p:cNvPr>
          <p:cNvSpPr txBox="1">
            <a:spLocks/>
          </p:cNvSpPr>
          <p:nvPr/>
        </p:nvSpPr>
        <p:spPr>
          <a:xfrm>
            <a:off x="169849" y="4701616"/>
            <a:ext cx="23384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Josefin Sans"/>
              <a:buNone/>
              <a:defRPr sz="4800" b="1" i="0" u="none" strike="noStrike" cap="none">
                <a:solidFill>
                  <a:srgbClr val="338987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s" sz="6400" b="0" dirty="0">
                <a:solidFill>
                  <a:schemeClr val="tx1"/>
                </a:solidFill>
              </a:rPr>
              <a:t>18-19</a:t>
            </a:r>
          </a:p>
        </p:txBody>
      </p:sp>
      <p:sp>
        <p:nvSpPr>
          <p:cNvPr id="20" name="Google Shape;138;p17">
            <a:extLst>
              <a:ext uri="{FF2B5EF4-FFF2-40B4-BE49-F238E27FC236}">
                <a16:creationId xmlns:a16="http://schemas.microsoft.com/office/drawing/2014/main" id="{13EBFEF3-3BB2-4A5C-83C5-FF7A1C488670}"/>
              </a:ext>
            </a:extLst>
          </p:cNvPr>
          <p:cNvSpPr txBox="1">
            <a:spLocks/>
          </p:cNvSpPr>
          <p:nvPr/>
        </p:nvSpPr>
        <p:spPr>
          <a:xfrm>
            <a:off x="5088910" y="5319430"/>
            <a:ext cx="2359063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en-US" sz="2800" u="sng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Methodology</a:t>
            </a:r>
          </a:p>
        </p:txBody>
      </p:sp>
      <p:sp>
        <p:nvSpPr>
          <p:cNvPr id="21" name="Google Shape;138;p17">
            <a:extLst>
              <a:ext uri="{FF2B5EF4-FFF2-40B4-BE49-F238E27FC236}">
                <a16:creationId xmlns:a16="http://schemas.microsoft.com/office/drawing/2014/main" id="{68334A80-74AE-426A-B9C8-BC8D9FBF8703}"/>
              </a:ext>
            </a:extLst>
          </p:cNvPr>
          <p:cNvSpPr txBox="1">
            <a:spLocks/>
          </p:cNvSpPr>
          <p:nvPr/>
        </p:nvSpPr>
        <p:spPr>
          <a:xfrm>
            <a:off x="-101105" y="5348641"/>
            <a:ext cx="30024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en-US" sz="2800" u="sng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System Overview</a:t>
            </a:r>
          </a:p>
        </p:txBody>
      </p:sp>
      <p:sp>
        <p:nvSpPr>
          <p:cNvPr id="24" name="Google Shape;140;p17">
            <a:extLst>
              <a:ext uri="{FF2B5EF4-FFF2-40B4-BE49-F238E27FC236}">
                <a16:creationId xmlns:a16="http://schemas.microsoft.com/office/drawing/2014/main" id="{650E99EB-1AB1-4784-84E9-57A404EF7077}"/>
              </a:ext>
            </a:extLst>
          </p:cNvPr>
          <p:cNvSpPr txBox="1">
            <a:spLocks/>
          </p:cNvSpPr>
          <p:nvPr/>
        </p:nvSpPr>
        <p:spPr>
          <a:xfrm>
            <a:off x="7519650" y="4687160"/>
            <a:ext cx="23384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Josefin Sans"/>
              <a:buNone/>
              <a:defRPr sz="4800" b="1" i="0" u="none" strike="noStrike" cap="none">
                <a:solidFill>
                  <a:srgbClr val="338987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s" sz="6400" b="0" dirty="0">
                <a:solidFill>
                  <a:schemeClr val="tx1"/>
                </a:solidFill>
              </a:rPr>
              <a:t>22-23</a:t>
            </a:r>
          </a:p>
        </p:txBody>
      </p:sp>
      <p:sp>
        <p:nvSpPr>
          <p:cNvPr id="25" name="Google Shape;138;p17">
            <a:extLst>
              <a:ext uri="{FF2B5EF4-FFF2-40B4-BE49-F238E27FC236}">
                <a16:creationId xmlns:a16="http://schemas.microsoft.com/office/drawing/2014/main" id="{D5C37C53-A88D-460E-BBF3-AD193DF0F267}"/>
              </a:ext>
            </a:extLst>
          </p:cNvPr>
          <p:cNvSpPr txBox="1">
            <a:spLocks/>
          </p:cNvSpPr>
          <p:nvPr/>
        </p:nvSpPr>
        <p:spPr>
          <a:xfrm>
            <a:off x="7642045" y="5367129"/>
            <a:ext cx="3002400" cy="153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en-US" sz="2800" u="sng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GIS Tourism Example &amp;</a:t>
            </a:r>
          </a:p>
          <a:p>
            <a:r>
              <a:rPr lang="en-US" sz="2800" u="sng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Expected Result</a:t>
            </a:r>
          </a:p>
        </p:txBody>
      </p:sp>
      <p:sp>
        <p:nvSpPr>
          <p:cNvPr id="28" name="Google Shape;140;p17">
            <a:extLst>
              <a:ext uri="{FF2B5EF4-FFF2-40B4-BE49-F238E27FC236}">
                <a16:creationId xmlns:a16="http://schemas.microsoft.com/office/drawing/2014/main" id="{C767B022-5B2A-4A7B-9BBC-446B5D59B6B2}"/>
              </a:ext>
            </a:extLst>
          </p:cNvPr>
          <p:cNvSpPr txBox="1">
            <a:spLocks/>
          </p:cNvSpPr>
          <p:nvPr/>
        </p:nvSpPr>
        <p:spPr>
          <a:xfrm>
            <a:off x="10112356" y="4658792"/>
            <a:ext cx="23384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Josefin Sans"/>
              <a:buNone/>
              <a:defRPr sz="4800" b="1" i="0" u="none" strike="noStrike" cap="none">
                <a:solidFill>
                  <a:srgbClr val="338987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s" sz="6400" b="0" dirty="0">
                <a:solidFill>
                  <a:schemeClr val="tx1"/>
                </a:solidFill>
              </a:rPr>
              <a:t>24-25</a:t>
            </a:r>
          </a:p>
        </p:txBody>
      </p:sp>
      <p:sp>
        <p:nvSpPr>
          <p:cNvPr id="29" name="Google Shape;138;p17">
            <a:extLst>
              <a:ext uri="{FF2B5EF4-FFF2-40B4-BE49-F238E27FC236}">
                <a16:creationId xmlns:a16="http://schemas.microsoft.com/office/drawing/2014/main" id="{5A47822B-6134-4882-BA8B-2B78B1553640}"/>
              </a:ext>
            </a:extLst>
          </p:cNvPr>
          <p:cNvSpPr txBox="1">
            <a:spLocks/>
          </p:cNvSpPr>
          <p:nvPr/>
        </p:nvSpPr>
        <p:spPr>
          <a:xfrm>
            <a:off x="10281043" y="6122325"/>
            <a:ext cx="191089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en-US" sz="2800" u="sng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Supportive Doc &amp;</a:t>
            </a:r>
          </a:p>
          <a:p>
            <a:r>
              <a:rPr lang="en-US" sz="2800" u="sng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Demo</a:t>
            </a:r>
          </a:p>
        </p:txBody>
      </p:sp>
      <p:sp>
        <p:nvSpPr>
          <p:cNvPr id="38" name="Google Shape;140;p17">
            <a:extLst>
              <a:ext uri="{FF2B5EF4-FFF2-40B4-BE49-F238E27FC236}">
                <a16:creationId xmlns:a16="http://schemas.microsoft.com/office/drawing/2014/main" id="{28740288-6A70-475E-BEAA-45D8682F368B}"/>
              </a:ext>
            </a:extLst>
          </p:cNvPr>
          <p:cNvSpPr txBox="1">
            <a:spLocks/>
          </p:cNvSpPr>
          <p:nvPr/>
        </p:nvSpPr>
        <p:spPr>
          <a:xfrm>
            <a:off x="3172249" y="4697904"/>
            <a:ext cx="1252661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Josefin Sans"/>
              <a:buNone/>
              <a:defRPr sz="4800" b="1" i="0" u="none" strike="noStrike" cap="none">
                <a:solidFill>
                  <a:srgbClr val="338987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s" sz="6400" b="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39" name="Google Shape;138;p17">
            <a:extLst>
              <a:ext uri="{FF2B5EF4-FFF2-40B4-BE49-F238E27FC236}">
                <a16:creationId xmlns:a16="http://schemas.microsoft.com/office/drawing/2014/main" id="{B9850B26-593D-41C2-809E-51DFDF787E0D}"/>
              </a:ext>
            </a:extLst>
          </p:cNvPr>
          <p:cNvSpPr txBox="1">
            <a:spLocks/>
          </p:cNvSpPr>
          <p:nvPr/>
        </p:nvSpPr>
        <p:spPr>
          <a:xfrm>
            <a:off x="2937718" y="5757222"/>
            <a:ext cx="30024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297775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en-US" sz="2800" u="sng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Project Comparison</a:t>
            </a:r>
          </a:p>
        </p:txBody>
      </p:sp>
      <p:sp>
        <p:nvSpPr>
          <p:cNvPr id="23" name="Google Shape;134;p17">
            <a:extLst>
              <a:ext uri="{FF2B5EF4-FFF2-40B4-BE49-F238E27FC236}">
                <a16:creationId xmlns:a16="http://schemas.microsoft.com/office/drawing/2014/main" id="{CB12D3DF-3AD1-4982-8556-D582DE011756}"/>
              </a:ext>
            </a:extLst>
          </p:cNvPr>
          <p:cNvSpPr txBox="1">
            <a:spLocks/>
          </p:cNvSpPr>
          <p:nvPr/>
        </p:nvSpPr>
        <p:spPr>
          <a:xfrm>
            <a:off x="3233577" y="726996"/>
            <a:ext cx="714017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6400" kern="1200">
                <a:solidFill>
                  <a:srgbClr val="338987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64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64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64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64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64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64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64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64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7" name="Google Shape;132;p17">
            <a:extLst>
              <a:ext uri="{FF2B5EF4-FFF2-40B4-BE49-F238E27FC236}">
                <a16:creationId xmlns:a16="http://schemas.microsoft.com/office/drawing/2014/main" id="{5FA8CE50-F017-4BCD-AFAA-AD0F1A6EA5C5}"/>
              </a:ext>
            </a:extLst>
          </p:cNvPr>
          <p:cNvSpPr txBox="1">
            <a:spLocks/>
          </p:cNvSpPr>
          <p:nvPr/>
        </p:nvSpPr>
        <p:spPr>
          <a:xfrm>
            <a:off x="2459359" y="1661697"/>
            <a:ext cx="2151853" cy="115761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600" kern="1200">
                <a:solidFill>
                  <a:srgbClr val="338987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600">
                <a:solidFill>
                  <a:srgbClr val="33898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600">
                <a:solidFill>
                  <a:srgbClr val="33898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600">
                <a:solidFill>
                  <a:srgbClr val="33898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600">
                <a:solidFill>
                  <a:srgbClr val="33898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600">
                <a:solidFill>
                  <a:srgbClr val="33898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600">
                <a:solidFill>
                  <a:srgbClr val="33898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600">
                <a:solidFill>
                  <a:srgbClr val="33898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600">
                <a:solidFill>
                  <a:srgbClr val="338987"/>
                </a:solidFill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-US" sz="2800" b="1" u="sng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Google map vs </a:t>
            </a:r>
          </a:p>
          <a:p>
            <a:pPr algn="ctr">
              <a:buClr>
                <a:schemeClr val="dk1"/>
              </a:buClr>
              <a:buSzPts val="1100"/>
            </a:pPr>
            <a:r>
              <a:rPr lang="en-US" sz="2800" b="1" u="sng" dirty="0" err="1">
                <a:solidFill>
                  <a:schemeClr val="tx1"/>
                </a:solidFill>
                <a:latin typeface="Adobe Garamond Pro Bold" panose="02020702060506020403" pitchFamily="18" charset="0"/>
              </a:rPr>
              <a:t>Gis</a:t>
            </a:r>
            <a:endParaRPr lang="en-US" sz="2800" b="1" u="sng" dirty="0">
              <a:solidFill>
                <a:schemeClr val="tx1"/>
              </a:solidFill>
              <a:latin typeface="Adobe Garamond Pro Bold" panose="02020702060506020403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27EF0-91C4-446B-B296-79C3A2BF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Introduction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B55340-FD9E-4772-A527-ECFEDEB858C4}"/>
              </a:ext>
            </a:extLst>
          </p:cNvPr>
          <p:cNvSpPr/>
          <p:nvPr/>
        </p:nvSpPr>
        <p:spPr>
          <a:xfrm>
            <a:off x="313766" y="1946408"/>
            <a:ext cx="80413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The success of any tourism business is determined by tourism planning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It provide strategic opportunities and powerful tools for economic growth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A57713-7AC1-4044-A8F3-67A232497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006" y="1778364"/>
            <a:ext cx="2698688" cy="3807169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0D5AE2E-A977-4447-A299-70A93CFC5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0312"/>
            <a:ext cx="588264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877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27EF0-91C4-446B-B296-79C3A2BF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Introduction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B55340-FD9E-4772-A527-ECFEDEB858C4}"/>
              </a:ext>
            </a:extLst>
          </p:cNvPr>
          <p:cNvSpPr/>
          <p:nvPr/>
        </p:nvSpPr>
        <p:spPr>
          <a:xfrm>
            <a:off x="600928" y="2466520"/>
            <a:ext cx="70614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Today, there are many national parks and protected areas in Egypt, of which perhaps the best known and one of the oldest is at </a:t>
            </a:r>
            <a:r>
              <a:rPr lang="en-US" sz="3200" b="1" dirty="0">
                <a:solidFill>
                  <a:srgbClr val="C00000"/>
                </a:solidFill>
              </a:rPr>
              <a:t>Ras Mohamed </a:t>
            </a:r>
            <a:r>
              <a:rPr lang="en-US" sz="3200" dirty="0"/>
              <a:t>on the tip of the Sinai Peninsula.</a:t>
            </a:r>
            <a:endParaRPr lang="en-US" sz="3200" dirty="0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A57713-7AC1-4044-A8F3-67A232497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0357" y="2466520"/>
            <a:ext cx="2698688" cy="3807169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A3C1499-628D-43F8-B1ED-8D98C71198BD}"/>
              </a:ext>
            </a:extLst>
          </p:cNvPr>
          <p:cNvSpPr txBox="1">
            <a:spLocks/>
          </p:cNvSpPr>
          <p:nvPr/>
        </p:nvSpPr>
        <p:spPr>
          <a:xfrm>
            <a:off x="11353800" y="6310312"/>
            <a:ext cx="588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33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1fc18bfcc_3_0"/>
          <p:cNvSpPr txBox="1"/>
          <p:nvPr/>
        </p:nvSpPr>
        <p:spPr>
          <a:xfrm>
            <a:off x="787031" y="0"/>
            <a:ext cx="9867693" cy="140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200" b="1" dirty="0">
                <a:solidFill>
                  <a:srgbClr val="C00000"/>
                </a:solidFill>
              </a:rPr>
              <a:t>Natural Protected Areas in Egypt </a:t>
            </a:r>
          </a:p>
          <a:p>
            <a:pPr lvl="0" algn="ctr"/>
            <a:r>
              <a:rPr lang="en-US" sz="2800" dirty="0">
                <a:solidFill>
                  <a:schemeClr val="tx1"/>
                </a:solidFill>
              </a:rPr>
              <a:t>Egypt has more than 30 Natural park which is may be unknown inside and outside of Egypt !!</a:t>
            </a:r>
            <a:endParaRPr sz="32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  </a:t>
            </a:r>
            <a:endParaRPr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749EB3-6A85-41B0-AFB4-872D5F27F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77" y="1407226"/>
            <a:ext cx="10389134" cy="5428672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6F4E830-A508-4393-BF42-713E00CB2BFC}"/>
              </a:ext>
            </a:extLst>
          </p:cNvPr>
          <p:cNvSpPr txBox="1">
            <a:spLocks/>
          </p:cNvSpPr>
          <p:nvPr/>
        </p:nvSpPr>
        <p:spPr>
          <a:xfrm>
            <a:off x="11353800" y="6310312"/>
            <a:ext cx="588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66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7166-976B-48DB-8DBC-66DEB4D1D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53" y="232083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Gis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VS</a:t>
            </a:r>
            <a:r>
              <a:rPr lang="en-US" dirty="0"/>
              <a:t> Google Maps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C47056-5DCC-4278-8E82-1DEBA66BE6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000"/>
          <a:stretch/>
        </p:blipFill>
        <p:spPr>
          <a:xfrm>
            <a:off x="990226" y="1690688"/>
            <a:ext cx="9555854" cy="4399578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B1E53A0-0B7D-4A41-98EB-9E250DBC7161}"/>
              </a:ext>
            </a:extLst>
          </p:cNvPr>
          <p:cNvSpPr txBox="1">
            <a:spLocks/>
          </p:cNvSpPr>
          <p:nvPr/>
        </p:nvSpPr>
        <p:spPr>
          <a:xfrm>
            <a:off x="11353800" y="6310312"/>
            <a:ext cx="588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493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"/>
          <p:cNvSpPr txBox="1">
            <a:spLocks noGrp="1"/>
          </p:cNvSpPr>
          <p:nvPr>
            <p:ph type="title"/>
          </p:nvPr>
        </p:nvSpPr>
        <p:spPr>
          <a:xfrm>
            <a:off x="1026461" y="148335"/>
            <a:ext cx="9601196" cy="692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>
              <a:buSzPts val="4400"/>
            </a:pPr>
            <a:r>
              <a:rPr lang="en-US" dirty="0"/>
              <a:t>Related Work 1 (1/2)</a:t>
            </a:r>
            <a:endParaRPr dirty="0"/>
          </a:p>
        </p:txBody>
      </p:sp>
      <p:sp>
        <p:nvSpPr>
          <p:cNvPr id="9" name="Google Shape;225;p8">
            <a:extLst>
              <a:ext uri="{FF2B5EF4-FFF2-40B4-BE49-F238E27FC236}">
                <a16:creationId xmlns:a16="http://schemas.microsoft.com/office/drawing/2014/main" id="{159429F2-80E1-42E1-9A9A-529424473ABC}"/>
              </a:ext>
            </a:extLst>
          </p:cNvPr>
          <p:cNvSpPr txBox="1">
            <a:spLocks/>
          </p:cNvSpPr>
          <p:nvPr/>
        </p:nvSpPr>
        <p:spPr>
          <a:xfrm>
            <a:off x="1295402" y="840624"/>
            <a:ext cx="9601196" cy="1235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sz="2400" dirty="0">
                <a:latin typeface="+mj-lt"/>
              </a:rPr>
              <a:t>WEB BASED </a:t>
            </a:r>
            <a:r>
              <a:rPr lang="en-US" sz="2900" dirty="0">
                <a:latin typeface="+mj-lt"/>
              </a:rPr>
              <a:t>TOURISM</a:t>
            </a:r>
            <a:r>
              <a:rPr lang="en-US" sz="2400" dirty="0">
                <a:latin typeface="+mj-lt"/>
              </a:rPr>
              <a:t> INFORMATION SYSTEM USING GEOGRAPHICAL INFORMATION SYSTEM (GIS) - A CASE STUDY</a:t>
            </a:r>
          </a:p>
          <a:p>
            <a:pPr>
              <a:buSzPts val="4400"/>
            </a:pPr>
            <a:endParaRPr lang="en-US" sz="24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24B762-16F6-47F5-AE6B-AF3C0FB29001}"/>
              </a:ext>
            </a:extLst>
          </p:cNvPr>
          <p:cNvSpPr txBox="1"/>
          <p:nvPr/>
        </p:nvSpPr>
        <p:spPr>
          <a:xfrm>
            <a:off x="717176" y="6172200"/>
            <a:ext cx="104707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Mohan Lalit, Dhawan S. C. , Krishna A. P. “Web Based Tourism Information System Using Geographical Information System (GIS) - A Case Study ” Journal of Hospitality Application &amp; Research, BIT Mesra, Ranchi Vol. 3 No.2</a:t>
            </a:r>
          </a:p>
          <a:p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5DB666-CD82-4C87-A4E6-E8D79F2F2190}"/>
              </a:ext>
            </a:extLst>
          </p:cNvPr>
          <p:cNvSpPr txBox="1"/>
          <p:nvPr/>
        </p:nvSpPr>
        <p:spPr>
          <a:xfrm>
            <a:off x="717176" y="1742116"/>
            <a:ext cx="10058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●Main Objective Of System:</a:t>
            </a:r>
          </a:p>
          <a:p>
            <a:r>
              <a:rPr lang="en-US" sz="2400" dirty="0"/>
              <a:t>	 ● helped the tourists in making arrangements before taking the tour.</a:t>
            </a:r>
          </a:p>
          <a:p>
            <a:r>
              <a:rPr lang="en-US" sz="2400" dirty="0"/>
              <a:t>	</a:t>
            </a:r>
          </a:p>
          <a:p>
            <a:r>
              <a:rPr lang="en-US" sz="2400" dirty="0"/>
              <a:t>	 ● improve the quality and level of web information.</a:t>
            </a:r>
          </a:p>
          <a:p>
            <a:r>
              <a:rPr lang="en-US" sz="2400" dirty="0"/>
              <a:t>	</a:t>
            </a:r>
          </a:p>
          <a:p>
            <a:r>
              <a:rPr lang="en-US" sz="2400" dirty="0"/>
              <a:t>	 ● Used as marketing tool for the city tourism management to promote and 	     attract tourists.</a:t>
            </a:r>
          </a:p>
          <a:p>
            <a:endParaRPr lang="en-US" sz="2400" dirty="0"/>
          </a:p>
          <a:p>
            <a:r>
              <a:rPr lang="en-US" sz="2400" dirty="0"/>
              <a:t>● Data can be updated and maintained in real time.</a:t>
            </a:r>
          </a:p>
          <a:p>
            <a:r>
              <a:rPr lang="en-US" sz="2400" dirty="0"/>
              <a:t>● Data used : India Topographical map, Shape Files of maps and images of the    	city.</a:t>
            </a:r>
          </a:p>
          <a:p>
            <a:endParaRPr lang="en-US" sz="240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2D85ADE-E231-43BB-8359-0F257E687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0312"/>
            <a:ext cx="588264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571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5;p8">
            <a:extLst>
              <a:ext uri="{FF2B5EF4-FFF2-40B4-BE49-F238E27FC236}">
                <a16:creationId xmlns:a16="http://schemas.microsoft.com/office/drawing/2014/main" id="{3712931E-C8C7-4507-8E6C-8577D303FB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6461" y="12607"/>
            <a:ext cx="9601196" cy="692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>
              <a:buSzPts val="4400"/>
            </a:pPr>
            <a:r>
              <a:rPr lang="en-US" dirty="0"/>
              <a:t>Related Work 1 (2/2)</a:t>
            </a:r>
            <a:endParaRPr dirty="0"/>
          </a:p>
        </p:txBody>
      </p:sp>
      <p:sp>
        <p:nvSpPr>
          <p:cNvPr id="6" name="Google Shape;225;p8">
            <a:extLst>
              <a:ext uri="{FF2B5EF4-FFF2-40B4-BE49-F238E27FC236}">
                <a16:creationId xmlns:a16="http://schemas.microsoft.com/office/drawing/2014/main" id="{E4F32446-AEA1-468D-BAAF-1114403F610F}"/>
              </a:ext>
            </a:extLst>
          </p:cNvPr>
          <p:cNvSpPr txBox="1">
            <a:spLocks/>
          </p:cNvSpPr>
          <p:nvPr/>
        </p:nvSpPr>
        <p:spPr>
          <a:xfrm>
            <a:off x="1295402" y="840624"/>
            <a:ext cx="9601196" cy="1235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sz="2400" dirty="0">
                <a:latin typeface="+mj-lt"/>
              </a:rPr>
              <a:t>WEB BASED </a:t>
            </a:r>
            <a:r>
              <a:rPr lang="en-US" sz="2900" dirty="0">
                <a:latin typeface="+mj-lt"/>
              </a:rPr>
              <a:t>TOURISM</a:t>
            </a:r>
            <a:r>
              <a:rPr lang="en-US" sz="2400" dirty="0">
                <a:latin typeface="+mj-lt"/>
              </a:rPr>
              <a:t> INFORMATION SYSTEM USING GEOGRAPHICAL INFORMATION SYSTEM (GIS) - A CASE STUDY</a:t>
            </a:r>
          </a:p>
          <a:p>
            <a:pPr>
              <a:buSzPts val="4400"/>
            </a:pPr>
            <a:endParaRPr lang="en-US" sz="2400" dirty="0">
              <a:latin typeface="+mj-lt"/>
            </a:endParaRP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E187A30E-5F12-4AA0-AA86-C72CE1EE5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73" y="2081229"/>
            <a:ext cx="5786715" cy="42751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09B26A-F522-4FD2-B04E-9B4B58EFBBDF}"/>
              </a:ext>
            </a:extLst>
          </p:cNvPr>
          <p:cNvSpPr txBox="1"/>
          <p:nvPr/>
        </p:nvSpPr>
        <p:spPr>
          <a:xfrm>
            <a:off x="646400" y="6340333"/>
            <a:ext cx="104707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Mohan Lalit, Dhawan S. C. , Krishna A. P. “Web Based Tourism Information System Using Geographical Information System (GIS) - A Case Study ” Journal of Hospitality Application &amp; Research, BIT Mesra, Ranchi Vol. 3 No.2</a:t>
            </a:r>
          </a:p>
          <a:p>
            <a:endParaRPr lang="en-US" sz="1400" dirty="0"/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8952A2-17E1-4E9A-A55E-CD0E5D4774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8" t="4454" r="2999" b="2950"/>
          <a:stretch/>
        </p:blipFill>
        <p:spPr>
          <a:xfrm>
            <a:off x="5810070" y="2133277"/>
            <a:ext cx="5378825" cy="3958589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7323F6C-CD79-4FA8-96F8-64E37739B16F}"/>
              </a:ext>
            </a:extLst>
          </p:cNvPr>
          <p:cNvSpPr txBox="1">
            <a:spLocks/>
          </p:cNvSpPr>
          <p:nvPr/>
        </p:nvSpPr>
        <p:spPr>
          <a:xfrm>
            <a:off x="11353800" y="6310312"/>
            <a:ext cx="588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944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1368</TotalTime>
  <Words>1358</Words>
  <Application>Microsoft Office PowerPoint</Application>
  <PresentationFormat>Widescreen</PresentationFormat>
  <Paragraphs>222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Calibri Light</vt:lpstr>
      <vt:lpstr>Josefin Sans</vt:lpstr>
      <vt:lpstr>Garamond</vt:lpstr>
      <vt:lpstr>Arial</vt:lpstr>
      <vt:lpstr>Calibri</vt:lpstr>
      <vt:lpstr>Adobe Garamond Pro Bold</vt:lpstr>
      <vt:lpstr>Helvetica Neue</vt:lpstr>
      <vt:lpstr>Josefin Slab SemiBold</vt:lpstr>
      <vt:lpstr>Fira Sans Extra Condensed Medium</vt:lpstr>
      <vt:lpstr>Office Theme</vt:lpstr>
      <vt:lpstr>Tourism Management System Using GIS Case Study Natural Protected Areas in Egypt </vt:lpstr>
      <vt:lpstr>PowerPoint Presentation</vt:lpstr>
      <vt:lpstr> Introduction</vt:lpstr>
      <vt:lpstr>Introduction</vt:lpstr>
      <vt:lpstr>Introduction</vt:lpstr>
      <vt:lpstr>PowerPoint Presentation</vt:lpstr>
      <vt:lpstr>Gis VS Google Maps </vt:lpstr>
      <vt:lpstr>Related Work 1 (1/2)</vt:lpstr>
      <vt:lpstr>Related Work 1 (2/2)</vt:lpstr>
      <vt:lpstr>Related Work 2 (1/2)  Opinion Mining and Summarization of Hotel Reviews</vt:lpstr>
      <vt:lpstr>Related Work 2 (2/2) </vt:lpstr>
      <vt:lpstr>Related Work 3 (1/2) </vt:lpstr>
      <vt:lpstr>Related Work 3 (2/2) </vt:lpstr>
      <vt:lpstr>Related Work 4</vt:lpstr>
      <vt:lpstr>Related Work 5</vt:lpstr>
      <vt:lpstr>Objective of our System </vt:lpstr>
      <vt:lpstr>Problem Statement</vt:lpstr>
      <vt:lpstr>System Overview</vt:lpstr>
      <vt:lpstr>System Overview -Classification</vt:lpstr>
      <vt:lpstr>Comparison</vt:lpstr>
      <vt:lpstr>ArcGis </vt:lpstr>
      <vt:lpstr>GIS Tourism Example</vt:lpstr>
      <vt:lpstr>Expected Result</vt:lpstr>
      <vt:lpstr>Supportive Doc</vt:lpstr>
      <vt:lpstr>Demo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Tourism</dc:title>
  <dc:creator>Wello</dc:creator>
  <cp:lastModifiedBy>Wello</cp:lastModifiedBy>
  <cp:revision>93</cp:revision>
  <dcterms:created xsi:type="dcterms:W3CDTF">2019-09-27T20:21:00Z</dcterms:created>
  <dcterms:modified xsi:type="dcterms:W3CDTF">2019-11-07T18:15:01Z</dcterms:modified>
</cp:coreProperties>
</file>