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4" r:id="rId2"/>
    <p:sldId id="276" r:id="rId3"/>
    <p:sldId id="288" r:id="rId4"/>
    <p:sldId id="289" r:id="rId5"/>
    <p:sldId id="291" r:id="rId6"/>
    <p:sldId id="290" r:id="rId7"/>
    <p:sldId id="282" r:id="rId8"/>
    <p:sldId id="268" r:id="rId9"/>
    <p:sldId id="285" r:id="rId10"/>
    <p:sldId id="280" r:id="rId11"/>
    <p:sldId id="284" r:id="rId12"/>
    <p:sldId id="286" r:id="rId13"/>
    <p:sldId id="281" r:id="rId14"/>
    <p:sldId id="269" r:id="rId15"/>
    <p:sldId id="287" r:id="rId16"/>
    <p:sldId id="266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280" autoAdjust="0"/>
  </p:normalViewPr>
  <p:slideViewPr>
    <p:cSldViewPr showGuides="1">
      <p:cViewPr varScale="1">
        <p:scale>
          <a:sx n="75" d="100"/>
          <a:sy n="75" d="100"/>
        </p:scale>
        <p:origin x="432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2/16/2020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212" y="609600"/>
            <a:ext cx="8990013" cy="32988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Detecting Education Level Using Facial Expressions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64" y="47625"/>
            <a:ext cx="2160461" cy="1019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0412" y="4863643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</a:p>
          <a:p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Dr. </a:t>
            </a:r>
            <a:r>
              <a:rPr lang="en-US" sz="1800" dirty="0" err="1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Ammar</a:t>
            </a:r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Mohamed</a:t>
            </a:r>
          </a:p>
          <a:p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Eng. </a:t>
            </a:r>
            <a:r>
              <a:rPr lang="en-US" sz="1800" dirty="0" err="1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Haytham</a:t>
            </a:r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Metawea</a:t>
            </a:r>
            <a:endParaRPr lang="en-US" sz="1800" dirty="0">
              <a:solidFill>
                <a:srgbClr val="374C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89412" y="46482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Presented By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HabebaElRahman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Hesham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>
              <a:defRPr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Mourad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Ahmed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Nabawy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Ola Mohamed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Safwat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Youssef Mohamed Ahmed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88" y="3060700"/>
            <a:ext cx="4189412" cy="736600"/>
          </a:xfrm>
        </p:spPr>
        <p:txBody>
          <a:bodyPr>
            <a:noAutofit/>
          </a:bodyPr>
          <a:lstStyle/>
          <a:p>
            <a:r>
              <a:rPr lang="en-US" sz="2400" dirty="0"/>
              <a:t>Most Important Functional Requirement </a:t>
            </a:r>
            <a:r>
              <a:rPr lang="en-US" sz="2400" dirty="0" smtClean="0"/>
              <a:t>(</a:t>
            </a:r>
            <a:r>
              <a:rPr lang="en-US" sz="2400" dirty="0"/>
              <a:t>2</a:t>
            </a:r>
            <a:r>
              <a:rPr lang="en-US" sz="2400" dirty="0" smtClean="0"/>
              <a:t>/4)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32" y="1371599"/>
            <a:ext cx="8159858" cy="4114802"/>
          </a:xfrm>
        </p:spPr>
      </p:pic>
      <p:sp>
        <p:nvSpPr>
          <p:cNvPr id="4" name="TextBox 3"/>
          <p:cNvSpPr txBox="1"/>
          <p:nvPr/>
        </p:nvSpPr>
        <p:spPr>
          <a:xfrm>
            <a:off x="11456689" y="6396335"/>
            <a:ext cx="68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" y="3035300"/>
            <a:ext cx="4114800" cy="787400"/>
          </a:xfrm>
        </p:spPr>
        <p:txBody>
          <a:bodyPr>
            <a:normAutofit/>
          </a:bodyPr>
          <a:lstStyle/>
          <a:p>
            <a:r>
              <a:rPr lang="en-US" sz="2400" dirty="0"/>
              <a:t>Most Important Functional Requirement </a:t>
            </a:r>
            <a:r>
              <a:rPr lang="en-US" sz="2400" dirty="0" smtClean="0"/>
              <a:t>(3/4</a:t>
            </a:r>
            <a:r>
              <a:rPr lang="en-US" sz="2400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05" y="1447800"/>
            <a:ext cx="8184620" cy="4267198"/>
          </a:xfrm>
        </p:spPr>
      </p:pic>
      <p:sp>
        <p:nvSpPr>
          <p:cNvPr id="4" name="TextBox 3"/>
          <p:cNvSpPr txBox="1"/>
          <p:nvPr/>
        </p:nvSpPr>
        <p:spPr>
          <a:xfrm>
            <a:off x="11504611" y="6400800"/>
            <a:ext cx="68421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" y="3035300"/>
            <a:ext cx="4114800" cy="787400"/>
          </a:xfrm>
        </p:spPr>
        <p:txBody>
          <a:bodyPr>
            <a:normAutofit/>
          </a:bodyPr>
          <a:lstStyle/>
          <a:p>
            <a:r>
              <a:rPr lang="en-US" sz="2400" dirty="0"/>
              <a:t>Most Important Functional Requirement </a:t>
            </a:r>
            <a:r>
              <a:rPr lang="en-US" sz="2400" dirty="0" smtClean="0"/>
              <a:t>(4/4</a:t>
            </a:r>
            <a:r>
              <a:rPr lang="en-US" sz="24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69" y="1524000"/>
            <a:ext cx="8178376" cy="3998008"/>
          </a:xfrm>
        </p:spPr>
      </p:pic>
      <p:sp>
        <p:nvSpPr>
          <p:cNvPr id="5" name="TextBox 4"/>
          <p:cNvSpPr txBox="1"/>
          <p:nvPr/>
        </p:nvSpPr>
        <p:spPr>
          <a:xfrm>
            <a:off x="11504611" y="6400800"/>
            <a:ext cx="68421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641" y="-3364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Non-Functional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2234868"/>
            <a:ext cx="2667000" cy="2561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27" y="2234869"/>
            <a:ext cx="2317859" cy="24900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9878" y="4649610"/>
            <a:ext cx="195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3612" y="464960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1796" y="4649609"/>
            <a:ext cx="22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749" y="472494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Usability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58" y="2234869"/>
            <a:ext cx="2286002" cy="22860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04611" y="6400800"/>
            <a:ext cx="68421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0" y="2234869"/>
            <a:ext cx="2385571" cy="2414740"/>
          </a:xfrm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4648200" cy="101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Database Diagram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066800"/>
            <a:ext cx="10591800" cy="5684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4611" y="6400800"/>
            <a:ext cx="68421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284" y="3059112"/>
            <a:ext cx="2208213" cy="787400"/>
          </a:xfrm>
        </p:spPr>
        <p:txBody>
          <a:bodyPr>
            <a:noAutofit/>
          </a:bodyPr>
          <a:lstStyle/>
          <a:p>
            <a:r>
              <a:rPr lang="en-US" sz="3600" dirty="0"/>
              <a:t>Class 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0058400" cy="683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04611" y="6400800"/>
            <a:ext cx="68421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612" y="2743200"/>
            <a:ext cx="2971800" cy="9144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Demo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504611" y="6400800"/>
            <a:ext cx="68421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The aim of our system is improving the method that detects the educational level </a:t>
            </a:r>
            <a:r>
              <a:rPr lang="en-US" dirty="0" smtClean="0"/>
              <a:t>by </a:t>
            </a:r>
            <a:r>
              <a:rPr lang="en-US" dirty="0"/>
              <a:t>using facial expressions in addition to his </a:t>
            </a:r>
            <a:r>
              <a:rPr lang="en-US" dirty="0" smtClean="0"/>
              <a:t>answers. Our system </a:t>
            </a:r>
            <a:r>
              <a:rPr lang="en-US" dirty="0"/>
              <a:t>will declare which </a:t>
            </a:r>
            <a:r>
              <a:rPr lang="en-US" dirty="0" smtClean="0"/>
              <a:t>level </a:t>
            </a:r>
            <a:r>
              <a:rPr lang="en-US" dirty="0"/>
              <a:t>is possible and accurate for the </a:t>
            </a:r>
            <a:r>
              <a:rPr lang="en-US" dirty="0" smtClean="0"/>
              <a:t>learner. </a:t>
            </a:r>
            <a:r>
              <a:rPr lang="en-US" dirty="0"/>
              <a:t>Finally, our system </a:t>
            </a:r>
            <a:r>
              <a:rPr lang="en-US" dirty="0" smtClean="0"/>
              <a:t>will predict </a:t>
            </a:r>
            <a:r>
              <a:rPr lang="en-US" dirty="0"/>
              <a:t>the next level in the course for each </a:t>
            </a:r>
            <a:r>
              <a:rPr lang="en-US" dirty="0" smtClean="0"/>
              <a:t>learner by using fuzzy logic engine.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26" y="838200"/>
            <a:ext cx="6222999" cy="3893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-254000"/>
            <a:ext cx="10157354" cy="1397000"/>
          </a:xfrm>
        </p:spPr>
        <p:txBody>
          <a:bodyPr/>
          <a:lstStyle/>
          <a:p>
            <a:r>
              <a:rPr lang="en-US" dirty="0" smtClean="0"/>
              <a:t>Similar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212" y="1113802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system give the learner placement test </a:t>
            </a:r>
          </a:p>
          <a:p>
            <a:r>
              <a:rPr lang="en-US" sz="1800" dirty="0" smtClean="0"/>
              <a:t>     to determine the learner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student take the exercise for his current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level. After finishing the exercise he takes the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exam for this level and the system get (the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validation, amount of compilations and time)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as exercise variables and facial emotion </a:t>
            </a:r>
            <a:r>
              <a:rPr lang="en-US" sz="1800" dirty="0"/>
              <a:t>(</a:t>
            </a:r>
            <a:r>
              <a:rPr lang="en-US" sz="1800" dirty="0" smtClean="0"/>
              <a:t>They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/>
              <a:t>take only one </a:t>
            </a:r>
            <a:r>
              <a:rPr lang="en-US" sz="1800" dirty="0" smtClean="0"/>
              <a:t>facial expression) and text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emotion as emotion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They take the emotion state , </a:t>
            </a:r>
            <a:r>
              <a:rPr lang="en-US" sz="1800" dirty="0"/>
              <a:t>exercise </a:t>
            </a:r>
            <a:r>
              <a:rPr lang="en-US" sz="1800" dirty="0" smtClean="0"/>
              <a:t>variables</a:t>
            </a:r>
          </a:p>
          <a:p>
            <a:r>
              <a:rPr lang="en-US" sz="1800" dirty="0" smtClean="0"/>
              <a:t>     and current level as an input to fuzzy logic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engine. After that the student get new level.</a:t>
            </a:r>
          </a:p>
          <a:p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Our proposed system use the aggregation functions to calculate all facial expressions of </a:t>
            </a:r>
            <a:r>
              <a:rPr lang="en-US" sz="1800" dirty="0"/>
              <a:t>the learner in </a:t>
            </a:r>
            <a:r>
              <a:rPr lang="en-US" sz="1800" dirty="0" smtClean="0"/>
              <a:t>certain </a:t>
            </a:r>
            <a:r>
              <a:rPr lang="en-US" sz="1800" dirty="0"/>
              <a:t>time to detect the final </a:t>
            </a:r>
            <a:r>
              <a:rPr lang="en-US" sz="1800" dirty="0" smtClean="0"/>
              <a:t>mood during </a:t>
            </a:r>
            <a:r>
              <a:rPr lang="en-US" sz="1800" dirty="0"/>
              <a:t>the </a:t>
            </a:r>
            <a:r>
              <a:rPr lang="en-US" sz="1800" dirty="0" smtClean="0"/>
              <a:t>exam. And use different input for fuzzy logic engine.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0412" y="6172200"/>
            <a:ext cx="1070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/>
              <a:t>1] Ram ́on  </a:t>
            </a:r>
            <a:r>
              <a:rPr lang="en-US" sz="1600" dirty="0" err="1"/>
              <a:t>Zatarain-Cabada</a:t>
            </a:r>
            <a:r>
              <a:rPr lang="en-US" sz="1600" dirty="0"/>
              <a:t>  et  al.  “Java  Tutoring  System  with  Facial  </a:t>
            </a:r>
            <a:r>
              <a:rPr lang="en-US" sz="1600" dirty="0" smtClean="0"/>
              <a:t>and Text </a:t>
            </a:r>
            <a:r>
              <a:rPr lang="en-US" sz="1600" dirty="0"/>
              <a:t>Emotion Recognition.” </a:t>
            </a:r>
            <a:r>
              <a:rPr lang="en-US" sz="1600" dirty="0" err="1"/>
              <a:t>In:Research</a:t>
            </a:r>
            <a:r>
              <a:rPr lang="en-US" sz="1600" dirty="0"/>
              <a:t> in Computing Science106 (2015),pp. 49–58),pp. 2–10.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93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28486"/>
            <a:ext cx="10157354" cy="1397000"/>
          </a:xfrm>
        </p:spPr>
        <p:txBody>
          <a:bodyPr/>
          <a:lstStyle/>
          <a:p>
            <a:r>
              <a:rPr lang="en-US" dirty="0" smtClean="0"/>
              <a:t>Aggregation Functions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2133600"/>
            <a:ext cx="10157354" cy="447040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One of challenges in our approach is to take set of facial expressions using aggregation functions. </a:t>
            </a:r>
            <a:endParaRPr lang="en-US" sz="2000" dirty="0" smtClean="0"/>
          </a:p>
          <a:p>
            <a:pPr algn="just"/>
            <a:r>
              <a:rPr lang="en-US" sz="2000" dirty="0" smtClean="0"/>
              <a:t>Aggregation Functions such as mean (average) , Mode and maximum.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07" y="3810000"/>
            <a:ext cx="2133600" cy="1301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2289" y="545049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Ex: Mean formula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32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</a:t>
            </a:r>
            <a:r>
              <a:rPr lang="en-US" dirty="0" smtClean="0"/>
              <a:t>Inference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87" y="4665048"/>
            <a:ext cx="4084674" cy="189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752600"/>
            <a:ext cx="9525825" cy="26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97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0"/>
            <a:ext cx="12266612" cy="1397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       Comparison </a:t>
            </a:r>
            <a:r>
              <a:rPr lang="en-US" sz="3200" dirty="0"/>
              <a:t>between our CNN model </a:t>
            </a:r>
            <a:r>
              <a:rPr lang="en-US" sz="3200" dirty="0" smtClean="0"/>
              <a:t>and</a:t>
            </a:r>
            <a:br>
              <a:rPr lang="en-US" sz="3200" dirty="0" smtClean="0"/>
            </a:br>
            <a:r>
              <a:rPr lang="en-US" sz="3200" dirty="0" smtClean="0"/>
              <a:t>                                    other related work</a:t>
            </a:r>
            <a:endParaRPr 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185969"/>
              </p:ext>
            </p:extLst>
          </p:nvPr>
        </p:nvGraphicFramePr>
        <p:xfrm>
          <a:off x="1141412" y="1981200"/>
          <a:ext cx="10156826" cy="2682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7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Related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Accuracy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FPGA Platform applied for Facial Expression Recognition System using Convolutional Neural Networks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60%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Video-Based Facial Expression Recognition Using a Deep Learning Approach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62%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Using CNN for facial expression recognition: a study of the effects of kernel size and number of filters on accuracy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65%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Our</a:t>
                      </a:r>
                      <a:r>
                        <a:rPr lang="en-US" sz="1800" baseline="0" dirty="0" smtClean="0"/>
                        <a:t> proposed model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67%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4212" y="5562600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[2]</a:t>
            </a:r>
            <a:r>
              <a:rPr lang="en-US" sz="1200" dirty="0"/>
              <a:t> </a:t>
            </a:r>
            <a:r>
              <a:rPr lang="en-US" sz="1200" dirty="0" err="1"/>
              <a:t>Hanh</a:t>
            </a:r>
            <a:r>
              <a:rPr lang="en-US" sz="1200" dirty="0"/>
              <a:t> </a:t>
            </a:r>
            <a:r>
              <a:rPr lang="en-US" sz="1200" dirty="0" err="1"/>
              <a:t>Phan-Xuan</a:t>
            </a:r>
            <a:r>
              <a:rPr lang="en-US" sz="1200" dirty="0"/>
              <a:t>, </a:t>
            </a:r>
            <a:r>
              <a:rPr lang="en-US" sz="1200" dirty="0" err="1"/>
              <a:t>Thuong</a:t>
            </a:r>
            <a:r>
              <a:rPr lang="en-US" sz="1200" dirty="0"/>
              <a:t> Le-Tien, and </a:t>
            </a:r>
            <a:r>
              <a:rPr lang="en-US" sz="1200" dirty="0" err="1"/>
              <a:t>Sy</a:t>
            </a:r>
            <a:r>
              <a:rPr lang="en-US" sz="1200" dirty="0"/>
              <a:t> Nguyen-Tan. “FPGA </a:t>
            </a:r>
            <a:r>
              <a:rPr lang="en-US" sz="1200" dirty="0" err="1"/>
              <a:t>Platformapplied</a:t>
            </a:r>
            <a:r>
              <a:rPr lang="en-US" sz="1200" dirty="0"/>
              <a:t> for Facial Expression Recognition System using Convolutional </a:t>
            </a:r>
            <a:r>
              <a:rPr lang="en-US" sz="1200" dirty="0" err="1"/>
              <a:t>Neu-ral</a:t>
            </a:r>
            <a:r>
              <a:rPr lang="en-US" sz="1200" dirty="0"/>
              <a:t> Networks”. </a:t>
            </a:r>
            <a:r>
              <a:rPr lang="en-US" sz="1200" dirty="0" err="1"/>
              <a:t>In:Procedia</a:t>
            </a:r>
            <a:r>
              <a:rPr lang="en-US" sz="1200" dirty="0"/>
              <a:t> Computer Science151 (2019), pp. 651–658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[3] </a:t>
            </a:r>
            <a:r>
              <a:rPr lang="en-US" sz="1200" dirty="0"/>
              <a:t>Mahesh </a:t>
            </a:r>
            <a:r>
              <a:rPr lang="en-US" sz="1200" dirty="0" err="1"/>
              <a:t>Jangid</a:t>
            </a:r>
            <a:r>
              <a:rPr lang="en-US" sz="1200" dirty="0"/>
              <a:t>, </a:t>
            </a:r>
            <a:r>
              <a:rPr lang="en-US" sz="1200" dirty="0" err="1"/>
              <a:t>Pranjul</a:t>
            </a:r>
            <a:r>
              <a:rPr lang="en-US" sz="1200" dirty="0"/>
              <a:t> </a:t>
            </a:r>
            <a:r>
              <a:rPr lang="en-US" sz="1200" dirty="0" err="1"/>
              <a:t>Paharia</a:t>
            </a:r>
            <a:r>
              <a:rPr lang="en-US" sz="1200" dirty="0"/>
              <a:t>, and </a:t>
            </a:r>
            <a:r>
              <a:rPr lang="en-US" sz="1200" dirty="0" err="1"/>
              <a:t>Sumit</a:t>
            </a:r>
            <a:r>
              <a:rPr lang="en-US" sz="1200" dirty="0"/>
              <a:t> Srivastava. “Video-Based </a:t>
            </a:r>
            <a:r>
              <a:rPr lang="en-US" sz="1200" dirty="0" err="1"/>
              <a:t>Fa-cial</a:t>
            </a:r>
            <a:r>
              <a:rPr lang="en-US" sz="1200" dirty="0"/>
              <a:t> Expression Recognition Using a Deep Learning Approach”. </a:t>
            </a:r>
            <a:r>
              <a:rPr lang="en-US" sz="1200" dirty="0" err="1"/>
              <a:t>In:Ad-vances</a:t>
            </a:r>
            <a:r>
              <a:rPr lang="en-US" sz="1200" dirty="0"/>
              <a:t> in Computer Communication and Computational Sciences. Springer,2019, pp. 653–660</a:t>
            </a:r>
            <a:endParaRPr lang="en-US" sz="1200" dirty="0" smtClean="0"/>
          </a:p>
          <a:p>
            <a:r>
              <a:rPr lang="en-US" sz="1200" dirty="0" smtClean="0"/>
              <a:t>[4] </a:t>
            </a:r>
            <a:r>
              <a:rPr lang="en-US" sz="1200" dirty="0" err="1"/>
              <a:t>Abhinav</a:t>
            </a:r>
            <a:r>
              <a:rPr lang="en-US" sz="1200" dirty="0"/>
              <a:t> Agrawal and </a:t>
            </a:r>
            <a:r>
              <a:rPr lang="en-US" sz="1200" dirty="0" err="1"/>
              <a:t>Namita</a:t>
            </a:r>
            <a:r>
              <a:rPr lang="en-US" sz="1200" dirty="0"/>
              <a:t> Mittal. “Using CNN for facial </a:t>
            </a:r>
            <a:r>
              <a:rPr lang="en-US" sz="1200" dirty="0" err="1"/>
              <a:t>expressionrecognition</a:t>
            </a:r>
            <a:r>
              <a:rPr lang="en-US" sz="1200" dirty="0"/>
              <a:t>: a study of the effects of kernel size and number of filters </a:t>
            </a:r>
            <a:r>
              <a:rPr lang="en-US" sz="1200" dirty="0" err="1"/>
              <a:t>onaccuracy</a:t>
            </a:r>
            <a:r>
              <a:rPr lang="en-US" sz="1200" dirty="0"/>
              <a:t>”. </a:t>
            </a:r>
            <a:r>
              <a:rPr lang="en-US" sz="1200" dirty="0" err="1"/>
              <a:t>In:The</a:t>
            </a:r>
            <a:r>
              <a:rPr lang="en-US" sz="1200" dirty="0"/>
              <a:t> Visual Computer(2019), pp. 1–8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78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5300"/>
            <a:ext cx="4037011" cy="78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 Overview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1" y="152400"/>
            <a:ext cx="7848601" cy="6204345"/>
          </a:xfrm>
        </p:spPr>
      </p:pic>
      <p:sp>
        <p:nvSpPr>
          <p:cNvPr id="4" name="TextBox 3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129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109" y="2917853"/>
            <a:ext cx="4367503" cy="863600"/>
          </a:xfrm>
        </p:spPr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76200"/>
            <a:ext cx="4724400" cy="6705600"/>
          </a:xfrm>
        </p:spPr>
      </p:pic>
      <p:sp>
        <p:nvSpPr>
          <p:cNvPr id="4" name="TextBox 3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" y="3035300"/>
            <a:ext cx="4114800" cy="787400"/>
          </a:xfrm>
        </p:spPr>
        <p:txBody>
          <a:bodyPr>
            <a:normAutofit/>
          </a:bodyPr>
          <a:lstStyle/>
          <a:p>
            <a:r>
              <a:rPr lang="en-US" sz="2400" dirty="0"/>
              <a:t>Most Important Functional Requirement (1/4)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71" y="1371600"/>
            <a:ext cx="8173616" cy="4114800"/>
          </a:xfrm>
        </p:spPr>
      </p:pic>
      <p:sp>
        <p:nvSpPr>
          <p:cNvPr id="5" name="TextBox 4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2867</TotalTime>
  <Words>554</Words>
  <Application>Microsoft Office PowerPoint</Application>
  <PresentationFormat>Custom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HY중고딕</vt:lpstr>
      <vt:lpstr>Books 16x9</vt:lpstr>
      <vt:lpstr>Detecting Education Level Using Facial Expressions </vt:lpstr>
      <vt:lpstr>Objective</vt:lpstr>
      <vt:lpstr>Similar System</vt:lpstr>
      <vt:lpstr>Aggregation Functions</vt:lpstr>
      <vt:lpstr>Fuzzy Inference System</vt:lpstr>
      <vt:lpstr>          Comparison between our CNN model and                                     other related work</vt:lpstr>
      <vt:lpstr>System Overview</vt:lpstr>
      <vt:lpstr>Block Diagram</vt:lpstr>
      <vt:lpstr>Most Important Functional Requirement (1/4)</vt:lpstr>
      <vt:lpstr>Most Important Functional Requirement (2/4)</vt:lpstr>
      <vt:lpstr>Most Important Functional Requirement (3/4)</vt:lpstr>
      <vt:lpstr>Most Important Functional Requirement (4/4)</vt:lpstr>
      <vt:lpstr>Non-Functional</vt:lpstr>
      <vt:lpstr>Database Diagram</vt:lpstr>
      <vt:lpstr>Class Diagram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Education Level Using Facial Expressions</dc:title>
  <dc:creator>Habiba</dc:creator>
  <cp:lastModifiedBy>Mourad Nabwy</cp:lastModifiedBy>
  <cp:revision>45</cp:revision>
  <dcterms:created xsi:type="dcterms:W3CDTF">2020-01-11T20:15:47Z</dcterms:created>
  <dcterms:modified xsi:type="dcterms:W3CDTF">2020-02-16T12:47:52Z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