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4" r:id="rId2"/>
    <p:sldId id="276" r:id="rId3"/>
    <p:sldId id="288" r:id="rId4"/>
    <p:sldId id="289" r:id="rId5"/>
    <p:sldId id="282" r:id="rId6"/>
    <p:sldId id="268" r:id="rId7"/>
    <p:sldId id="290" r:id="rId8"/>
    <p:sldId id="291" r:id="rId9"/>
    <p:sldId id="269" r:id="rId10"/>
    <p:sldId id="287" r:id="rId11"/>
    <p:sldId id="292" r:id="rId12"/>
    <p:sldId id="266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280" autoAdjust="0"/>
  </p:normalViewPr>
  <p:slideViewPr>
    <p:cSldViewPr showGuides="1">
      <p:cViewPr varScale="1">
        <p:scale>
          <a:sx n="75" d="100"/>
          <a:sy n="75" d="100"/>
        </p:scale>
        <p:origin x="432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3/5/2020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3/5/2020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3/5/2020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3/5/2020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3/5/2020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3/5/2020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212" y="609600"/>
            <a:ext cx="8990013" cy="32988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Detecting Education Level Using Facial Expressions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364" y="47625"/>
            <a:ext cx="2160461" cy="1019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0412" y="4863643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</a:p>
          <a:p>
            <a:r>
              <a:rPr lang="en-US" sz="180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Dr. </a:t>
            </a:r>
            <a:r>
              <a:rPr lang="en-US" sz="1800" dirty="0" err="1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Ammar</a:t>
            </a:r>
            <a:r>
              <a:rPr lang="en-US" sz="180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Mohamed</a:t>
            </a:r>
          </a:p>
          <a:p>
            <a:r>
              <a:rPr lang="en-US" sz="180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Eng. </a:t>
            </a:r>
            <a:r>
              <a:rPr lang="en-US" sz="1800" dirty="0" err="1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Haytham</a:t>
            </a:r>
            <a:r>
              <a:rPr lang="en-US" sz="1800" dirty="0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374C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Metawea</a:t>
            </a:r>
            <a:endParaRPr lang="en-US" sz="1800" dirty="0">
              <a:solidFill>
                <a:srgbClr val="374C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189412" y="46482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Presented By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HabebaElRahman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Hesham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>
              <a:defRPr/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Mourad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Ahmed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Nabawy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Ola Mohamed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Safwat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Youssef Mohamed Ahmed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en-US" altLang="ko-K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284" y="3059112"/>
            <a:ext cx="2208213" cy="787400"/>
          </a:xfrm>
        </p:spPr>
        <p:txBody>
          <a:bodyPr>
            <a:noAutofit/>
          </a:bodyPr>
          <a:lstStyle/>
          <a:p>
            <a:r>
              <a:rPr lang="en-US" sz="3600" dirty="0"/>
              <a:t>Class Diagram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10058400" cy="683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26140" y="6396335"/>
            <a:ext cx="66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87" y="152400"/>
            <a:ext cx="771525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26140" y="6396335"/>
            <a:ext cx="66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7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612" y="2743200"/>
            <a:ext cx="2971800" cy="9144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Demo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6200"/>
            <a:ext cx="68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The aim of our system is improving the method that detects the educational level </a:t>
            </a:r>
            <a:r>
              <a:rPr lang="en-US" sz="2800" dirty="0" smtClean="0"/>
              <a:t>by </a:t>
            </a:r>
            <a:r>
              <a:rPr lang="en-US" sz="2800" dirty="0"/>
              <a:t>using facial expressions in addition to his </a:t>
            </a:r>
            <a:r>
              <a:rPr lang="en-US" sz="2800" dirty="0" smtClean="0"/>
              <a:t>answers. Our system </a:t>
            </a:r>
            <a:r>
              <a:rPr lang="en-US" sz="2800" dirty="0"/>
              <a:t>will declare which </a:t>
            </a:r>
            <a:r>
              <a:rPr lang="en-US" sz="2800" dirty="0" smtClean="0"/>
              <a:t>level </a:t>
            </a:r>
            <a:r>
              <a:rPr lang="en-US" sz="2800" dirty="0"/>
              <a:t>is possible and accurate for the </a:t>
            </a:r>
            <a:r>
              <a:rPr lang="en-US" sz="2800" dirty="0" smtClean="0"/>
              <a:t>learner.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-457200"/>
            <a:ext cx="10157354" cy="1397000"/>
          </a:xfrm>
        </p:spPr>
        <p:txBody>
          <a:bodyPr/>
          <a:lstStyle/>
          <a:p>
            <a:pPr algn="ctr"/>
            <a:r>
              <a:rPr lang="en-US" dirty="0" smtClean="0"/>
              <a:t>Architecture diagram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952500"/>
            <a:ext cx="8382000" cy="58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6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821" y="-533400"/>
            <a:ext cx="10157354" cy="1397000"/>
          </a:xfrm>
        </p:spPr>
        <p:txBody>
          <a:bodyPr/>
          <a:lstStyle/>
          <a:p>
            <a:pPr algn="ctr"/>
            <a:r>
              <a:rPr lang="en-US" dirty="0" smtClean="0"/>
              <a:t>Sequence Diagram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922337"/>
            <a:ext cx="8010525" cy="5724525"/>
          </a:xfrm>
        </p:spPr>
      </p:pic>
      <p:sp>
        <p:nvSpPr>
          <p:cNvPr id="4" name="TextBox 3"/>
          <p:cNvSpPr txBox="1"/>
          <p:nvPr/>
        </p:nvSpPr>
        <p:spPr>
          <a:xfrm>
            <a:off x="11504612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5300"/>
            <a:ext cx="4037011" cy="787400"/>
          </a:xfrm>
        </p:spPr>
        <p:txBody>
          <a:bodyPr>
            <a:noAutofit/>
          </a:bodyPr>
          <a:lstStyle/>
          <a:p>
            <a:r>
              <a:rPr lang="en-US" sz="3600" b="0" dirty="0" smtClean="0"/>
              <a:t>System Overview</a:t>
            </a:r>
            <a:endParaRPr lang="en-US" sz="36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1" y="0"/>
            <a:ext cx="8151814" cy="6858000"/>
          </a:xfrm>
        </p:spPr>
      </p:pic>
      <p:sp>
        <p:nvSpPr>
          <p:cNvPr id="4" name="TextBox 3"/>
          <p:cNvSpPr txBox="1"/>
          <p:nvPr/>
        </p:nvSpPr>
        <p:spPr>
          <a:xfrm>
            <a:off x="0" y="6400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812" y="-228600"/>
            <a:ext cx="4216400" cy="7747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Activity Diagram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62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6533"/>
            <a:ext cx="11504612" cy="6291467"/>
          </a:xfrm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Algorithms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85197"/>
              </p:ext>
            </p:extLst>
          </p:nvPr>
        </p:nvGraphicFramePr>
        <p:xfrm>
          <a:off x="531813" y="762001"/>
          <a:ext cx="11188674" cy="612681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594337">
                  <a:extLst>
                    <a:ext uri="{9D8B030D-6E8A-4147-A177-3AD203B41FA5}">
                      <a16:colId xmlns:a16="http://schemas.microsoft.com/office/drawing/2014/main" val="1566832458"/>
                    </a:ext>
                  </a:extLst>
                </a:gridCol>
                <a:gridCol w="5594337">
                  <a:extLst>
                    <a:ext uri="{9D8B030D-6E8A-4147-A177-3AD203B41FA5}">
                      <a16:colId xmlns:a16="http://schemas.microsoft.com/office/drawing/2014/main" val="1975029948"/>
                    </a:ext>
                  </a:extLst>
                </a:gridCol>
              </a:tblGrid>
              <a:tr h="5489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Decision Tree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692995"/>
                  </a:ext>
                </a:extLst>
              </a:tr>
              <a:tr h="5394625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 support vector machine is a classification algorithm where a set of examples is collected and each one has a known class. The algorithm divides the classes byline and puts each value to his class. 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The Accuracy of this</a:t>
                      </a:r>
                      <a:r>
                        <a:rPr lang="en-US" b="1" baseline="0" dirty="0" smtClean="0"/>
                        <a:t> classifier : 87%</a:t>
                      </a:r>
                      <a:endParaRPr lang="en-US" b="1" dirty="0" smtClean="0"/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That’s our choice </a:t>
                      </a:r>
                      <a:r>
                        <a:rPr lang="en-US" baseline="0" dirty="0" smtClean="0"/>
                        <a:t>!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The tree contains decision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nodes and leaf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nodes. The decision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nodes are those nodes represent the value of the input variable(x). It has two or more than two branches. The leaf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nodes contain the decision or the output variable(y). The decision node that corresponds to the best predictor becomes the topmost node and called the root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node.</a:t>
                      </a:r>
                    </a:p>
                    <a:p>
                      <a:endParaRPr lang="en-US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The Accuracy of this</a:t>
                      </a:r>
                      <a:r>
                        <a:rPr lang="en-US" b="0" baseline="0" dirty="0" smtClean="0"/>
                        <a:t> classifier : 81%</a:t>
                      </a:r>
                      <a:endParaRPr lang="en-US" b="0" dirty="0" smtClean="0"/>
                    </a:p>
                    <a:p>
                      <a:endParaRPr lang="en-US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b="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1245491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64262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Algorithms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164641"/>
              </p:ext>
            </p:extLst>
          </p:nvPr>
        </p:nvGraphicFramePr>
        <p:xfrm>
          <a:off x="671485" y="616857"/>
          <a:ext cx="11049002" cy="5791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524501">
                  <a:extLst>
                    <a:ext uri="{9D8B030D-6E8A-4147-A177-3AD203B41FA5}">
                      <a16:colId xmlns:a16="http://schemas.microsoft.com/office/drawing/2014/main" val="1566832458"/>
                    </a:ext>
                  </a:extLst>
                </a:gridCol>
                <a:gridCol w="5524501">
                  <a:extLst>
                    <a:ext uri="{9D8B030D-6E8A-4147-A177-3AD203B41FA5}">
                      <a16:colId xmlns:a16="http://schemas.microsoft.com/office/drawing/2014/main" val="1975029948"/>
                    </a:ext>
                  </a:extLst>
                </a:gridCol>
              </a:tblGrid>
              <a:tr h="5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SVR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 Regression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692995"/>
                  </a:ext>
                </a:extLst>
              </a:tr>
              <a:tr h="5220360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uses the Support Vector Machine(SVM, a classification algorithm) algorithm to predict a continuous variable. While other linear regression models try to minimize the error between the predicted and the actual value, Support Vector Regression tries to fit the best line within a predefined or threshold error value.</a:t>
                      </a: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Squared Error = 0.01798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Linear regression is a statistical approach for modeling a relationship between input a dependent variable (response) with a given set of independent variables(features) which is output. It’s given us the predict values of the training model. </a:t>
                      </a:r>
                    </a:p>
                    <a:p>
                      <a:endParaRPr lang="en-US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Squared Error = 0.00377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124549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262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389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7788" y="-381000"/>
            <a:ext cx="12266612" cy="1016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Database Diagram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262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" y="639838"/>
            <a:ext cx="11734801" cy="62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3153</TotalTime>
  <Words>339</Words>
  <Application>Microsoft Office PowerPoint</Application>
  <PresentationFormat>Custom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HY중고딕</vt:lpstr>
      <vt:lpstr>Books 16x9</vt:lpstr>
      <vt:lpstr>Detecting Education Level Using Facial Expressions </vt:lpstr>
      <vt:lpstr>Introduction </vt:lpstr>
      <vt:lpstr>Architecture diagram</vt:lpstr>
      <vt:lpstr>Sequence Diagram</vt:lpstr>
      <vt:lpstr>System Overview</vt:lpstr>
      <vt:lpstr>Activity Diagram</vt:lpstr>
      <vt:lpstr>Algorithms </vt:lpstr>
      <vt:lpstr>Algorithms</vt:lpstr>
      <vt:lpstr>Database Diagram</vt:lpstr>
      <vt:lpstr>Class Diagram</vt:lpstr>
      <vt:lpstr>PowerPoint Presentation</vt:lpstr>
      <vt:lpstr>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Education Level Using Facial Expressions</dc:title>
  <dc:creator>Habiba</dc:creator>
  <cp:lastModifiedBy>Mourad Nabwy</cp:lastModifiedBy>
  <cp:revision>68</cp:revision>
  <dcterms:created xsi:type="dcterms:W3CDTF">2020-01-11T20:15:47Z</dcterms:created>
  <dcterms:modified xsi:type="dcterms:W3CDTF">2020-03-04T23:22:19Z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