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4.png" ContentType="image/png"/>
  <Override PartName="/ppt/media/image43.jpeg" ContentType="image/jpeg"/>
  <Override PartName="/ppt/media/image41.png" ContentType="image/png"/>
  <Override PartName="/ppt/media/image40.jpeg" ContentType="image/jpeg"/>
  <Override PartName="/ppt/media/image15.png" ContentType="image/png"/>
  <Override PartName="/ppt/media/image39.png" ContentType="image/png"/>
  <Override PartName="/ppt/media/image14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38.png" ContentType="image/png"/>
  <Override PartName="/ppt/media/image13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8.jpeg" ContentType="image/jpeg"/>
  <Override PartName="/ppt/media/image36.png" ContentType="image/png"/>
  <Override PartName="/ppt/media/image9.png" ContentType="image/png"/>
  <Override PartName="/ppt/media/image7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42.jpeg" ContentType="image/jpeg"/>
  <Override PartName="/ppt/media/image5.png" ContentType="image/png"/>
  <Override PartName="/ppt/media/image6.png" ContentType="image/png"/>
  <Override PartName="/ppt/media/image1.wmf" ContentType="image/x-wmf"/>
  <Override PartName="/ppt/media/image22.jpeg" ContentType="image/jpeg"/>
  <Override PartName="/ppt/media/image2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80000"/>
            <a:ext cx="9718560" cy="125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7560000" y="6840000"/>
            <a:ext cx="2518560" cy="5385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900000" y="6840000"/>
            <a:ext cx="6478560" cy="5385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>
            <a:off x="180000" y="6840000"/>
            <a:ext cx="538560" cy="53856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hyperlink" Target="http://www.yelp.com/" TargetMode="Externa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920240" y="1593720"/>
            <a:ext cx="6439320" cy="2284920"/>
          </a:xfrm>
          <a:prstGeom prst="rect">
            <a:avLst/>
          </a:prstGeom>
          <a:solidFill>
            <a:srgbClr val="eaf1ce"/>
          </a:solidFill>
          <a:ln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/>
          <a:p>
            <a:pPr algn="ctr">
              <a:lnSpc>
                <a:spcPct val="100000"/>
              </a:lnSpc>
            </a:pPr>
            <a:r>
              <a:rPr b="1" lang="en-US" sz="2700" spc="-1" strike="noStrike">
                <a:solidFill>
                  <a:srgbClr val="c00000"/>
                </a:solidFill>
                <a:latin typeface="Garamond"/>
                <a:ea typeface="DejaVu Sans"/>
              </a:rPr>
              <a:t>Tourism Management System Using GIS</a:t>
            </a:r>
            <a:br/>
            <a:r>
              <a:rPr b="1" lang="en-US" sz="2700" spc="-1" strike="noStrike">
                <a:solidFill>
                  <a:srgbClr val="c00000"/>
                </a:solidFill>
                <a:latin typeface="Garamond"/>
                <a:ea typeface="DejaVu Sans"/>
              </a:rPr>
              <a:t>Case Study Natural Protected Areas in Egypt </a:t>
            </a:r>
            <a:endParaRPr b="0" lang="en-US" sz="2700" spc="-1" strike="noStrike"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1920240" y="3879720"/>
            <a:ext cx="6439320" cy="2337120"/>
          </a:xfrm>
          <a:prstGeom prst="rect">
            <a:avLst/>
          </a:prstGeom>
          <a:ln>
            <a:noFill/>
          </a:ln>
        </p:spPr>
      </p:pic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"/>
          <p:cNvPicPr/>
          <p:nvPr/>
        </p:nvPicPr>
        <p:blipFill>
          <a:blip r:embed="rId1"/>
          <a:stretch/>
        </p:blipFill>
        <p:spPr>
          <a:xfrm>
            <a:off x="1186200" y="2561760"/>
            <a:ext cx="7401600" cy="2434320"/>
          </a:xfrm>
          <a:prstGeom prst="rect">
            <a:avLst/>
          </a:prstGeom>
          <a:ln>
            <a:noFill/>
          </a:ln>
        </p:spPr>
      </p:pic>
      <p:pic>
        <p:nvPicPr>
          <p:cNvPr id="122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182916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Rating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8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"/>
          <p:cNvPicPr/>
          <p:nvPr/>
        </p:nvPicPr>
        <p:blipFill>
          <a:blip r:embed="rId1"/>
          <a:srcRect l="0" t="15506" r="0" b="0"/>
          <a:stretch/>
        </p:blipFill>
        <p:spPr>
          <a:xfrm>
            <a:off x="360" y="1554120"/>
            <a:ext cx="10079640" cy="4937400"/>
          </a:xfrm>
          <a:prstGeom prst="rect">
            <a:avLst/>
          </a:prstGeom>
          <a:ln>
            <a:noFill/>
          </a:ln>
        </p:spPr>
      </p:pic>
      <p:pic>
        <p:nvPicPr>
          <p:cNvPr id="126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9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82916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Sentiment analysis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9" name="Picture 3" descr=""/>
          <p:cNvPicPr/>
          <p:nvPr/>
        </p:nvPicPr>
        <p:blipFill>
          <a:blip r:embed="rId3"/>
          <a:srcRect l="69852" t="0" r="22897" b="84494"/>
          <a:stretch/>
        </p:blipFill>
        <p:spPr>
          <a:xfrm>
            <a:off x="8778600" y="1554480"/>
            <a:ext cx="730440" cy="82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3" descr=""/>
          <p:cNvPicPr/>
          <p:nvPr/>
        </p:nvPicPr>
        <p:blipFill>
          <a:blip r:embed="rId1"/>
          <a:srcRect l="-746" t="-6532" r="37176" b="15370"/>
          <a:stretch/>
        </p:blipFill>
        <p:spPr>
          <a:xfrm>
            <a:off x="365760" y="1554840"/>
            <a:ext cx="9234720" cy="31993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82916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Tourist panel 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10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0" y="1493280"/>
            <a:ext cx="9864000" cy="463248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82916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Admin panel 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6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11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82916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Text Classifcation Demo 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-33120" y="56304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Egypt base map</a:t>
            </a:r>
            <a:br/>
            <a:endParaRPr b="0" lang="en-US" sz="3200" spc="-1" strike="noStrike">
              <a:latin typeface="Arial"/>
            </a:endParaRPr>
          </a:p>
        </p:txBody>
      </p:sp>
      <p:pic>
        <p:nvPicPr>
          <p:cNvPr id="141" name="Picture 90" descr=""/>
          <p:cNvPicPr/>
          <p:nvPr/>
        </p:nvPicPr>
        <p:blipFill>
          <a:blip r:embed="rId1"/>
          <a:srcRect l="38876" t="22165" r="9504" b="9449"/>
          <a:stretch/>
        </p:blipFill>
        <p:spPr>
          <a:xfrm>
            <a:off x="1005840" y="1645920"/>
            <a:ext cx="7770960" cy="4844880"/>
          </a:xfrm>
          <a:prstGeom prst="rect">
            <a:avLst/>
          </a:prstGeom>
          <a:ln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13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60000" y="54864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Nile River (2</a:t>
            </a:r>
            <a:r>
              <a:rPr b="1" lang="en-US" sz="3200" spc="-1" strike="noStrike" baseline="101000">
                <a:solidFill>
                  <a:srgbClr val="ffffff"/>
                </a:solidFill>
                <a:latin typeface="Source Sans Pro Black"/>
                <a:ea typeface="DejaVu Sans"/>
              </a:rPr>
              <a:t>nd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Layer)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5" name="Picture 93" descr=""/>
          <p:cNvPicPr/>
          <p:nvPr/>
        </p:nvPicPr>
        <p:blipFill>
          <a:blip r:embed="rId1"/>
          <a:srcRect l="36448" t="21513" r="6410" b="9092"/>
          <a:stretch/>
        </p:blipFill>
        <p:spPr>
          <a:xfrm>
            <a:off x="1005840" y="1554480"/>
            <a:ext cx="8045280" cy="5061600"/>
          </a:xfrm>
          <a:prstGeom prst="rect">
            <a:avLst/>
          </a:prstGeom>
          <a:ln>
            <a:noFill/>
          </a:ln>
        </p:spPr>
      </p:pic>
      <p:pic>
        <p:nvPicPr>
          <p:cNvPr id="146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14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Sea Layer (3</a:t>
            </a:r>
            <a:r>
              <a:rPr b="1" lang="en-US" sz="3200" spc="-1" strike="noStrike" baseline="101000">
                <a:solidFill>
                  <a:srgbClr val="ffffff"/>
                </a:solidFill>
                <a:latin typeface="Source Sans Pro Black"/>
                <a:ea typeface="DejaVu Sans"/>
              </a:rPr>
              <a:t>nd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Layer)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9" name="Picture 96" descr=""/>
          <p:cNvPicPr/>
          <p:nvPr/>
        </p:nvPicPr>
        <p:blipFill>
          <a:blip r:embed="rId1"/>
          <a:srcRect l="39170" t="21513" r="751" b="10707"/>
          <a:stretch/>
        </p:blipFill>
        <p:spPr>
          <a:xfrm>
            <a:off x="1097280" y="1463040"/>
            <a:ext cx="8157960" cy="4844880"/>
          </a:xfrm>
          <a:prstGeom prst="rect">
            <a:avLst/>
          </a:prstGeom>
          <a:ln>
            <a:noFill/>
          </a:ln>
        </p:spPr>
      </p:pic>
      <p:pic>
        <p:nvPicPr>
          <p:cNvPr id="150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15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Roads (4</a:t>
            </a:r>
            <a:r>
              <a:rPr b="1" lang="en-US" sz="3200" spc="-1" strike="noStrike" baseline="101000">
                <a:solidFill>
                  <a:srgbClr val="ffffff"/>
                </a:solidFill>
                <a:latin typeface="Source Sans Pro Black"/>
                <a:ea typeface="DejaVu Sans"/>
              </a:rPr>
              <a:t>nd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Layer)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3" name="Picture 99" descr=""/>
          <p:cNvPicPr/>
          <p:nvPr/>
        </p:nvPicPr>
        <p:blipFill>
          <a:blip r:embed="rId1"/>
          <a:srcRect l="40983" t="21518" r="9132" b="10707"/>
          <a:stretch/>
        </p:blipFill>
        <p:spPr>
          <a:xfrm>
            <a:off x="1005840" y="1554480"/>
            <a:ext cx="8228160" cy="5119200"/>
          </a:xfrm>
          <a:prstGeom prst="rect">
            <a:avLst/>
          </a:prstGeom>
          <a:ln>
            <a:noFill/>
          </a:ln>
        </p:spPr>
      </p:pic>
      <p:pic>
        <p:nvPicPr>
          <p:cNvPr id="154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16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National park (5</a:t>
            </a:r>
            <a:r>
              <a:rPr b="1" lang="en-US" sz="3200" spc="-1" strike="noStrike" baseline="101000">
                <a:solidFill>
                  <a:srgbClr val="ffffff"/>
                </a:solidFill>
                <a:latin typeface="Source Sans Pro Black"/>
                <a:ea typeface="DejaVu Sans"/>
              </a:rPr>
              <a:t>nd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Layer)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7" name="Picture 102" descr=""/>
          <p:cNvPicPr/>
          <p:nvPr/>
        </p:nvPicPr>
        <p:blipFill>
          <a:blip r:embed="rId1"/>
          <a:srcRect l="31913" t="21518" r="12759" b="9092"/>
          <a:stretch/>
        </p:blipFill>
        <p:spPr>
          <a:xfrm>
            <a:off x="640080" y="1554480"/>
            <a:ext cx="8228160" cy="5210640"/>
          </a:xfrm>
          <a:prstGeom prst="rect">
            <a:avLst/>
          </a:prstGeom>
          <a:ln>
            <a:noFill/>
          </a:ln>
        </p:spPr>
      </p:pic>
      <p:pic>
        <p:nvPicPr>
          <p:cNvPr id="158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17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66720" y="2460960"/>
            <a:ext cx="9116280" cy="29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45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BY: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Ahmed Waleed – Eyad Fathy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45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Ahmed Mohamed– Mohanad Magdy</a:t>
            </a:r>
            <a:br/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45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Under Supervision :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Prof. Dr. : Abdel Nasser Zaied  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TA : Menna Allah-Hassan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933200" y="457200"/>
            <a:ext cx="6112440" cy="104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Our Team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Map 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1" name="Picture 105" descr=""/>
          <p:cNvPicPr/>
          <p:nvPr/>
        </p:nvPicPr>
        <p:blipFill>
          <a:blip r:embed="rId1"/>
          <a:srcRect l="33726" t="21513" r="5502" b="9092"/>
          <a:stretch/>
        </p:blipFill>
        <p:spPr>
          <a:xfrm>
            <a:off x="731520" y="1463040"/>
            <a:ext cx="8593920" cy="5210640"/>
          </a:xfrm>
          <a:prstGeom prst="rect">
            <a:avLst/>
          </a:prstGeom>
          <a:ln>
            <a:noFill/>
          </a:ln>
        </p:spPr>
      </p:pic>
      <p:pic>
        <p:nvPicPr>
          <p:cNvPr id="162" name="Picture 3" descr=""/>
          <p:cNvPicPr/>
          <p:nvPr/>
        </p:nvPicPr>
        <p:blipFill>
          <a:blip r:embed="rId2"/>
          <a:stretch/>
        </p:blipFill>
        <p:spPr>
          <a:xfrm>
            <a:off x="2835000" y="685836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18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Gis 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5" name="Picture 3" descr=""/>
          <p:cNvPicPr/>
          <p:nvPr/>
        </p:nvPicPr>
        <p:blipFill>
          <a:blip r:embed="rId1"/>
          <a:stretch/>
        </p:blipFill>
        <p:spPr>
          <a:xfrm>
            <a:off x="2835000" y="685836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19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457200" y="1661760"/>
            <a:ext cx="9554040" cy="446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Gis 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9" name="Picture 3" descr=""/>
          <p:cNvPicPr/>
          <p:nvPr/>
        </p:nvPicPr>
        <p:blipFill>
          <a:blip r:embed="rId1"/>
          <a:stretch/>
        </p:blipFill>
        <p:spPr>
          <a:xfrm>
            <a:off x="2835000" y="685836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20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531440" y="1463040"/>
            <a:ext cx="6789600" cy="35848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rcRect l="0" t="50879" r="45464" b="0"/>
          <a:stretch/>
        </p:blipFill>
        <p:spPr>
          <a:xfrm>
            <a:off x="3017520" y="5047920"/>
            <a:ext cx="3702240" cy="176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Thank you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4" name="Picture 3" descr=""/>
          <p:cNvPicPr/>
          <p:nvPr/>
        </p:nvPicPr>
        <p:blipFill>
          <a:blip r:embed="rId1"/>
          <a:stretch/>
        </p:blipFill>
        <p:spPr>
          <a:xfrm>
            <a:off x="2835000" y="685836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20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60000" y="36000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Appendix 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7" name="Picture 3" descr=""/>
          <p:cNvPicPr/>
          <p:nvPr/>
        </p:nvPicPr>
        <p:blipFill>
          <a:blip r:embed="rId1"/>
          <a:stretch/>
        </p:blipFill>
        <p:spPr>
          <a:xfrm>
            <a:off x="2835000" y="685836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19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82880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Dataset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548640" y="1537560"/>
            <a:ext cx="7131240" cy="25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Dataset Conatins:10,000 Record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Dataset is labeled.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From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www.yelp.com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5 classes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548640" y="3931920"/>
            <a:ext cx="87771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is yelp? (DataSet)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Yelp is a business directory service and crowd-sourced review forum, and a public company of the same name that is headquartered in San Francisco, California. The company develops, hosts, and markets the Yelp.com website and the Yelp mobile app, which publish crowd-sourced reviews about businesses.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933200" y="457200"/>
            <a:ext cx="6112440" cy="104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Our objective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0" y="2103120"/>
            <a:ext cx="5119920" cy="21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Barlow Light"/>
                <a:ea typeface="Barlow Light"/>
              </a:rPr>
              <a:t>Increase the accuracy </a:t>
            </a:r>
            <a:r>
              <a:rPr b="0" lang="en-US" sz="2000" spc="-1" strike="noStrike">
                <a:solidFill>
                  <a:srgbClr val="000000"/>
                </a:solidFill>
                <a:latin typeface="Barlow Light"/>
                <a:ea typeface="Barlow Light"/>
              </a:rPr>
              <a:t>of Identifying locations suitable to tourists based on Detailed information &amp; Generate RATING to give best decision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93" name="Google Shape;169;p29" descr=""/>
          <p:cNvPicPr/>
          <p:nvPr/>
        </p:nvPicPr>
        <p:blipFill>
          <a:blip r:embed="rId2"/>
          <a:srcRect l="7903" t="6266" r="18391" b="6214"/>
          <a:stretch/>
        </p:blipFill>
        <p:spPr>
          <a:xfrm>
            <a:off x="5029200" y="1737360"/>
            <a:ext cx="5057640" cy="447984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933200" y="457560"/>
            <a:ext cx="6112440" cy="104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Architecture Diagram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943200" y="1508400"/>
            <a:ext cx="7679880" cy="52570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82880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Sequence Digram 1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0" y="1517760"/>
            <a:ext cx="10079640" cy="511956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82880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Sequence Digram 2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2680" y="1463040"/>
            <a:ext cx="9851760" cy="5211000"/>
          </a:xfrm>
          <a:prstGeom prst="rect">
            <a:avLst/>
          </a:prstGeom>
          <a:ln>
            <a:noFill/>
          </a:ln>
        </p:spPr>
      </p:pic>
      <p:pic>
        <p:nvPicPr>
          <p:cNvPr id="105" name="Picture 3" descr=""/>
          <p:cNvPicPr/>
          <p:nvPr/>
        </p:nvPicPr>
        <p:blipFill>
          <a:blip r:embed="rId2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828800" y="347040"/>
            <a:ext cx="6555600" cy="13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3040" rIns="113040" tIns="113040" bIns="11304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Process Diagram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194560" y="1463040"/>
            <a:ext cx="6308280" cy="530244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-33120" y="56304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Database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57600" y="1437840"/>
            <a:ext cx="8171280" cy="530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-33120" y="563040"/>
            <a:ext cx="935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Demo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2835360" y="6858720"/>
            <a:ext cx="2924640" cy="5472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8595360" y="6858000"/>
            <a:ext cx="73044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latin typeface="Arial"/>
                <a:ea typeface="DejaVu Sans"/>
              </a:rPr>
              <a:t>7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18" name="Line 3"/>
          <p:cNvSpPr/>
          <p:nvPr/>
        </p:nvSpPr>
        <p:spPr>
          <a:xfrm>
            <a:off x="4754880" y="2011680"/>
            <a:ext cx="360" cy="37490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"/>
          <p:cNvSpPr/>
          <p:nvPr/>
        </p:nvSpPr>
        <p:spPr>
          <a:xfrm>
            <a:off x="182880" y="2689200"/>
            <a:ext cx="4754160" cy="191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ce181e"/>
                </a:solidFill>
                <a:latin typeface="Arial"/>
                <a:ea typeface="DejaVu Sans"/>
              </a:rPr>
              <a:t>Using Naive Byes Classifier to get accurate review results of tourists(user).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4937760" y="2743200"/>
            <a:ext cx="4754160" cy="17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579835"/>
                </a:solidFill>
                <a:latin typeface="Arial"/>
                <a:ea typeface="DejaVu Sans"/>
              </a:rPr>
              <a:t>Using Gis by Arcmap Tool to execute Georefrence layer to 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Application>LibreOffice/6.0.7.3$Linux_X86_64 LibreOffice_project/00m0$Build-3</Application>
  <Words>169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2020-03-07T14:11:55Z</dcterms:created>
  <dc:creator/>
  <dc:description/>
  <dc:language>en-US</dc:language>
  <cp:lastModifiedBy/>
  <dcterms:modified xsi:type="dcterms:W3CDTF">2020-03-08T15:03:48Z</dcterms:modified>
  <cp:revision>17</cp:revision>
  <dc:subject/>
  <dc:title>Alizarin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