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77" r:id="rId1"/>
  </p:sldMasterIdLst>
  <p:notesMasterIdLst>
    <p:notesMasterId r:id="rId29"/>
  </p:notesMasterIdLst>
  <p:sldIdLst>
    <p:sldId id="256" r:id="rId2"/>
    <p:sldId id="273" r:id="rId3"/>
    <p:sldId id="264" r:id="rId4"/>
    <p:sldId id="276" r:id="rId5"/>
    <p:sldId id="258" r:id="rId6"/>
    <p:sldId id="259" r:id="rId7"/>
    <p:sldId id="290" r:id="rId8"/>
    <p:sldId id="265" r:id="rId9"/>
    <p:sldId id="274" r:id="rId10"/>
    <p:sldId id="267" r:id="rId11"/>
    <p:sldId id="261" r:id="rId12"/>
    <p:sldId id="262" r:id="rId13"/>
    <p:sldId id="266" r:id="rId14"/>
    <p:sldId id="283" r:id="rId15"/>
    <p:sldId id="288" r:id="rId16"/>
    <p:sldId id="278" r:id="rId17"/>
    <p:sldId id="284" r:id="rId18"/>
    <p:sldId id="289" r:id="rId19"/>
    <p:sldId id="277" r:id="rId20"/>
    <p:sldId id="285" r:id="rId21"/>
    <p:sldId id="287" r:id="rId22"/>
    <p:sldId id="268" r:id="rId23"/>
    <p:sldId id="269" r:id="rId24"/>
    <p:sldId id="271" r:id="rId25"/>
    <p:sldId id="272" r:id="rId26"/>
    <p:sldId id="263" r:id="rId27"/>
    <p:sldId id="270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5BA73-DC34-4A7F-88CC-D0CBC43EC1B7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3F06-D1FF-4D47-8901-55C6B5D07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5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3F06-D1FF-4D47-8901-55C6B5D07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03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9658C-2486-42B7-A5BB-300A3ADE8B1A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62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2103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49234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6704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1115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70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1021F-9C17-4122-B5DE-B907560794F2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46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BE509-77BE-4653-A60A-DC761E4A0E69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85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C3D3-899F-44B0-83F6-E504D6927A91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BFA53-1ED2-4C00-84E5-140D8039D713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4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58BC9-C513-4C76-8829-9780F0AC873E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776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C2C83-2357-4E7B-9B26-60EA5F32A73B}" type="datetime1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8343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8C70-4736-4D88-8CA3-2ECF7439ACBD}" type="datetime1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92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B5F45-512B-4780-AB29-A046B796C15B}" type="datetime1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504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B5C2D-007E-4A12-9B1E-30F9DDF9F88D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928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52C38-0ECA-4E34-A51D-FB7A6E8340DB}" type="datetime1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9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EBD4B-041A-49F4-B0BF-35DFDE2BF898}" type="datetime1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3D7A3B-6914-4AC1-9640-F2A2034E0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86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79" r:id="rId2"/>
    <p:sldLayoutId id="2147484180" r:id="rId3"/>
    <p:sldLayoutId id="2147484181" r:id="rId4"/>
    <p:sldLayoutId id="2147484182" r:id="rId5"/>
    <p:sldLayoutId id="2147484183" r:id="rId6"/>
    <p:sldLayoutId id="2147484184" r:id="rId7"/>
    <p:sldLayoutId id="2147484185" r:id="rId8"/>
    <p:sldLayoutId id="2147484186" r:id="rId9"/>
    <p:sldLayoutId id="2147484187" r:id="rId10"/>
    <p:sldLayoutId id="2147484188" r:id="rId11"/>
    <p:sldLayoutId id="2147484189" r:id="rId12"/>
    <p:sldLayoutId id="2147484190" r:id="rId13"/>
    <p:sldLayoutId id="2147484191" r:id="rId14"/>
    <p:sldLayoutId id="2147484192" r:id="rId15"/>
    <p:sldLayoutId id="2147484193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9093" y="2470638"/>
            <a:ext cx="9448800" cy="1161074"/>
          </a:xfrm>
        </p:spPr>
        <p:txBody>
          <a:bodyPr>
            <a:normAutofit/>
          </a:bodyPr>
          <a:lstStyle/>
          <a:p>
            <a:r>
              <a:rPr lang="en-US" dirty="0" err="1" smtClean="0"/>
              <a:t>InMovie</a:t>
            </a:r>
            <a:r>
              <a:rPr lang="en-US" dirty="0" smtClean="0"/>
              <a:t> recommendation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09093" y="3631712"/>
            <a:ext cx="9448800" cy="685800"/>
          </a:xfrm>
        </p:spPr>
        <p:txBody>
          <a:bodyPr/>
          <a:lstStyle/>
          <a:p>
            <a:r>
              <a:rPr lang="en-US" dirty="0" smtClean="0"/>
              <a:t>Aly </a:t>
            </a:r>
            <a:r>
              <a:rPr lang="en-US" dirty="0" err="1" smtClean="0"/>
              <a:t>Mekawy</a:t>
            </a:r>
            <a:r>
              <a:rPr lang="en-US" dirty="0" smtClean="0"/>
              <a:t>, Amr </a:t>
            </a:r>
            <a:r>
              <a:rPr lang="en-US" dirty="0" err="1" smtClean="0"/>
              <a:t>Sherif</a:t>
            </a:r>
            <a:r>
              <a:rPr lang="en-US" dirty="0" smtClean="0"/>
              <a:t>, </a:t>
            </a:r>
            <a:r>
              <a:rPr lang="en-US" dirty="0" err="1" smtClean="0"/>
              <a:t>Foad</a:t>
            </a:r>
            <a:r>
              <a:rPr lang="en-US" dirty="0" smtClean="0"/>
              <a:t> Osama, Youssef </a:t>
            </a:r>
            <a:r>
              <a:rPr lang="en-US" dirty="0" err="1" smtClean="0"/>
              <a:t>Roshdy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09093" y="4318001"/>
            <a:ext cx="49324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pc="-1" dirty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Supervisor: Dr.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Eslam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Amer</a:t>
            </a:r>
            <a:endParaRPr lang="en-US" sz="1400" spc="-1" dirty="0">
              <a:uFill>
                <a:solidFill>
                  <a:srgbClr val="FFFFFF"/>
                </a:solidFill>
              </a:uFill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pc="-1" dirty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Teacher Assistant: Eng. </a:t>
            </a:r>
            <a:r>
              <a:rPr lang="en-US" spc="-1" dirty="0" err="1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Menna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 Hassan</a:t>
            </a:r>
          </a:p>
          <a:p>
            <a:pPr>
              <a:lnSpc>
                <a:spcPct val="100000"/>
              </a:lnSpc>
            </a:pPr>
            <a:r>
              <a:rPr lang="en-US" spc="-1" dirty="0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Date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: </a:t>
            </a:r>
            <a:r>
              <a:rPr lang="en-US" spc="-1" dirty="0" smtClean="0">
                <a:uFill>
                  <a:solidFill>
                    <a:srgbClr val="FFFFFF"/>
                  </a:solidFill>
                </a:uFill>
                <a:cs typeface="Times New Roman" panose="02020603050405020304" pitchFamily="18" charset="0"/>
              </a:rPr>
              <a:t>16/10/2019</a:t>
            </a:r>
            <a:endParaRPr lang="en-US" sz="1400" spc="-1" dirty="0">
              <a:uFill>
                <a:solidFill>
                  <a:srgbClr val="FFFFFF"/>
                </a:solidFill>
              </a:uFill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74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6694" y="787782"/>
            <a:ext cx="8911687" cy="1280890"/>
          </a:xfrm>
        </p:spPr>
        <p:txBody>
          <a:bodyPr/>
          <a:lstStyle/>
          <a:p>
            <a:r>
              <a:rPr lang="en-US" dirty="0" smtClean="0"/>
              <a:t>Pre-Processing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328564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YOLO library takes a part of the frames inserted from the video 5 to 10 % to save processing time and power , usually no filters or enhancements are used as the frame is visible to the algorithm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7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376" y="690800"/>
            <a:ext cx="8610600" cy="1293028"/>
          </a:xfrm>
        </p:spPr>
        <p:txBody>
          <a:bodyPr/>
          <a:lstStyle/>
          <a:p>
            <a:r>
              <a:rPr lang="en-US" dirty="0" smtClean="0"/>
              <a:t>Classification and detection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6746" y="2236207"/>
            <a:ext cx="6040925" cy="4027746"/>
          </a:xfrm>
        </p:spPr>
        <p:txBody>
          <a:bodyPr>
            <a:normAutofit/>
          </a:bodyPr>
          <a:lstStyle/>
          <a:p>
            <a:r>
              <a:rPr lang="en-US" dirty="0">
                <a:cs typeface="Calibri" panose="020F0502020204030204"/>
              </a:rPr>
              <a:t>Use YOLO Library </a:t>
            </a:r>
            <a:endParaRPr lang="en-US" dirty="0"/>
          </a:p>
          <a:p>
            <a:r>
              <a:rPr lang="en-US" dirty="0">
                <a:cs typeface="Calibri" panose="020F0502020204030204"/>
              </a:rPr>
              <a:t>Automatic Object Detection </a:t>
            </a:r>
          </a:p>
          <a:p>
            <a:pPr lvl="1"/>
            <a:r>
              <a:rPr lang="en-US" sz="2200" dirty="0">
                <a:cs typeface="Calibri" panose="020F0502020204030204"/>
              </a:rPr>
              <a:t>Identifying the object </a:t>
            </a:r>
            <a:r>
              <a:rPr lang="en-US" sz="2200" dirty="0" smtClean="0">
                <a:cs typeface="Calibri" panose="020F0502020204030204"/>
              </a:rPr>
              <a:t>features </a:t>
            </a:r>
            <a:endParaRPr lang="en-US" sz="2200" dirty="0">
              <a:cs typeface="Calibri" panose="020F0502020204030204"/>
            </a:endParaRPr>
          </a:p>
          <a:p>
            <a:r>
              <a:rPr lang="en-US" dirty="0">
                <a:cs typeface="Calibri" panose="020F0502020204030204"/>
              </a:rPr>
              <a:t>Object Classification</a:t>
            </a:r>
          </a:p>
          <a:p>
            <a:pPr marL="1028700" lvl="1" indent="-342900"/>
            <a:r>
              <a:rPr lang="en-US" sz="2200" dirty="0">
                <a:cs typeface="Calibri" panose="020F0502020204030204"/>
              </a:rPr>
              <a:t>Compare the object's features with</a:t>
            </a:r>
            <a:br>
              <a:rPr lang="en-US" sz="2200" dirty="0">
                <a:cs typeface="Calibri" panose="020F0502020204030204"/>
              </a:rPr>
            </a:br>
            <a:r>
              <a:rPr lang="en-US" sz="2200" dirty="0">
                <a:cs typeface="Calibri" panose="020F0502020204030204"/>
              </a:rPr>
              <a:t> other objects' features already identified</a:t>
            </a:r>
          </a:p>
          <a:p>
            <a:pPr marL="1028700" lvl="1" indent="-342900"/>
            <a:r>
              <a:rPr lang="en-US" sz="2200" dirty="0">
                <a:cs typeface="Calibri" panose="020F0502020204030204"/>
              </a:rPr>
              <a:t>Classify the object with the nearest</a:t>
            </a:r>
            <a:br>
              <a:rPr lang="en-US" sz="2200" dirty="0">
                <a:cs typeface="Calibri" panose="020F0502020204030204"/>
              </a:rPr>
            </a:br>
            <a:r>
              <a:rPr lang="en-US" sz="2200" dirty="0">
                <a:cs typeface="Calibri" panose="020F0502020204030204"/>
              </a:rPr>
              <a:t>objects to it in terms of features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950" y="2317686"/>
            <a:ext cx="5118416" cy="325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15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344" y="749198"/>
            <a:ext cx="8610600" cy="1293028"/>
          </a:xfrm>
        </p:spPr>
        <p:txBody>
          <a:bodyPr/>
          <a:lstStyle/>
          <a:p>
            <a:pPr algn="l"/>
            <a:r>
              <a:rPr lang="en-US" dirty="0" smtClean="0"/>
              <a:t>Expected results and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10775887" cy="40241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From a scene imported from the user another similar scene is recommended to the user </a:t>
            </a:r>
          </a:p>
          <a:p>
            <a:r>
              <a:rPr lang="en-US" sz="3200" dirty="0" smtClean="0"/>
              <a:t>Getting more personalized results not just based on  given values for a video </a:t>
            </a:r>
          </a:p>
          <a:p>
            <a:r>
              <a:rPr lang="en-US" sz="3200" dirty="0" smtClean="0"/>
              <a:t>Enhancing accuracy and user satisfaction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37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3107" y="787782"/>
            <a:ext cx="8911687" cy="1280890"/>
          </a:xfrm>
        </p:spPr>
        <p:txBody>
          <a:bodyPr/>
          <a:lstStyle/>
          <a:p>
            <a:r>
              <a:rPr lang="en-US" dirty="0" smtClean="0"/>
              <a:t>Challenges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9855" y="2133600"/>
            <a:ext cx="9204757" cy="3777622"/>
          </a:xfrm>
        </p:spPr>
        <p:txBody>
          <a:bodyPr/>
          <a:lstStyle/>
          <a:p>
            <a:r>
              <a:rPr lang="en-US" sz="3600" dirty="0" smtClean="0"/>
              <a:t>Enhance recommendation accuracy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3200" dirty="0" smtClean="0"/>
              <a:t>Add video searching feature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7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6" descr="A picture containing bird&#10;&#10;Description generated with very high confidence">
            <a:extLst>
              <a:ext uri="{FF2B5EF4-FFF2-40B4-BE49-F238E27FC236}">
                <a16:creationId xmlns:a16="http://schemas.microsoft.com/office/drawing/2014/main" id="{47491A0E-66F8-45F7-8E87-B8EB016FA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41" t="-1010" r="641" b="34480"/>
          <a:stretch/>
        </p:blipFill>
        <p:spPr>
          <a:xfrm>
            <a:off x="2236258" y="444748"/>
            <a:ext cx="2743200" cy="2316654"/>
          </a:xfrm>
          <a:prstGeom prst="rect">
            <a:avLst/>
          </a:prstGeom>
        </p:spPr>
      </p:pic>
      <p:sp>
        <p:nvSpPr>
          <p:cNvPr id="6" name="Arrow: Right 7">
            <a:extLst>
              <a:ext uri="{FF2B5EF4-FFF2-40B4-BE49-F238E27FC236}">
                <a16:creationId xmlns:a16="http://schemas.microsoft.com/office/drawing/2014/main" id="{010A9826-572A-4560-A3D1-A7772E05E05A}"/>
              </a:ext>
            </a:extLst>
          </p:cNvPr>
          <p:cNvSpPr/>
          <p:nvPr/>
        </p:nvSpPr>
        <p:spPr>
          <a:xfrm>
            <a:off x="5396112" y="1603075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2DBF0790-FB9E-414C-9486-30962224AD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557"/>
          <a:stretch/>
        </p:blipFill>
        <p:spPr>
          <a:xfrm>
            <a:off x="6790426" y="647336"/>
            <a:ext cx="2743200" cy="2194981"/>
          </a:xfrm>
          <a:prstGeom prst="rect">
            <a:avLst/>
          </a:prstGeom>
        </p:spPr>
      </p:pic>
      <p:pic>
        <p:nvPicPr>
          <p:cNvPr id="8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B229BE1-F981-4238-A462-DAF60274A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58" y="3510890"/>
            <a:ext cx="2743200" cy="3077963"/>
          </a:xfrm>
          <a:prstGeom prst="rect">
            <a:avLst/>
          </a:prstGeom>
        </p:spPr>
      </p:pic>
      <p:sp>
        <p:nvSpPr>
          <p:cNvPr id="9" name="Arrow: Right 12">
            <a:extLst>
              <a:ext uri="{FF2B5EF4-FFF2-40B4-BE49-F238E27FC236}">
                <a16:creationId xmlns:a16="http://schemas.microsoft.com/office/drawing/2014/main" id="{FF6B04C1-290A-4566-9D8A-52FEECA58969}"/>
              </a:ext>
            </a:extLst>
          </p:cNvPr>
          <p:cNvSpPr/>
          <p:nvPr/>
        </p:nvSpPr>
        <p:spPr>
          <a:xfrm>
            <a:off x="5396112" y="4700621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3DD0085-69D8-45A2-8F20-B37CB2040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001" y="3510890"/>
            <a:ext cx="2686050" cy="310245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C8F8704-6CEA-49F3-A685-CA068861C4C2}"/>
              </a:ext>
            </a:extLst>
          </p:cNvPr>
          <p:cNvSpPr txBox="1"/>
          <p:nvPr/>
        </p:nvSpPr>
        <p:spPr>
          <a:xfrm>
            <a:off x="1690777" y="2711570"/>
            <a:ext cx="91940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cs typeface="Calibri"/>
              </a:rPr>
              <a:t>Number of </a:t>
            </a:r>
            <a:r>
              <a:rPr lang="en-US" sz="2800" b="1" dirty="0" err="1">
                <a:cs typeface="Calibri"/>
              </a:rPr>
              <a:t>Occurences</a:t>
            </a:r>
            <a:r>
              <a:rPr lang="en-US" sz="2800" b="1" dirty="0">
                <a:cs typeface="Calibri"/>
              </a:rPr>
              <a:t> between two Similar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71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1246ECB-BDA1-44E6-B7AD-143B02E28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622" y="1432440"/>
            <a:ext cx="1525617" cy="2701505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BD97D16-70F7-4E81-A34D-0C84B5D3D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284" y="4351552"/>
            <a:ext cx="1536400" cy="2294266"/>
          </a:xfrm>
          <a:prstGeom prst="rect">
            <a:avLst/>
          </a:prstGeom>
        </p:spPr>
      </p:pic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0255E43-A388-4EC8-ADB9-3C263630B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880" y="1437113"/>
            <a:ext cx="1372498" cy="2692160"/>
          </a:xfrm>
          <a:prstGeom prst="rect">
            <a:avLst/>
          </a:prstGeom>
        </p:spPr>
      </p:pic>
      <p:pic>
        <p:nvPicPr>
          <p:cNvPr id="8" name="Picture 9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DB02077-0C9D-48D7-9D29-B1278C8C3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3116" y="4346790"/>
            <a:ext cx="1392087" cy="2303791"/>
          </a:xfrm>
          <a:prstGeom prst="rect">
            <a:avLst/>
          </a:prstGeom>
        </p:spPr>
      </p:pic>
      <p:pic>
        <p:nvPicPr>
          <p:cNvPr id="9" name="Picture 1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51DB5C7-1F2E-4790-9304-E3DABC2110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8801" y="1427228"/>
            <a:ext cx="1525976" cy="2798193"/>
          </a:xfrm>
          <a:prstGeom prst="rect">
            <a:avLst/>
          </a:prstGeom>
        </p:spPr>
      </p:pic>
      <p:pic>
        <p:nvPicPr>
          <p:cNvPr id="10" name="Picture 1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EA4A237E-6801-4A68-A221-AFE73E61B2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2459" y="4389562"/>
            <a:ext cx="1358660" cy="2218246"/>
          </a:xfrm>
          <a:prstGeom prst="rect">
            <a:avLst/>
          </a:prstGeom>
        </p:spPr>
      </p:pic>
      <p:pic>
        <p:nvPicPr>
          <p:cNvPr id="11" name="Picture 17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67D6DC5-95CB-4556-ADD2-A48D28AF2C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5508" y="1431182"/>
            <a:ext cx="1350033" cy="2675266"/>
          </a:xfrm>
          <a:prstGeom prst="rect">
            <a:avLst/>
          </a:prstGeom>
        </p:spPr>
      </p:pic>
      <p:pic>
        <p:nvPicPr>
          <p:cNvPr id="12" name="Picture 1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CEDD8D14-FD94-45E2-BE1E-E31E62E57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560" y="4346790"/>
            <a:ext cx="1268981" cy="22105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09622" y="786109"/>
            <a:ext cx="3574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Other videos </a:t>
            </a:r>
            <a:endParaRPr lang="en-US" sz="3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5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F04F966-3AC2-4926-AEA7-381FFA581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39" y="1453352"/>
            <a:ext cx="2743200" cy="3551129"/>
          </a:xfrm>
          <a:prstGeom prst="rect">
            <a:avLst/>
          </a:prstGeom>
        </p:spPr>
      </p:pic>
      <p:sp>
        <p:nvSpPr>
          <p:cNvPr id="6" name="Arrow: Right 4">
            <a:extLst>
              <a:ext uri="{FF2B5EF4-FFF2-40B4-BE49-F238E27FC236}">
                <a16:creationId xmlns:a16="http://schemas.microsoft.com/office/drawing/2014/main" id="{2C3A0BDF-649F-4617-9003-21A09A364D71}"/>
              </a:ext>
            </a:extLst>
          </p:cNvPr>
          <p:cNvSpPr/>
          <p:nvPr/>
        </p:nvSpPr>
        <p:spPr>
          <a:xfrm>
            <a:off x="5334000" y="2740086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3380A5B9-4EEE-4446-8DB4-CA267C59E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63" y="1556749"/>
            <a:ext cx="2314575" cy="36671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F2102-5A04-40FB-827F-40B25E91C05C}"/>
              </a:ext>
            </a:extLst>
          </p:cNvPr>
          <p:cNvSpPr txBox="1"/>
          <p:nvPr/>
        </p:nvSpPr>
        <p:spPr>
          <a:xfrm>
            <a:off x="2165230" y="5443268"/>
            <a:ext cx="7315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Number of </a:t>
            </a:r>
            <a:r>
              <a:rPr lang="en-US" sz="2800" err="1"/>
              <a:t>Occurences</a:t>
            </a:r>
            <a:r>
              <a:rPr lang="en-US" sz="2800"/>
              <a:t>  of a different Video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258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75479FF-B80B-4B94-B4F7-5BC4A376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2532" y="91108"/>
            <a:ext cx="4010099" cy="63731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cs typeface="Calibri Light"/>
              </a:rPr>
              <a:t>Getting Similarity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12806" y="5091523"/>
            <a:ext cx="92319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Form this results we conclude that scene 1 is recommended but not scene 2 as the similarity between the input video and scene 1 was higher than scene 2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8" name="Arrow: Right 6">
            <a:extLst>
              <a:ext uri="{FF2B5EF4-FFF2-40B4-BE49-F238E27FC236}">
                <a16:creationId xmlns:a16="http://schemas.microsoft.com/office/drawing/2014/main" id="{F41BA4C5-0B49-4623-9992-17743DD99CB3}"/>
              </a:ext>
            </a:extLst>
          </p:cNvPr>
          <p:cNvSpPr/>
          <p:nvPr/>
        </p:nvSpPr>
        <p:spPr>
          <a:xfrm>
            <a:off x="6165551" y="3958756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C5912D-5B11-4B44-9671-BA70C2D51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211" y="3498455"/>
            <a:ext cx="5048789" cy="1666155"/>
          </a:xfrm>
          <a:prstGeom prst="rect">
            <a:avLst/>
          </a:prstGeom>
        </p:spPr>
      </p:pic>
      <p:pic>
        <p:nvPicPr>
          <p:cNvPr id="10" name="Picture 5" descr="A close up of a piece of paper&#10;&#10;Description generated with very high confidence">
            <a:extLst>
              <a:ext uri="{FF2B5EF4-FFF2-40B4-BE49-F238E27FC236}">
                <a16:creationId xmlns:a16="http://schemas.microsoft.com/office/drawing/2014/main" id="{E742CF34-31BB-4EA3-A584-E56E5E40C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5024" y="728427"/>
            <a:ext cx="10666976" cy="2288390"/>
          </a:xfrm>
          <a:prstGeom prst="rect">
            <a:avLst/>
          </a:prstGeom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9ECBFD17-3633-446A-BEF3-F8CA988B7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024" y="3466152"/>
            <a:ext cx="4509637" cy="147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1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18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EFF93ED-D0FA-41F8-9CF5-443F40EC6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376" y="463740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Unseen Video</a:t>
            </a:r>
            <a:endParaRPr lang="en-US"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EDE1F57B-6159-4C6D-B8B0-6E3B8758C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770" y="4876962"/>
            <a:ext cx="4711280" cy="1066620"/>
          </a:xfrm>
          <a:prstGeom prst="rect">
            <a:avLst/>
          </a:prstGeom>
        </p:spPr>
      </p:pic>
      <p:pic>
        <p:nvPicPr>
          <p:cNvPr id="7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BFE35C1-C3FD-4034-81F8-0BF08B6A3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7" y="1780732"/>
            <a:ext cx="11887199" cy="2649553"/>
          </a:xfrm>
          <a:prstGeom prst="rect">
            <a:avLst/>
          </a:prstGeom>
        </p:spPr>
      </p:pic>
      <p:sp>
        <p:nvSpPr>
          <p:cNvPr id="8" name="Arrow: Right 12">
            <a:extLst>
              <a:ext uri="{FF2B5EF4-FFF2-40B4-BE49-F238E27FC236}">
                <a16:creationId xmlns:a16="http://schemas.microsoft.com/office/drawing/2014/main" id="{FC78DCE7-C861-48DF-A912-FEDA8F43DC24}"/>
              </a:ext>
            </a:extLst>
          </p:cNvPr>
          <p:cNvSpPr/>
          <p:nvPr/>
        </p:nvSpPr>
        <p:spPr>
          <a:xfrm>
            <a:off x="5132716" y="5058110"/>
            <a:ext cx="977660" cy="4888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ECE77249-2D43-4C69-956A-E8F27133DC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936" y="4735346"/>
            <a:ext cx="3679237" cy="134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16" y="628782"/>
            <a:ext cx="8911687" cy="1280890"/>
          </a:xfrm>
        </p:spPr>
        <p:txBody>
          <a:bodyPr/>
          <a:lstStyle/>
          <a:p>
            <a:r>
              <a:rPr lang="en-US" dirty="0">
                <a:solidFill>
                  <a:srgbClr val="31B4E6">
                    <a:lumMod val="75000"/>
                  </a:srgbClr>
                </a:solidFill>
              </a:rPr>
              <a:t>Survey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8" t="41187" r="25289" b="33684"/>
          <a:stretch/>
        </p:blipFill>
        <p:spPr>
          <a:xfrm>
            <a:off x="531812" y="3788229"/>
            <a:ext cx="5599652" cy="2673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59" y="2704113"/>
            <a:ext cx="5543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dirty="0" smtClean="0"/>
              <a:t>Time spent by users per day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84" t="37712" r="24916" b="40914"/>
          <a:stretch/>
        </p:blipFill>
        <p:spPr>
          <a:xfrm>
            <a:off x="6188478" y="3788230"/>
            <a:ext cx="5892153" cy="26730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60992" y="2488669"/>
            <a:ext cx="53296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users are satisfied with current recommendations 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368971" y="5807034"/>
            <a:ext cx="10118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Not satisfied</a:t>
            </a:r>
            <a:endParaRPr lang="en-US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11108038" y="5807034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satisfied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7767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9252" y="663091"/>
            <a:ext cx="8911687" cy="1280890"/>
          </a:xfrm>
        </p:spPr>
        <p:txBody>
          <a:bodyPr/>
          <a:lstStyle/>
          <a:p>
            <a:r>
              <a:rPr lang="en-GB" dirty="0" smtClean="0"/>
              <a:t>Table of content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sz="3200" dirty="0" smtClean="0"/>
              <a:t>Introduction </a:t>
            </a:r>
          </a:p>
          <a:p>
            <a:r>
              <a:rPr lang="en-GB" sz="3200" dirty="0" smtClean="0"/>
              <a:t>Related work </a:t>
            </a:r>
          </a:p>
          <a:p>
            <a:r>
              <a:rPr lang="en-GB" sz="3200" dirty="0" smtClean="0"/>
              <a:t>Problem statement</a:t>
            </a:r>
          </a:p>
          <a:p>
            <a:r>
              <a:rPr lang="en-GB" sz="3200" dirty="0"/>
              <a:t>System overview diagram  </a:t>
            </a:r>
            <a:endParaRPr lang="en-GB" sz="3200" dirty="0" smtClean="0"/>
          </a:p>
          <a:p>
            <a:r>
              <a:rPr lang="en-GB" sz="3200" dirty="0" smtClean="0"/>
              <a:t>Pre processing</a:t>
            </a:r>
          </a:p>
          <a:p>
            <a:r>
              <a:rPr lang="en-GB" sz="3200" dirty="0" smtClean="0"/>
              <a:t>Challenges</a:t>
            </a:r>
          </a:p>
          <a:p>
            <a:r>
              <a:rPr lang="en-GB" sz="3200" dirty="0" smtClean="0"/>
              <a:t>Demo</a:t>
            </a:r>
          </a:p>
          <a:p>
            <a:r>
              <a:rPr lang="en-GB" sz="3200" dirty="0" smtClean="0"/>
              <a:t>Survey</a:t>
            </a:r>
          </a:p>
          <a:p>
            <a:r>
              <a:rPr lang="en-GB" sz="3200" dirty="0"/>
              <a:t>Info about the client </a:t>
            </a:r>
            <a:endParaRPr lang="en-GB" sz="3200" dirty="0" smtClean="0"/>
          </a:p>
          <a:p>
            <a:r>
              <a:rPr lang="en-GB" sz="3200" dirty="0" smtClean="0"/>
              <a:t>Appendices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0" t="26283" r="24784" b="50384"/>
          <a:stretch/>
        </p:blipFill>
        <p:spPr>
          <a:xfrm>
            <a:off x="3089093" y="3209193"/>
            <a:ext cx="7083607" cy="33399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93529" y="647178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Survey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53185" y="1774297"/>
            <a:ext cx="7355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Parents would let their kids watch movies </a:t>
            </a:r>
            <a:r>
              <a:rPr lang="en-US" sz="2800" dirty="0"/>
              <a:t>online without companionship</a:t>
            </a:r>
          </a:p>
        </p:txBody>
      </p:sp>
    </p:spTree>
    <p:extLst>
      <p:ext uri="{BB962C8B-B14F-4D97-AF65-F5344CB8AC3E}">
        <p14:creationId xmlns:p14="http://schemas.microsoft.com/office/powerpoint/2010/main" val="253940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8706" t="34703" r="15881" b="38138"/>
          <a:stretch/>
        </p:blipFill>
        <p:spPr>
          <a:xfrm>
            <a:off x="2092677" y="3360718"/>
            <a:ext cx="8939159" cy="30070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0254" y="1538654"/>
            <a:ext cx="77108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If a tool for filtering </a:t>
            </a:r>
            <a:r>
              <a:rPr lang="en-US" sz="2400" dirty="0"/>
              <a:t>and searching scenes in a video is introduced to the market would you be interested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84736" y="647178"/>
            <a:ext cx="16369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31B4E6">
                    <a:lumMod val="75000"/>
                  </a:srgbClr>
                </a:solidFill>
                <a:ea typeface="+mj-ea"/>
                <a:cs typeface="+mj-cs"/>
              </a:rPr>
              <a:t>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8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416" y="787782"/>
            <a:ext cx="8911687" cy="1280890"/>
          </a:xfrm>
        </p:spPr>
        <p:txBody>
          <a:bodyPr/>
          <a:lstStyle/>
          <a:p>
            <a:r>
              <a:rPr lang="en-US" dirty="0" smtClean="0"/>
              <a:t>Info about the client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7577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Watch it is a Egyptian based streaming platform which was founded to make users able to watch their favorite videos 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r="20000"/>
          <a:stretch/>
        </p:blipFill>
        <p:spPr>
          <a:xfrm>
            <a:off x="7929868" y="2154115"/>
            <a:ext cx="3352861" cy="335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54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788" y="571500"/>
            <a:ext cx="6594230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Communication with clients</a:t>
            </a:r>
            <a:br>
              <a:rPr lang="en-US" dirty="0" smtClean="0"/>
            </a:br>
            <a:r>
              <a:rPr lang="en-US" dirty="0" smtClean="0"/>
              <a:t>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617" t="22224" r="2322" b="9449"/>
          <a:stretch/>
        </p:blipFill>
        <p:spPr>
          <a:xfrm>
            <a:off x="1538788" y="1152907"/>
            <a:ext cx="9968345" cy="57131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4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8800" dirty="0" smtClean="0"/>
              <a:t>Any QUESTIONS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600" dirty="0" smtClean="0"/>
              <a:t>THANK YOU !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562" y="755995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 smtClean="0"/>
              <a:t>Appendix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6451" y="2036885"/>
            <a:ext cx="7741750" cy="3777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R-CNN and their variants, including the original R-CNN, Fast R- CNN, and Faster </a:t>
            </a:r>
            <a:r>
              <a:rPr lang="en-US" dirty="0" smtClean="0"/>
              <a:t>R-CNN have a common issue in which they are much slower in terms of processing the data and detecting the object also its not </a:t>
            </a:r>
            <a:r>
              <a:rPr lang="en-US" dirty="0"/>
              <a:t>a complete end-to-end object detector.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1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6125" y="787782"/>
            <a:ext cx="8911687" cy="128089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ppendices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377962" cy="4351338"/>
          </a:xfrm>
        </p:spPr>
        <p:txBody>
          <a:bodyPr/>
          <a:lstStyle/>
          <a:p>
            <a:r>
              <a:rPr lang="en-US" dirty="0"/>
              <a:t>While R-CNNs tend to very accurate, the biggest problem with the R-CNN family of networks is their speed — they were incredibly slow, obtaining only 5 FPS on a </a:t>
            </a:r>
            <a:r>
              <a:rPr lang="en-US" dirty="0" smtClean="0"/>
              <a:t>GPU </a:t>
            </a:r>
          </a:p>
          <a:p>
            <a:r>
              <a:rPr lang="en-US" dirty="0" smtClean="0"/>
              <a:t>While yolo is slightly less accurate than traditional CNNs, however its much faster as it can obtain up to 45 FPS on a GPU in real time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8027" y="787782"/>
            <a:ext cx="3332284" cy="1293028"/>
          </a:xfrm>
        </p:spPr>
        <p:txBody>
          <a:bodyPr/>
          <a:lstStyle/>
          <a:p>
            <a:pPr algn="l"/>
            <a:r>
              <a:rPr lang="en-US" dirty="0" smtClean="0"/>
              <a:t>Introduction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194560"/>
            <a:ext cx="5644663" cy="32654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On most video streaming platform, users get their recommended videos based on some algorithms, calculations ,implicit feedbacks</a:t>
            </a:r>
            <a:r>
              <a:rPr lang="en-US" sz="2400" dirty="0"/>
              <a:t> </a:t>
            </a:r>
            <a:r>
              <a:rPr lang="en-US" sz="2400" dirty="0" smtClean="0"/>
              <a:t>,watch </a:t>
            </a:r>
            <a:r>
              <a:rPr lang="en-US" sz="2400" dirty="0"/>
              <a:t>and search </a:t>
            </a:r>
            <a:r>
              <a:rPr lang="en-US" sz="2400" dirty="0" smtClean="0"/>
              <a:t>behaviors, Also new videos suffer </a:t>
            </a:r>
            <a:r>
              <a:rPr lang="en-US" sz="2400" dirty="0"/>
              <a:t>from cold-start </a:t>
            </a:r>
            <a:r>
              <a:rPr lang="en-US" sz="2400" dirty="0" smtClean="0"/>
              <a:t>problem in which they have no data or reviews, so its harder to deal with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3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3"/>
          <a:srcRect l="61490" t="26042" r="12432" b="37695"/>
          <a:stretch/>
        </p:blipFill>
        <p:spPr>
          <a:xfrm>
            <a:off x="6242539" y="1597948"/>
            <a:ext cx="5621659" cy="439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0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394" y="787782"/>
            <a:ext cx="3799084" cy="1280890"/>
          </a:xfrm>
        </p:spPr>
        <p:txBody>
          <a:bodyPr/>
          <a:lstStyle/>
          <a:p>
            <a:r>
              <a:rPr lang="en-US" dirty="0" smtClean="0"/>
              <a:t>Introduction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394" y="2397369"/>
            <a:ext cx="4273868" cy="3777622"/>
          </a:xfrm>
        </p:spPr>
        <p:txBody>
          <a:bodyPr/>
          <a:lstStyle/>
          <a:p>
            <a:r>
              <a:rPr lang="en-US" dirty="0" smtClean="0"/>
              <a:t>Its like having a google search but not with text or images , but with videos </a:t>
            </a:r>
          </a:p>
          <a:p>
            <a:r>
              <a:rPr lang="en-US" dirty="0" smtClean="0"/>
              <a:t>Imagine inserting a small clip or a scene instead of text </a:t>
            </a:r>
          </a:p>
          <a:p>
            <a:r>
              <a:rPr lang="en-US" dirty="0" smtClean="0"/>
              <a:t>New creative tools for developers, content creators and the possibilities are infinite</a:t>
            </a:r>
          </a:p>
          <a:p>
            <a:r>
              <a:rPr lang="en-US" dirty="0" smtClean="0"/>
              <a:t>As shown here the only </a:t>
            </a:r>
            <a:r>
              <a:rPr lang="en-US" dirty="0" err="1" smtClean="0"/>
              <a:t>technologe</a:t>
            </a:r>
            <a:r>
              <a:rPr lang="en-US" dirty="0" smtClean="0"/>
              <a:t> available </a:t>
            </a:r>
            <a:r>
              <a:rPr lang="en-US" dirty="0" err="1" smtClean="0"/>
              <a:t>todate</a:t>
            </a:r>
            <a:r>
              <a:rPr lang="en-US" dirty="0" smtClean="0"/>
              <a:t> is only to search by image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097" y="2397369"/>
            <a:ext cx="5313194" cy="33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6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4781" y="608772"/>
            <a:ext cx="3868616" cy="733131"/>
          </a:xfrm>
        </p:spPr>
        <p:txBody>
          <a:bodyPr>
            <a:normAutofit/>
          </a:bodyPr>
          <a:lstStyle/>
          <a:p>
            <a:pPr algn="l"/>
            <a:r>
              <a:rPr lang="en-US" sz="3800" dirty="0"/>
              <a:t>Related </a:t>
            </a:r>
            <a:r>
              <a:rPr lang="en-US" sz="3800" dirty="0" smtClean="0"/>
              <a:t>work I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1695" y="1803711"/>
            <a:ext cx="4356981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By utilizing </a:t>
            </a:r>
            <a:r>
              <a:rPr lang="en-US" dirty="0"/>
              <a:t>deep features for video frame </a:t>
            </a:r>
            <a:r>
              <a:rPr lang="en-US" dirty="0" smtClean="0"/>
              <a:t>representation</a:t>
            </a:r>
            <a:endParaRPr lang="en-US" dirty="0"/>
          </a:p>
          <a:p>
            <a:r>
              <a:rPr lang="en-US" dirty="0" smtClean="0"/>
              <a:t>For each video, by sampling some of the frames to extract their vision feature and further compute their final signature.</a:t>
            </a:r>
          </a:p>
          <a:p>
            <a:r>
              <a:rPr lang="en-US" dirty="0" smtClean="0"/>
              <a:t>Technically</a:t>
            </a:r>
            <a:r>
              <a:rPr lang="en-US" dirty="0"/>
              <a:t>, we extract frame-level features using a state-of-the-art deep </a:t>
            </a:r>
            <a:r>
              <a:rPr lang="en-US" dirty="0" smtClean="0"/>
              <a:t>model</a:t>
            </a:r>
          </a:p>
          <a:p>
            <a:r>
              <a:rPr lang="en-US" dirty="0"/>
              <a:t>Based on audio ,text, and </a:t>
            </a:r>
            <a:r>
              <a:rPr lang="en-US" dirty="0" smtClean="0"/>
              <a:t>vison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744" t="49983" r="41111" b="16482"/>
          <a:stretch/>
        </p:blipFill>
        <p:spPr>
          <a:xfrm>
            <a:off x="5848539" y="1874068"/>
            <a:ext cx="5902859" cy="36938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6138" y="6218685"/>
            <a:ext cx="87571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Li, Y., Wang, H., Liu, H., &amp; Chen, B. (2017). </a:t>
            </a:r>
            <a:r>
              <a:rPr lang="en-US" sz="1400" i="1" dirty="0"/>
              <a:t>A study on content-based video recommendation. 2017 IEEE International Conference on Image Processing (ICIP).</a:t>
            </a:r>
            <a:r>
              <a:rPr lang="en-US" sz="1400" dirty="0"/>
              <a:t>doi:10.1109/icip.2017.8297150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9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461" y="657987"/>
            <a:ext cx="3613638" cy="109432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>Related work II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604" y="2111784"/>
            <a:ext cx="3998495" cy="4024125"/>
          </a:xfrm>
        </p:spPr>
        <p:txBody>
          <a:bodyPr>
            <a:normAutofit/>
          </a:bodyPr>
          <a:lstStyle/>
          <a:p>
            <a:r>
              <a:rPr lang="en-US" dirty="0" smtClean="0"/>
              <a:t>This paper explains how videos are recommended on the biggest video platform , explains what are the problems facing the current algorithm and their way of getting data like candidate generation and data normalization to be applicable for calculation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203" t="24485" r="59532" b="28057"/>
          <a:stretch/>
        </p:blipFill>
        <p:spPr>
          <a:xfrm>
            <a:off x="6180992" y="1205148"/>
            <a:ext cx="5187462" cy="4429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438" y="6323236"/>
            <a:ext cx="104364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Covington, P., Adams, J., &amp; </a:t>
            </a:r>
            <a:r>
              <a:rPr lang="en-US" sz="1400" dirty="0" err="1"/>
              <a:t>Sargin</a:t>
            </a:r>
            <a:r>
              <a:rPr lang="en-US" sz="1400" dirty="0"/>
              <a:t>, E. (2016). </a:t>
            </a:r>
            <a:r>
              <a:rPr lang="en-US" sz="1400" i="1" dirty="0"/>
              <a:t>Deep Neural Networks for YouTube Recommendations. Proceedings of the 10th ACM Conference on Recommender Systems - </a:t>
            </a:r>
            <a:r>
              <a:rPr lang="en-US" sz="1400" i="1" dirty="0" err="1"/>
              <a:t>RecSys</a:t>
            </a:r>
            <a:r>
              <a:rPr lang="en-US" sz="1400" i="1" dirty="0"/>
              <a:t> ’16.</a:t>
            </a:r>
            <a:r>
              <a:rPr lang="en-US" sz="1400" dirty="0"/>
              <a:t>doi:10.1145/2959100.2959190</a:t>
            </a:r>
          </a:p>
        </p:txBody>
      </p:sp>
    </p:spTree>
    <p:extLst>
      <p:ext uri="{BB962C8B-B14F-4D97-AF65-F5344CB8AC3E}">
        <p14:creationId xmlns:p14="http://schemas.microsoft.com/office/powerpoint/2010/main" val="261037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29049" y="789302"/>
            <a:ext cx="779767" cy="365125"/>
          </a:xfrm>
        </p:spPr>
        <p:txBody>
          <a:bodyPr/>
          <a:lstStyle/>
          <a:p>
            <a:fld id="{C53D7A3B-6914-4AC1-9640-F2A2034E092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68229" y="805763"/>
            <a:ext cx="3350580" cy="95603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Related work III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9403" y="1503091"/>
            <a:ext cx="8103765" cy="4433612"/>
          </a:xfrm>
        </p:spPr>
        <p:txBody>
          <a:bodyPr>
            <a:noAutofit/>
          </a:bodyPr>
          <a:lstStyle/>
          <a:p>
            <a:r>
              <a:rPr lang="en-US" dirty="0" smtClean="0"/>
              <a:t>Rapid </a:t>
            </a:r>
            <a:r>
              <a:rPr lang="en-US" dirty="0"/>
              <a:t>multimedia growth that continues to raise new challenges in the image processing world, and a reliable system is needed for it.</a:t>
            </a:r>
          </a:p>
          <a:p>
            <a:r>
              <a:rPr lang="en-US" dirty="0" smtClean="0"/>
              <a:t>-</a:t>
            </a:r>
            <a:r>
              <a:rPr lang="en-US" dirty="0"/>
              <a:t>Shot Boundary Detection: Modifications done on the algorithm proposed by: Frame Blocking, MI Normalization and Block Weighting.</a:t>
            </a:r>
          </a:p>
          <a:p>
            <a:r>
              <a:rPr lang="en-US" dirty="0" smtClean="0"/>
              <a:t>-</a:t>
            </a:r>
            <a:r>
              <a:rPr lang="en-US" dirty="0"/>
              <a:t>Hierarchical Video Summarization: Researchers introduce a static summarization technique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-Video Retrieval and Indexing: Researchers used two level indexing method. Fuzzy color histogram of each frame is adapted. </a:t>
            </a:r>
          </a:p>
          <a:p>
            <a:r>
              <a:rPr lang="en-US" dirty="0"/>
              <a:t>-Results achieved: Complete system for shot boundary detection, summarization, indexing and retrieval has been analyzed, experiments done on TRECVID2006 database which includes 7.5 hours news TV broadcasts, performance evaluation shows promising results.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52848" y="3406008"/>
            <a:ext cx="3114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	Fuzzy color histogram</a:t>
            </a:r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42136" y="6211669"/>
            <a:ext cx="23870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Clustering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69962" t="22106" r="14352" b="50007"/>
          <a:stretch/>
        </p:blipFill>
        <p:spPr>
          <a:xfrm>
            <a:off x="9054014" y="1212287"/>
            <a:ext cx="2068717" cy="2068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34262" t="60034" r="49146" b="8791"/>
          <a:stretch/>
        </p:blipFill>
        <p:spPr>
          <a:xfrm>
            <a:off x="9053168" y="3819924"/>
            <a:ext cx="2069563" cy="218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95" y="6007267"/>
            <a:ext cx="9364268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036" y="660876"/>
            <a:ext cx="6427177" cy="1293028"/>
          </a:xfrm>
        </p:spPr>
        <p:txBody>
          <a:bodyPr/>
          <a:lstStyle/>
          <a:p>
            <a:pPr algn="l"/>
            <a:r>
              <a:rPr lang="en-US" dirty="0" smtClean="0"/>
              <a:t>Problem statement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799" y="2194561"/>
            <a:ext cx="11270673" cy="3854547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Enhancing the video </a:t>
            </a:r>
            <a:r>
              <a:rPr lang="en-US" sz="3200" dirty="0">
                <a:solidFill>
                  <a:srgbClr val="FF0000"/>
                </a:solidFill>
              </a:rPr>
              <a:t>recommendation system</a:t>
            </a:r>
            <a:r>
              <a:rPr lang="en-US" sz="3200" dirty="0"/>
              <a:t> and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/>
              <a:t>the ability to </a:t>
            </a:r>
            <a:r>
              <a:rPr lang="en-US" sz="3200" dirty="0">
                <a:solidFill>
                  <a:srgbClr val="FF0000"/>
                </a:solidFill>
              </a:rPr>
              <a:t>Retrieve highly relevant videos </a:t>
            </a:r>
            <a:r>
              <a:rPr lang="en-US" sz="3200" dirty="0"/>
              <a:t>with respect to users input video.</a:t>
            </a:r>
            <a:endParaRPr lang="en-US" sz="4400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876" y="651819"/>
            <a:ext cx="8911687" cy="1280890"/>
          </a:xfrm>
        </p:spPr>
        <p:txBody>
          <a:bodyPr/>
          <a:lstStyle/>
          <a:p>
            <a:r>
              <a:rPr lang="en-GB" dirty="0" smtClean="0"/>
              <a:t>System overview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691" y="1600200"/>
            <a:ext cx="9206056" cy="445383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D7A3B-6914-4AC1-9640-F2A2034E09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570</TotalTime>
  <Words>783</Words>
  <Application>Microsoft Office PowerPoint</Application>
  <PresentationFormat>Widescreen</PresentationFormat>
  <Paragraphs>117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Wisp</vt:lpstr>
      <vt:lpstr>InMovie recommendation </vt:lpstr>
      <vt:lpstr>Table of content</vt:lpstr>
      <vt:lpstr>Introduction I</vt:lpstr>
      <vt:lpstr>Introduction II</vt:lpstr>
      <vt:lpstr>Related work I</vt:lpstr>
      <vt:lpstr>Related work II</vt:lpstr>
      <vt:lpstr>Related work III</vt:lpstr>
      <vt:lpstr>Problem statement </vt:lpstr>
      <vt:lpstr>System overview</vt:lpstr>
      <vt:lpstr>Pre-Processing </vt:lpstr>
      <vt:lpstr>Classification and detection </vt:lpstr>
      <vt:lpstr>Expected results and output</vt:lpstr>
      <vt:lpstr>Challenges </vt:lpstr>
      <vt:lpstr>PowerPoint Presentation</vt:lpstr>
      <vt:lpstr>PowerPoint Presentation</vt:lpstr>
      <vt:lpstr>PowerPoint Presentation</vt:lpstr>
      <vt:lpstr>Getting Similarity</vt:lpstr>
      <vt:lpstr>Unseen Video</vt:lpstr>
      <vt:lpstr>Survey</vt:lpstr>
      <vt:lpstr>PowerPoint Presentation</vt:lpstr>
      <vt:lpstr>PowerPoint Presentation</vt:lpstr>
      <vt:lpstr>Info about the client  </vt:lpstr>
      <vt:lpstr>Communication with clients    </vt:lpstr>
      <vt:lpstr>PowerPoint Presentation</vt:lpstr>
      <vt:lpstr>PowerPoint Presentation</vt:lpstr>
      <vt:lpstr>Appendix </vt:lpstr>
      <vt:lpstr>Appendices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Feature extraction based video reccomendation</dc:title>
  <dc:creator>Youssef Roshdy</dc:creator>
  <cp:lastModifiedBy>Youssef Roshdy</cp:lastModifiedBy>
  <cp:revision>53</cp:revision>
  <dcterms:created xsi:type="dcterms:W3CDTF">2019-10-01T20:08:15Z</dcterms:created>
  <dcterms:modified xsi:type="dcterms:W3CDTF">2019-10-16T08:48:33Z</dcterms:modified>
</cp:coreProperties>
</file>