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media/image19.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64" r:id="rId2"/>
    <p:sldId id="326" r:id="rId3"/>
    <p:sldId id="276" r:id="rId4"/>
    <p:sldId id="300" r:id="rId5"/>
    <p:sldId id="299" r:id="rId6"/>
    <p:sldId id="304" r:id="rId7"/>
    <p:sldId id="305" r:id="rId8"/>
    <p:sldId id="295" r:id="rId9"/>
    <p:sldId id="301" r:id="rId10"/>
    <p:sldId id="303" r:id="rId11"/>
    <p:sldId id="327" r:id="rId12"/>
    <p:sldId id="330" r:id="rId13"/>
    <p:sldId id="331" r:id="rId14"/>
    <p:sldId id="323" r:id="rId15"/>
    <p:sldId id="324" r:id="rId16"/>
    <p:sldId id="328" r:id="rId17"/>
    <p:sldId id="320" r:id="rId18"/>
    <p:sldId id="321" r:id="rId19"/>
    <p:sldId id="308" r:id="rId20"/>
    <p:sldId id="307" r:id="rId21"/>
    <p:sldId id="318" r:id="rId22"/>
    <p:sldId id="306" r:id="rId23"/>
    <p:sldId id="266" r:id="rId24"/>
    <p:sldId id="310" r:id="rId25"/>
    <p:sldId id="312" r:id="rId26"/>
    <p:sldId id="316" r:id="rId27"/>
    <p:sldId id="309" r:id="rId28"/>
    <p:sldId id="319" r:id="rId29"/>
    <p:sldId id="317" r:id="rId30"/>
    <p:sldId id="313" r:id="rId31"/>
    <p:sldId id="314" r:id="rId32"/>
    <p:sldId id="294" r:id="rId33"/>
    <p:sldId id="315"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biba" initials="H" lastIdx="1" clrIdx="0">
    <p:extLst>
      <p:ext uri="{19B8F6BF-5375-455C-9EA6-DF929625EA0E}">
        <p15:presenceInfo xmlns:p15="http://schemas.microsoft.com/office/powerpoint/2012/main" userId="200215f83d1976d3" providerId="Windows Live"/>
      </p:ext>
    </p:extLst>
  </p:cmAuthor>
  <p:cmAuthor id="2" name="Haytham Metawie" initials="HM" lastIdx="10" clrIdx="1">
    <p:extLst>
      <p:ext uri="{19B8F6BF-5375-455C-9EA6-DF929625EA0E}">
        <p15:presenceInfo xmlns:p15="http://schemas.microsoft.com/office/powerpoint/2012/main" userId="d4706487ceeeea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0C0"/>
    <a:srgbClr val="374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4" autoAdjust="0"/>
    <p:restoredTop sz="94280" autoAdjust="0"/>
  </p:normalViewPr>
  <p:slideViewPr>
    <p:cSldViewPr showGuides="1">
      <p:cViewPr varScale="1">
        <p:scale>
          <a:sx n="75" d="100"/>
          <a:sy n="75" d="100"/>
        </p:scale>
        <p:origin x="456" y="5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754298218193186E-2"/>
          <c:y val="0.20513466356478169"/>
          <c:w val="0.97124101281650521"/>
          <c:h val="0.71975192376521113"/>
        </c:manualLayout>
      </c:layout>
      <c:barChart>
        <c:barDir val="col"/>
        <c:grouping val="clustered"/>
        <c:varyColors val="0"/>
        <c:ser>
          <c:idx val="0"/>
          <c:order val="0"/>
          <c:tx>
            <c:strRef>
              <c:f>Sheet1!$B$1</c:f>
              <c:strCache>
                <c:ptCount val="1"/>
                <c:pt idx="0">
                  <c:v>CK+</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Sheet1!$A$2:$A$8</c:f>
              <c:strCache>
                <c:ptCount val="7"/>
                <c:pt idx="0">
                  <c:v>Angry</c:v>
                </c:pt>
                <c:pt idx="1">
                  <c:v>Contempt</c:v>
                </c:pt>
                <c:pt idx="2">
                  <c:v>Disgust</c:v>
                </c:pt>
                <c:pt idx="3">
                  <c:v>Fear</c:v>
                </c:pt>
                <c:pt idx="4">
                  <c:v>Happy</c:v>
                </c:pt>
                <c:pt idx="5">
                  <c:v>Sad</c:v>
                </c:pt>
                <c:pt idx="6">
                  <c:v>Surprise</c:v>
                </c:pt>
              </c:strCache>
            </c:strRef>
          </c:cat>
          <c:val>
            <c:numRef>
              <c:f>Sheet1!$B$2:$B$8</c:f>
              <c:numCache>
                <c:formatCode>General</c:formatCode>
                <c:ptCount val="7"/>
                <c:pt idx="0">
                  <c:v>135</c:v>
                </c:pt>
                <c:pt idx="1">
                  <c:v>54</c:v>
                </c:pt>
                <c:pt idx="2">
                  <c:v>177</c:v>
                </c:pt>
                <c:pt idx="3">
                  <c:v>75</c:v>
                </c:pt>
                <c:pt idx="4">
                  <c:v>207</c:v>
                </c:pt>
                <c:pt idx="5">
                  <c:v>84</c:v>
                </c:pt>
                <c:pt idx="6">
                  <c:v>249</c:v>
                </c:pt>
              </c:numCache>
            </c:numRef>
          </c:val>
          <c:extLst>
            <c:ext xmlns:c16="http://schemas.microsoft.com/office/drawing/2014/chart" uri="{C3380CC4-5D6E-409C-BE32-E72D297353CC}">
              <c16:uniqueId val="{00000000-6B5E-4F55-8ABE-31C39F814C45}"/>
            </c:ext>
          </c:extLst>
        </c:ser>
        <c:dLbls>
          <c:dLblPos val="outEnd"/>
          <c:showLegendKey val="0"/>
          <c:showVal val="1"/>
          <c:showCatName val="0"/>
          <c:showSerName val="0"/>
          <c:showPercent val="0"/>
          <c:showBubbleSize val="0"/>
        </c:dLbls>
        <c:gapWidth val="444"/>
        <c:overlap val="-90"/>
        <c:axId val="996526464"/>
        <c:axId val="996536256"/>
      </c:barChart>
      <c:catAx>
        <c:axId val="996526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996536256"/>
        <c:crosses val="autoZero"/>
        <c:auto val="1"/>
        <c:lblAlgn val="ctr"/>
        <c:lblOffset val="100"/>
        <c:noMultiLvlLbl val="0"/>
      </c:catAx>
      <c:valAx>
        <c:axId val="996536256"/>
        <c:scaling>
          <c:orientation val="minMax"/>
        </c:scaling>
        <c:delete val="1"/>
        <c:axPos val="l"/>
        <c:numFmt formatCode="General" sourceLinked="1"/>
        <c:majorTickMark val="none"/>
        <c:minorTickMark val="none"/>
        <c:tickLblPos val="nextTo"/>
        <c:crossAx val="996526464"/>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754298218193186E-2"/>
          <c:y val="0.20513466356478169"/>
          <c:w val="0.97124101281650521"/>
          <c:h val="0.71975192376521113"/>
        </c:manualLayout>
      </c:layout>
      <c:barChart>
        <c:barDir val="col"/>
        <c:grouping val="clustered"/>
        <c:varyColors val="0"/>
        <c:ser>
          <c:idx val="0"/>
          <c:order val="0"/>
          <c:tx>
            <c:strRef>
              <c:f>Sheet1!$B$1</c:f>
              <c:strCache>
                <c:ptCount val="1"/>
                <c:pt idx="0">
                  <c:v>FER2013</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Sheet1!$A$2:$A$8</c:f>
              <c:strCache>
                <c:ptCount val="7"/>
                <c:pt idx="0">
                  <c:v>Angry</c:v>
                </c:pt>
                <c:pt idx="1">
                  <c:v>Neutral</c:v>
                </c:pt>
                <c:pt idx="2">
                  <c:v>Disgust</c:v>
                </c:pt>
                <c:pt idx="3">
                  <c:v>Fear</c:v>
                </c:pt>
                <c:pt idx="4">
                  <c:v>Happy</c:v>
                </c:pt>
                <c:pt idx="5">
                  <c:v>Sad</c:v>
                </c:pt>
                <c:pt idx="6">
                  <c:v>Surprise</c:v>
                </c:pt>
              </c:strCache>
            </c:strRef>
          </c:cat>
          <c:val>
            <c:numRef>
              <c:f>Sheet1!$B$2:$B$8</c:f>
              <c:numCache>
                <c:formatCode>General</c:formatCode>
                <c:ptCount val="7"/>
                <c:pt idx="0">
                  <c:v>4953</c:v>
                </c:pt>
                <c:pt idx="1">
                  <c:v>6198</c:v>
                </c:pt>
                <c:pt idx="2">
                  <c:v>547</c:v>
                </c:pt>
                <c:pt idx="3">
                  <c:v>5121</c:v>
                </c:pt>
                <c:pt idx="4">
                  <c:v>8989</c:v>
                </c:pt>
                <c:pt idx="5">
                  <c:v>6077</c:v>
                </c:pt>
                <c:pt idx="6">
                  <c:v>4002</c:v>
                </c:pt>
              </c:numCache>
            </c:numRef>
          </c:val>
          <c:extLst>
            <c:ext xmlns:c16="http://schemas.microsoft.com/office/drawing/2014/chart" uri="{C3380CC4-5D6E-409C-BE32-E72D297353CC}">
              <c16:uniqueId val="{00000000-6B5E-4F55-8ABE-31C39F814C45}"/>
            </c:ext>
          </c:extLst>
        </c:ser>
        <c:dLbls>
          <c:dLblPos val="outEnd"/>
          <c:showLegendKey val="0"/>
          <c:showVal val="1"/>
          <c:showCatName val="0"/>
          <c:showSerName val="0"/>
          <c:showPercent val="0"/>
          <c:showBubbleSize val="0"/>
        </c:dLbls>
        <c:gapWidth val="444"/>
        <c:overlap val="-90"/>
        <c:axId val="996528096"/>
        <c:axId val="996529728"/>
      </c:barChart>
      <c:catAx>
        <c:axId val="996528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996529728"/>
        <c:crosses val="autoZero"/>
        <c:auto val="1"/>
        <c:lblAlgn val="ctr"/>
        <c:lblOffset val="100"/>
        <c:noMultiLvlLbl val="0"/>
      </c:catAx>
      <c:valAx>
        <c:axId val="996529728"/>
        <c:scaling>
          <c:orientation val="minMax"/>
        </c:scaling>
        <c:delete val="1"/>
        <c:axPos val="l"/>
        <c:numFmt formatCode="General" sourceLinked="1"/>
        <c:majorTickMark val="none"/>
        <c:minorTickMark val="none"/>
        <c:tickLblPos val="nextTo"/>
        <c:crossAx val="99652809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9741690324329931"/>
          <c:y val="0"/>
          <c:w val="0.20090957368279141"/>
          <c:h val="7.066571224051539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20971120404258"/>
          <c:y val="1.1363636363636364E-2"/>
          <c:w val="0.41262894654579557"/>
          <c:h val="0.9375"/>
        </c:manualLayout>
      </c:layout>
      <c:pieChart>
        <c:varyColors val="1"/>
        <c:ser>
          <c:idx val="0"/>
          <c:order val="0"/>
          <c:tx>
            <c:strRef>
              <c:f>Sheet1!$B$1</c:f>
              <c:strCache>
                <c:ptCount val="1"/>
                <c:pt idx="0">
                  <c:v>Accuary</c:v>
                </c:pt>
              </c:strCache>
            </c:strRef>
          </c:tx>
          <c:dPt>
            <c:idx val="0"/>
            <c:bubble3D val="0"/>
            <c:spPr>
              <a:solidFill>
                <a:schemeClr val="accent3">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361-4039-9B11-1697FACD9F42}"/>
              </c:ext>
            </c:extLst>
          </c:dPt>
          <c:dPt>
            <c:idx val="1"/>
            <c:bubble3D val="0"/>
            <c:spPr>
              <a:solidFill>
                <a:schemeClr val="accent3">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361-4039-9B11-1697FACD9F42}"/>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361-4039-9B11-1697FACD9F42}"/>
              </c:ext>
            </c:extLst>
          </c:dPt>
          <c:dLbls>
            <c:dLbl>
              <c:idx val="0"/>
              <c:layout/>
              <c:tx>
                <c:rich>
                  <a:bodyPr/>
                  <a:lstStyle/>
                  <a:p>
                    <a:fld id="{C6B0EBF5-6C74-45D4-B6D1-886504158905}" type="VALUE">
                      <a:rPr lang="en-US" smtClean="0"/>
                      <a:pPr/>
                      <a:t>[VALUE]</a:t>
                    </a:fld>
                    <a:endParaRPr lang="en-US"/>
                  </a:p>
                </c:rich>
              </c:tx>
              <c:dLblPos val="ctr"/>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361-4039-9B11-1697FACD9F42}"/>
                </c:ext>
              </c:extLst>
            </c:dLbl>
            <c:dLbl>
              <c:idx val="1"/>
              <c:layout/>
              <c:tx>
                <c:rich>
                  <a:bodyPr/>
                  <a:lstStyle/>
                  <a:p>
                    <a:fld id="{C0202E83-075F-434A-8CF1-FDB527A50516}" type="VALUE">
                      <a:rPr lang="en-US" smtClean="0"/>
                      <a:pPr/>
                      <a:t>[VALUE]</a:t>
                    </a:fld>
                    <a:endParaRPr lang="en-US"/>
                  </a:p>
                </c:rich>
              </c:tx>
              <c:dLblPos val="ctr"/>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B361-4039-9B11-1697FACD9F42}"/>
                </c:ext>
              </c:extLst>
            </c:dLbl>
            <c:dLbl>
              <c:idx val="2"/>
              <c:layout/>
              <c:tx>
                <c:rich>
                  <a:bodyPr/>
                  <a:lstStyle/>
                  <a:p>
                    <a:fld id="{8A37E3FA-AB26-42EE-9F94-09F852EC4B78}" type="VALUE">
                      <a:rPr lang="en-US" smtClean="0"/>
                      <a:pPr/>
                      <a:t>[VALUE]</a:t>
                    </a:fld>
                    <a:endParaRPr lang="en-US"/>
                  </a:p>
                </c:rich>
              </c:tx>
              <c:dLblPos val="ctr"/>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B361-4039-9B11-1697FACD9F4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KNN </c:v>
                </c:pt>
                <c:pt idx="1">
                  <c:v>DecisionTreeClassifier</c:v>
                </c:pt>
                <c:pt idx="2">
                  <c:v>SVM</c:v>
                </c:pt>
              </c:strCache>
            </c:strRef>
          </c:cat>
          <c:val>
            <c:numRef>
              <c:f>Sheet1!$B$2:$B$4</c:f>
              <c:numCache>
                <c:formatCode>0%</c:formatCode>
                <c:ptCount val="3"/>
                <c:pt idx="0">
                  <c:v>0.53</c:v>
                </c:pt>
                <c:pt idx="1">
                  <c:v>0.73</c:v>
                </c:pt>
                <c:pt idx="2">
                  <c:v>0.87</c:v>
                </c:pt>
              </c:numCache>
            </c:numRef>
          </c:val>
          <c:extLst>
            <c:ext xmlns:c16="http://schemas.microsoft.com/office/drawing/2014/chart" uri="{C3380CC4-5D6E-409C-BE32-E72D297353CC}">
              <c16:uniqueId val="{00000000-B361-4039-9B11-1697FACD9F4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9541795787561576"/>
          <c:y val="0.82854487294201862"/>
          <c:w val="0.17707344568799796"/>
          <c:h val="0.1714551270579813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0.34724</cdr:x>
      <cdr:y>0.09659</cdr:y>
    </cdr:from>
    <cdr:to>
      <cdr:x>0.65276</cdr:x>
      <cdr:y>0.18609</cdr:y>
    </cdr:to>
    <cdr:sp macro="" textlink="">
      <cdr:nvSpPr>
        <cdr:cNvPr id="2" name="Rectangle 1"/>
        <cdr:cNvSpPr/>
      </cdr:nvSpPr>
      <cdr:spPr>
        <a:xfrm xmlns:a="http://schemas.openxmlformats.org/drawingml/2006/main">
          <a:off x="2063855" y="431800"/>
          <a:ext cx="1815883" cy="40011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rtl="0">
            <a:defRPr sz="2128" b="1" i="0" u="none" strike="noStrike" kern="1200" cap="all" spc="120" normalizeH="0" baseline="0">
              <a:solidFill>
                <a:srgbClr val="374C81">
                  <a:lumMod val="65000"/>
                  <a:lumOff val="35000"/>
                </a:srgbClr>
              </a:solidFill>
              <a:latin typeface="+mn-lt"/>
              <a:ea typeface="+mn-ea"/>
              <a:cs typeface="+mn-cs"/>
            </a:defRPr>
          </a:pPr>
          <a:r>
            <a:rPr lang="en-US" sz="2000" dirty="0"/>
            <a:t>Total = 327</a:t>
          </a:r>
        </a:p>
      </cdr:txBody>
    </cdr:sp>
  </cdr:relSizeAnchor>
</c:userShapes>
</file>

<file path=ppt/drawings/drawing2.xml><?xml version="1.0" encoding="utf-8"?>
<c:userShapes xmlns:c="http://schemas.openxmlformats.org/drawingml/2006/chart">
  <cdr:relSizeAnchor xmlns:cdr="http://schemas.openxmlformats.org/drawingml/2006/chartDrawing">
    <cdr:from>
      <cdr:x>0.32748</cdr:x>
      <cdr:y>0.07955</cdr:y>
    </cdr:from>
    <cdr:to>
      <cdr:x>0.68529</cdr:x>
      <cdr:y>0.16905</cdr:y>
    </cdr:to>
    <cdr:sp macro="" textlink="">
      <cdr:nvSpPr>
        <cdr:cNvPr id="2" name="Rectangle 1"/>
        <cdr:cNvSpPr/>
      </cdr:nvSpPr>
      <cdr:spPr>
        <a:xfrm xmlns:a="http://schemas.openxmlformats.org/drawingml/2006/main">
          <a:off x="1954205" y="355600"/>
          <a:ext cx="2135201" cy="40011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rtl="0">
            <a:defRPr sz="2128" b="1" i="0" u="none" strike="noStrike" kern="1200" cap="all" spc="120" normalizeH="0" baseline="0">
              <a:solidFill>
                <a:srgbClr val="374C81">
                  <a:lumMod val="65000"/>
                  <a:lumOff val="35000"/>
                </a:srgbClr>
              </a:solidFill>
              <a:latin typeface="+mn-lt"/>
              <a:ea typeface="+mn-ea"/>
              <a:cs typeface="+mn-cs"/>
            </a:defRPr>
          </a:pPr>
          <a:r>
            <a:rPr lang="en-US" sz="2000" dirty="0"/>
            <a:t>Total = 35887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7/2/2020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7/2/2020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7/2/2020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7/2/2020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7/2/2020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7/2/2020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7/2/2020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7/2/2020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7/2/2020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7/2/2020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4012" y="533400"/>
            <a:ext cx="9677401" cy="3298825"/>
          </a:xfrm>
        </p:spPr>
        <p:txBody>
          <a:bodyPr>
            <a:normAutofit/>
          </a:bodyPr>
          <a:lstStyle/>
          <a:p>
            <a:pPr algn="ctr"/>
            <a:r>
              <a:rPr lang="en-US" sz="4400" dirty="0">
                <a:latin typeface="Calibri" panose="020F0502020204030204" pitchFamily="34" charset="0"/>
                <a:cs typeface="Calibri" panose="020F0502020204030204" pitchFamily="34" charset="0"/>
              </a:rPr>
              <a:t>Detecting Education Level Using Facial Expressions in E-learning Systems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8364" y="47625"/>
            <a:ext cx="2160461" cy="1019175"/>
          </a:xfrm>
          <a:prstGeom prst="rect">
            <a:avLst/>
          </a:prstGeom>
        </p:spPr>
      </p:pic>
      <p:sp>
        <p:nvSpPr>
          <p:cNvPr id="5" name="TextBox 4"/>
          <p:cNvSpPr txBox="1"/>
          <p:nvPr/>
        </p:nvSpPr>
        <p:spPr>
          <a:xfrm>
            <a:off x="8380412" y="4863643"/>
            <a:ext cx="3048000" cy="1231106"/>
          </a:xfrm>
          <a:prstGeom prst="rect">
            <a:avLst/>
          </a:prstGeom>
          <a:noFill/>
        </p:spPr>
        <p:txBody>
          <a:bodyPr wrap="square" rtlCol="0">
            <a:spAutoFit/>
          </a:bodyPr>
          <a:lstStyle/>
          <a:p>
            <a:pPr>
              <a:defRPr/>
            </a:pPr>
            <a:r>
              <a:rPr lang="en-US" sz="1800" u="sng" dirty="0">
                <a:latin typeface="Calibri" panose="020F0502020204030204" pitchFamily="34" charset="0"/>
                <a:cs typeface="Calibri" panose="020F0502020204030204" pitchFamily="34" charset="0"/>
              </a:rPr>
              <a:t>Supervised By: </a:t>
            </a:r>
          </a:p>
          <a:p>
            <a:r>
              <a:rPr lang="en-US" sz="1800" dirty="0">
                <a:solidFill>
                  <a:srgbClr val="374C81"/>
                </a:solidFill>
                <a:latin typeface="Calibri" panose="020F0502020204030204" pitchFamily="34" charset="0"/>
                <a:cs typeface="Calibri" panose="020F0502020204030204" pitchFamily="34" charset="0"/>
              </a:rPr>
              <a:t>   Dr. </a:t>
            </a:r>
            <a:r>
              <a:rPr lang="en-US" sz="1800" dirty="0" err="1">
                <a:solidFill>
                  <a:srgbClr val="374C81"/>
                </a:solidFill>
                <a:latin typeface="Calibri" panose="020F0502020204030204" pitchFamily="34" charset="0"/>
                <a:cs typeface="Calibri" panose="020F0502020204030204" pitchFamily="34" charset="0"/>
              </a:rPr>
              <a:t>Ammar</a:t>
            </a:r>
            <a:r>
              <a:rPr lang="en-US" sz="1800" dirty="0">
                <a:solidFill>
                  <a:srgbClr val="374C81"/>
                </a:solidFill>
                <a:latin typeface="Calibri" panose="020F0502020204030204" pitchFamily="34" charset="0"/>
                <a:cs typeface="Calibri" panose="020F0502020204030204" pitchFamily="34" charset="0"/>
              </a:rPr>
              <a:t> Mohamed</a:t>
            </a:r>
          </a:p>
          <a:p>
            <a:r>
              <a:rPr lang="en-US" sz="1800" dirty="0">
                <a:solidFill>
                  <a:srgbClr val="374C81"/>
                </a:solidFill>
                <a:latin typeface="Calibri" panose="020F0502020204030204" pitchFamily="34" charset="0"/>
                <a:cs typeface="Calibri" panose="020F0502020204030204" pitchFamily="34" charset="0"/>
              </a:rPr>
              <a:t>   Eng. Haytham Metawie</a:t>
            </a:r>
          </a:p>
          <a:p>
            <a:endParaRPr lang="en-US" sz="1800" dirty="0"/>
          </a:p>
        </p:txBody>
      </p:sp>
      <p:sp>
        <p:nvSpPr>
          <p:cNvPr id="6" name="TextBox 5"/>
          <p:cNvSpPr txBox="1"/>
          <p:nvPr/>
        </p:nvSpPr>
        <p:spPr>
          <a:xfrm>
            <a:off x="4189412" y="4648200"/>
            <a:ext cx="3048000" cy="1754326"/>
          </a:xfrm>
          <a:prstGeom prst="rect">
            <a:avLst/>
          </a:prstGeom>
          <a:noFill/>
        </p:spPr>
        <p:txBody>
          <a:bodyPr wrap="square" rtlCol="0">
            <a:spAutoFit/>
          </a:bodyPr>
          <a:lstStyle/>
          <a:p>
            <a:pPr>
              <a:defRPr/>
            </a:pPr>
            <a:r>
              <a:rPr lang="en-US" sz="2000" u="sng" dirty="0">
                <a:latin typeface="Calibri" panose="020F0502020204030204" pitchFamily="34" charset="0"/>
                <a:cs typeface="Calibri" panose="020F0502020204030204" pitchFamily="34" charset="0"/>
              </a:rPr>
              <a:t>Presented By:</a:t>
            </a:r>
          </a:p>
          <a:p>
            <a:pPr>
              <a:defRPr/>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Mourad</a:t>
            </a:r>
            <a:r>
              <a:rPr lang="en-US" sz="1800" dirty="0">
                <a:latin typeface="Calibri" panose="020F0502020204030204" pitchFamily="34" charset="0"/>
                <a:cs typeface="Calibri" panose="020F0502020204030204" pitchFamily="34" charset="0"/>
              </a:rPr>
              <a:t> Ahmed Nabawy </a:t>
            </a:r>
          </a:p>
          <a:p>
            <a:pPr>
              <a:defRPr/>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HabebaElRahman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Hesham</a:t>
            </a:r>
            <a:r>
              <a:rPr lang="en-US" sz="1800" dirty="0">
                <a:latin typeface="Calibri" panose="020F0502020204030204" pitchFamily="34" charset="0"/>
                <a:cs typeface="Calibri" panose="020F0502020204030204" pitchFamily="34" charset="0"/>
              </a:rPr>
              <a:t>    </a:t>
            </a:r>
          </a:p>
          <a:p>
            <a:pPr>
              <a:defRPr/>
            </a:pPr>
            <a:r>
              <a:rPr lang="en-US" sz="1800" dirty="0">
                <a:latin typeface="Calibri" panose="020F0502020204030204" pitchFamily="34" charset="0"/>
                <a:cs typeface="Calibri" panose="020F0502020204030204" pitchFamily="34" charset="0"/>
              </a:rPr>
              <a:t>    Ola Mohamed </a:t>
            </a:r>
            <a:r>
              <a:rPr lang="en-US" sz="1800" dirty="0" err="1">
                <a:latin typeface="Calibri" panose="020F0502020204030204" pitchFamily="34" charset="0"/>
                <a:cs typeface="Calibri" panose="020F0502020204030204" pitchFamily="34" charset="0"/>
              </a:rPr>
              <a:t>Safwat</a:t>
            </a:r>
            <a:endParaRPr lang="en-US" sz="1800" dirty="0">
              <a:latin typeface="Calibri" panose="020F0502020204030204" pitchFamily="34" charset="0"/>
              <a:cs typeface="Calibri" panose="020F0502020204030204" pitchFamily="34" charset="0"/>
            </a:endParaRPr>
          </a:p>
          <a:p>
            <a:pPr>
              <a:defRPr/>
            </a:pPr>
            <a:r>
              <a:rPr lang="en-US" sz="1800" dirty="0">
                <a:latin typeface="Calibri" panose="020F0502020204030204" pitchFamily="34" charset="0"/>
                <a:cs typeface="Calibri" panose="020F0502020204030204" pitchFamily="34" charset="0"/>
              </a:rPr>
              <a:t>    Youssef Mohamed Ahmed </a:t>
            </a:r>
          </a:p>
          <a:p>
            <a:pPr>
              <a:defRPr/>
            </a:pPr>
            <a:r>
              <a:rPr lang="en-US" sz="1600" dirty="0">
                <a:latin typeface="Calibri" panose="020F0502020204030204" pitchFamily="34" charset="0"/>
                <a:cs typeface="Calibri" panose="020F0502020204030204" pitchFamily="34" charset="0"/>
              </a:rPr>
              <a:t>    </a:t>
            </a:r>
            <a:endParaRPr lang="en-US" altLang="ko-K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457200"/>
            <a:ext cx="10157354" cy="694108"/>
          </a:xfrm>
        </p:spPr>
        <p:txBody>
          <a:bodyPr>
            <a:normAutofit fontScale="90000"/>
          </a:bodyPr>
          <a:lstStyle/>
          <a:p>
            <a:r>
              <a:rPr lang="en-US" sz="5300" dirty="0" smtClean="0">
                <a:latin typeface="Calibri" panose="020F0502020204030204" pitchFamily="34" charset="0"/>
                <a:cs typeface="Calibri" panose="020F0502020204030204" pitchFamily="34" charset="0"/>
              </a:rPr>
              <a:t>              System </a:t>
            </a:r>
            <a:r>
              <a:rPr lang="en-US" sz="5300" dirty="0">
                <a:latin typeface="Calibri" panose="020F0502020204030204" pitchFamily="34" charset="0"/>
                <a:cs typeface="Calibri" panose="020F0502020204030204" pitchFamily="34" charset="0"/>
              </a:rPr>
              <a:t>Overview 3/3 </a:t>
            </a:r>
            <a:endParaRPr lang="en-US" sz="5400" dirty="0">
              <a:latin typeface="Calibri" panose="020F0502020204030204" pitchFamily="34" charset="0"/>
              <a:cs typeface="Calibri" panose="020F0502020204030204" pitchFamily="34" charset="0"/>
            </a:endParaRPr>
          </a:p>
        </p:txBody>
      </p:sp>
      <p:sp>
        <p:nvSpPr>
          <p:cNvPr id="4" name="TextBox 3"/>
          <p:cNvSpPr txBox="1"/>
          <p:nvPr/>
        </p:nvSpPr>
        <p:spPr>
          <a:xfrm>
            <a:off x="303212" y="6417892"/>
            <a:ext cx="533400" cy="461665"/>
          </a:xfrm>
          <a:prstGeom prst="rect">
            <a:avLst/>
          </a:prstGeom>
          <a:noFill/>
        </p:spPr>
        <p:txBody>
          <a:bodyPr wrap="square" rtlCol="0">
            <a:spAutoFit/>
          </a:bodyPr>
          <a:lstStyle/>
          <a:p>
            <a:r>
              <a:rPr lang="en-US" dirty="0" smtClean="0"/>
              <a:t>10</a:t>
            </a:r>
            <a:endParaRPr lang="en-US" dirty="0"/>
          </a:p>
        </p:txBody>
      </p:sp>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63368" r="1"/>
          <a:stretch/>
        </p:blipFill>
        <p:spPr>
          <a:xfrm>
            <a:off x="3884612" y="2133600"/>
            <a:ext cx="4971336" cy="4353821"/>
          </a:xfrm>
        </p:spPr>
      </p:pic>
      <p:sp>
        <p:nvSpPr>
          <p:cNvPr id="3" name="TextBox 2"/>
          <p:cNvSpPr txBox="1"/>
          <p:nvPr/>
        </p:nvSpPr>
        <p:spPr>
          <a:xfrm>
            <a:off x="3732212" y="1447800"/>
            <a:ext cx="52578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 Prediction Level Module</a:t>
            </a:r>
            <a:endParaRPr lang="en-US" dirty="0"/>
          </a:p>
        </p:txBody>
      </p:sp>
    </p:spTree>
    <p:extLst>
      <p:ext uri="{BB962C8B-B14F-4D97-AF65-F5344CB8AC3E}">
        <p14:creationId xmlns:p14="http://schemas.microsoft.com/office/powerpoint/2010/main" val="288305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BB74-0CDF-48B1-B470-AE958786AE78}"/>
              </a:ext>
            </a:extLst>
          </p:cNvPr>
          <p:cNvSpPr>
            <a:spLocks noGrp="1"/>
          </p:cNvSpPr>
          <p:nvPr>
            <p:ph type="title"/>
          </p:nvPr>
        </p:nvSpPr>
        <p:spPr>
          <a:xfrm>
            <a:off x="1903412" y="2184400"/>
            <a:ext cx="7008574" cy="1930400"/>
          </a:xfrm>
        </p:spPr>
        <p:txBody>
          <a:bodyPr/>
          <a:lstStyle/>
          <a:p>
            <a:r>
              <a:rPr lang="en-US" dirty="0">
                <a:latin typeface="Calibri" panose="020F0502020204030204" pitchFamily="34" charset="0"/>
                <a:cs typeface="Calibri" panose="020F0502020204030204" pitchFamily="34" charset="0"/>
              </a:rPr>
              <a:t>Methodology</a:t>
            </a:r>
            <a:r>
              <a:rPr lang="en-US" dirty="0"/>
              <a:t/>
            </a:r>
            <a:br>
              <a:rPr lang="en-US" dirty="0"/>
            </a:br>
            <a:endParaRPr lang="en-US" dirty="0"/>
          </a:p>
        </p:txBody>
      </p:sp>
      <p:sp>
        <p:nvSpPr>
          <p:cNvPr id="3" name="TextBox 2"/>
          <p:cNvSpPr txBox="1"/>
          <p:nvPr/>
        </p:nvSpPr>
        <p:spPr>
          <a:xfrm>
            <a:off x="227012" y="6417892"/>
            <a:ext cx="533400" cy="461665"/>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98684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97917" y="304800"/>
            <a:ext cx="10157354" cy="762000"/>
          </a:xfrm>
        </p:spPr>
        <p:txBody>
          <a:bodyPr/>
          <a:lstStyle/>
          <a:p>
            <a:r>
              <a:rPr lang="en-US" dirty="0"/>
              <a:t> </a:t>
            </a:r>
            <a:r>
              <a:rPr lang="en-US" dirty="0" smtClean="0"/>
              <a:t>                      </a:t>
            </a:r>
            <a:r>
              <a:rPr lang="en-US" dirty="0" smtClean="0">
                <a:latin typeface="Calibri" panose="020F0502020204030204" pitchFamily="34" charset="0"/>
                <a:cs typeface="Calibri" panose="020F0502020204030204" pitchFamily="34" charset="0"/>
              </a:rPr>
              <a:t>Algorithms</a:t>
            </a:r>
            <a:endParaRPr lang="en-US" dirty="0">
              <a:latin typeface="Calibri" panose="020F0502020204030204" pitchFamily="34" charset="0"/>
              <a:cs typeface="Calibri" panose="020F0502020204030204" pitchFamily="34"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412" y="2895600"/>
            <a:ext cx="11385858" cy="2682876"/>
          </a:xfrm>
        </p:spPr>
      </p:pic>
      <p:sp>
        <p:nvSpPr>
          <p:cNvPr id="4" name="TextBox 3"/>
          <p:cNvSpPr txBox="1"/>
          <p:nvPr/>
        </p:nvSpPr>
        <p:spPr>
          <a:xfrm>
            <a:off x="303212" y="6417892"/>
            <a:ext cx="609600" cy="461665"/>
          </a:xfrm>
          <a:prstGeom prst="rect">
            <a:avLst/>
          </a:prstGeom>
          <a:noFill/>
        </p:spPr>
        <p:txBody>
          <a:bodyPr wrap="square" rtlCol="0">
            <a:spAutoFit/>
          </a:bodyPr>
          <a:lstStyle/>
          <a:p>
            <a:r>
              <a:rPr lang="en-US" dirty="0" smtClean="0"/>
              <a:t>12</a:t>
            </a:r>
            <a:endParaRPr lang="en-US" dirty="0"/>
          </a:p>
        </p:txBody>
      </p:sp>
      <p:sp>
        <p:nvSpPr>
          <p:cNvPr id="2" name="TextBox 1"/>
          <p:cNvSpPr txBox="1"/>
          <p:nvPr/>
        </p:nvSpPr>
        <p:spPr>
          <a:xfrm>
            <a:off x="911224" y="1733018"/>
            <a:ext cx="2209800" cy="707886"/>
          </a:xfrm>
          <a:prstGeom prst="rect">
            <a:avLst/>
          </a:prstGeom>
          <a:noFill/>
        </p:spPr>
        <p:txBody>
          <a:bodyPr wrap="square" rtlCol="0">
            <a:spAutoFit/>
          </a:bodyPr>
          <a:lstStyle/>
          <a:p>
            <a:pPr marL="342900" indent="-342900">
              <a:buFont typeface="Arial" panose="020B0604020202020204" pitchFamily="34" charset="0"/>
              <a:buChar char="•"/>
            </a:pPr>
            <a:r>
              <a:rPr lang="en-US" sz="4000" dirty="0" smtClean="0">
                <a:latin typeface="Calibri" panose="020F0502020204030204" pitchFamily="34" charset="0"/>
                <a:cs typeface="Calibri" panose="020F0502020204030204" pitchFamily="34" charset="0"/>
              </a:rPr>
              <a:t>CNN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36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97917" y="304800"/>
            <a:ext cx="10157354" cy="762000"/>
          </a:xfrm>
        </p:spPr>
        <p:txBody>
          <a:bodyPr>
            <a:normAutofit/>
          </a:bodyPr>
          <a:lstStyle/>
          <a:p>
            <a:r>
              <a:rPr lang="en-US" sz="4800" dirty="0">
                <a:latin typeface="Calibri" panose="020F0502020204030204" pitchFamily="34" charset="0"/>
                <a:cs typeface="Calibri" panose="020F0502020204030204" pitchFamily="34" charset="0"/>
              </a:rPr>
              <a:t> </a:t>
            </a:r>
            <a:r>
              <a:rPr lang="en-US" sz="4800" dirty="0" smtClean="0">
                <a:latin typeface="Calibri" panose="020F0502020204030204" pitchFamily="34" charset="0"/>
                <a:cs typeface="Calibri" panose="020F0502020204030204" pitchFamily="34" charset="0"/>
              </a:rPr>
              <a:t>                         Algorithms</a:t>
            </a:r>
            <a:endParaRPr lang="en-US" sz="4800" dirty="0">
              <a:latin typeface="Calibri" panose="020F0502020204030204" pitchFamily="34" charset="0"/>
              <a:cs typeface="Calibri" panose="020F0502020204030204" pitchFamily="34" charset="0"/>
            </a:endParaRPr>
          </a:p>
        </p:txBody>
      </p:sp>
      <p:sp>
        <p:nvSpPr>
          <p:cNvPr id="14" name="Content Placeholder 13"/>
          <p:cNvSpPr>
            <a:spLocks noGrp="1"/>
          </p:cNvSpPr>
          <p:nvPr>
            <p:ph idx="1"/>
          </p:nvPr>
        </p:nvSpPr>
        <p:spPr>
          <a:xfrm>
            <a:off x="1117309" y="2285999"/>
            <a:ext cx="10157354" cy="4327733"/>
          </a:xfrm>
        </p:spPr>
        <p:txBody>
          <a:bodyPr>
            <a:normAutofit/>
          </a:bodyPr>
          <a:lstStyle/>
          <a:p>
            <a:pPr marL="0" lvl="0" indent="0">
              <a:lnSpc>
                <a:spcPct val="100000"/>
              </a:lnSpc>
              <a:spcBef>
                <a:spcPts val="0"/>
              </a:spcBef>
              <a:buSzTx/>
              <a:buNone/>
              <a:defRPr/>
            </a:pPr>
            <a:r>
              <a:rPr lang="en-US" dirty="0">
                <a:latin typeface="Calibri" panose="020F0502020204030204" pitchFamily="34" charset="0"/>
                <a:cs typeface="Calibri" panose="020F0502020204030204" pitchFamily="34" charset="0"/>
              </a:rPr>
              <a:t>A support vector machine is a classification algorithm where a set of examples is collected and each one has a known class. The algorithm divides the classes byline and puts each value to his class. </a:t>
            </a:r>
          </a:p>
          <a:p>
            <a:pPr marL="0" lvl="0" indent="0">
              <a:lnSpc>
                <a:spcPct val="100000"/>
              </a:lnSpc>
              <a:spcBef>
                <a:spcPts val="0"/>
              </a:spcBef>
              <a:buSzTx/>
              <a:buNone/>
              <a:defRPr/>
            </a:pPr>
            <a:endParaRPr lang="en-US" dirty="0">
              <a:latin typeface="Calibri" panose="020F0502020204030204" pitchFamily="34" charset="0"/>
              <a:cs typeface="Calibri" panose="020F0502020204030204" pitchFamily="34" charset="0"/>
            </a:endParaRPr>
          </a:p>
          <a:p>
            <a:pPr marL="0" lvl="0" indent="0">
              <a:lnSpc>
                <a:spcPct val="100000"/>
              </a:lnSpc>
              <a:spcBef>
                <a:spcPts val="0"/>
              </a:spcBef>
              <a:buSzTx/>
              <a:buNone/>
              <a:defRPr/>
            </a:pPr>
            <a:endParaRPr lang="en-US" dirty="0">
              <a:latin typeface="Calibri" panose="020F0502020204030204" pitchFamily="34" charset="0"/>
              <a:cs typeface="Calibri" panose="020F0502020204030204" pitchFamily="34" charset="0"/>
            </a:endParaRPr>
          </a:p>
          <a:p>
            <a:pPr marL="0" lvl="0" indent="0">
              <a:lnSpc>
                <a:spcPct val="100000"/>
              </a:lnSpc>
              <a:spcBef>
                <a:spcPts val="0"/>
              </a:spcBef>
              <a:buSzTx/>
              <a:buNone/>
              <a:defRPr/>
            </a:pPr>
            <a:endParaRPr lang="en-US" dirty="0">
              <a:latin typeface="Calibri" panose="020F0502020204030204" pitchFamily="34" charset="0"/>
              <a:cs typeface="Calibri" panose="020F0502020204030204" pitchFamily="34" charset="0"/>
            </a:endParaRPr>
          </a:p>
          <a:p>
            <a:pPr marL="0" lvl="0" indent="0" algn="ctr">
              <a:lnSpc>
                <a:spcPct val="100000"/>
              </a:lnSpc>
              <a:spcBef>
                <a:spcPts val="0"/>
              </a:spcBef>
              <a:buSzTx/>
              <a:buNone/>
              <a:defRPr/>
            </a:pP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303212" y="6417892"/>
            <a:ext cx="609600" cy="461665"/>
          </a:xfrm>
          <a:prstGeom prst="rect">
            <a:avLst/>
          </a:prstGeom>
          <a:noFill/>
        </p:spPr>
        <p:txBody>
          <a:bodyPr wrap="square" rtlCol="0">
            <a:spAutoFit/>
          </a:bodyPr>
          <a:lstStyle/>
          <a:p>
            <a:r>
              <a:rPr lang="en-US" dirty="0" smtClean="0"/>
              <a:t>13</a:t>
            </a:r>
            <a:endParaRPr lang="en-US" dirty="0"/>
          </a:p>
        </p:txBody>
      </p:sp>
      <p:sp>
        <p:nvSpPr>
          <p:cNvPr id="2" name="TextBox 1"/>
          <p:cNvSpPr txBox="1"/>
          <p:nvPr/>
        </p:nvSpPr>
        <p:spPr>
          <a:xfrm>
            <a:off x="1117309" y="1447800"/>
            <a:ext cx="2209800" cy="769441"/>
          </a:xfrm>
          <a:prstGeom prst="rect">
            <a:avLst/>
          </a:prstGeom>
          <a:noFill/>
        </p:spPr>
        <p:txBody>
          <a:bodyPr wrap="square" rtlCol="0">
            <a:spAutoFit/>
          </a:bodyPr>
          <a:lstStyle/>
          <a:p>
            <a:pPr marL="342900" indent="-342900">
              <a:buFont typeface="Arial" panose="020B0604020202020204" pitchFamily="34" charset="0"/>
              <a:buChar char="•"/>
            </a:pPr>
            <a:r>
              <a:rPr lang="en-US" sz="4400" dirty="0" smtClean="0">
                <a:latin typeface="Calibri" panose="020F0502020204030204" pitchFamily="34" charset="0"/>
                <a:cs typeface="Calibri" panose="020F0502020204030204" pitchFamily="34" charset="0"/>
              </a:rPr>
              <a:t>SVM</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365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381000"/>
            <a:ext cx="9343257" cy="762000"/>
          </a:xfrm>
        </p:spPr>
        <p:txBody>
          <a:bodyPr>
            <a:noAutofit/>
          </a:bodyPr>
          <a:lstStyle/>
          <a:p>
            <a:pPr algn="ctr"/>
            <a:r>
              <a:rPr lang="en-US" sz="5400" dirty="0" smtClean="0">
                <a:latin typeface="Calibri" panose="020F0502020204030204" pitchFamily="34" charset="0"/>
                <a:cs typeface="Calibri" panose="020F0502020204030204" pitchFamily="34" charset="0"/>
              </a:rPr>
              <a:t>     Dataset </a:t>
            </a:r>
            <a:r>
              <a:rPr lang="en-US" sz="5400" dirty="0">
                <a:latin typeface="Calibri" panose="020F0502020204030204" pitchFamily="34" charset="0"/>
                <a:cs typeface="Calibri" panose="020F0502020204030204" pitchFamily="34" charset="0"/>
              </a:rPr>
              <a:t>Description</a:t>
            </a:r>
          </a:p>
        </p:txBody>
      </p:sp>
      <p:sp>
        <p:nvSpPr>
          <p:cNvPr id="4" name="TextBox 3"/>
          <p:cNvSpPr txBox="1"/>
          <p:nvPr/>
        </p:nvSpPr>
        <p:spPr>
          <a:xfrm>
            <a:off x="303212" y="6417892"/>
            <a:ext cx="533400" cy="461665"/>
          </a:xfrm>
          <a:prstGeom prst="rect">
            <a:avLst/>
          </a:prstGeom>
          <a:noFill/>
        </p:spPr>
        <p:txBody>
          <a:bodyPr wrap="square" rtlCol="0">
            <a:spAutoFit/>
          </a:bodyPr>
          <a:lstStyle/>
          <a:p>
            <a:r>
              <a:rPr lang="en-US" dirty="0" smtClean="0"/>
              <a:t>14</a:t>
            </a:r>
            <a:endParaRPr lang="en-US" dirty="0"/>
          </a:p>
        </p:txBody>
      </p:sp>
      <p:sp>
        <p:nvSpPr>
          <p:cNvPr id="5" name="Content Placeholder 4"/>
          <p:cNvSpPr>
            <a:spLocks noGrp="1"/>
          </p:cNvSpPr>
          <p:nvPr>
            <p:ph idx="1"/>
          </p:nvPr>
        </p:nvSpPr>
        <p:spPr/>
        <p:txBody>
          <a:bodyPr/>
          <a:lstStyle/>
          <a:p>
            <a:r>
              <a:rPr lang="en-US" dirty="0">
                <a:latin typeface="Calibri" panose="020F0502020204030204" pitchFamily="34" charset="0"/>
                <a:cs typeface="Calibri" panose="020F0502020204030204" pitchFamily="34" charset="0"/>
              </a:rPr>
              <a:t>We used two datasets in our system works on it. First dataset is an available online dataset called </a:t>
            </a:r>
            <a:r>
              <a:rPr lang="en-US" b="1" dirty="0">
                <a:latin typeface="Calibri" panose="020F0502020204030204" pitchFamily="34" charset="0"/>
                <a:cs typeface="Calibri" panose="020F0502020204030204" pitchFamily="34" charset="0"/>
              </a:rPr>
              <a:t>FER2013</a:t>
            </a:r>
            <a:r>
              <a:rPr lang="en-US" dirty="0">
                <a:latin typeface="Calibri" panose="020F0502020204030204" pitchFamily="34" charset="0"/>
                <a:cs typeface="Calibri" panose="020F0502020204030204" pitchFamily="34" charset="0"/>
              </a:rPr>
              <a:t> is the one that our system used on implementing our system. Our system used these dataset because of:</a:t>
            </a:r>
          </a:p>
          <a:p>
            <a:pPr lvl="0"/>
            <a:r>
              <a:rPr lang="en-US" dirty="0">
                <a:latin typeface="Calibri" panose="020F0502020204030204" pitchFamily="34" charset="0"/>
                <a:cs typeface="Calibri" panose="020F0502020204030204" pitchFamily="34" charset="0"/>
              </a:rPr>
              <a:t>Challenging dataset with interesting research area.</a:t>
            </a:r>
          </a:p>
          <a:p>
            <a:pPr lvl="0"/>
            <a:r>
              <a:rPr lang="en-US" dirty="0">
                <a:latin typeface="Calibri" panose="020F0502020204030204" pitchFamily="34" charset="0"/>
                <a:cs typeface="Calibri" panose="020F0502020204030204" pitchFamily="34" charset="0"/>
              </a:rPr>
              <a:t>35887 images with different classes of facial expressions as shown </a:t>
            </a:r>
            <a:r>
              <a:rPr lang="en-US" dirty="0" smtClean="0">
                <a:latin typeface="Calibri" panose="020F0502020204030204" pitchFamily="34" charset="0"/>
                <a:cs typeface="Calibri" panose="020F0502020204030204" pitchFamily="34" charset="0"/>
              </a:rPr>
              <a:t>in this figure. </a:t>
            </a:r>
          </a:p>
          <a:p>
            <a:pPr lvl="0"/>
            <a:r>
              <a:rPr lang="en-US" dirty="0" smtClean="0">
                <a:latin typeface="Calibri" panose="020F0502020204030204" pitchFamily="34" charset="0"/>
                <a:cs typeface="Calibri" panose="020F0502020204030204" pitchFamily="34" charset="0"/>
              </a:rPr>
              <a:t>7 </a:t>
            </a:r>
            <a:r>
              <a:rPr lang="en-US" dirty="0">
                <a:latin typeface="Calibri" panose="020F0502020204030204" pitchFamily="34" charset="0"/>
                <a:cs typeface="Calibri" panose="020F0502020204030204" pitchFamily="34" charset="0"/>
              </a:rPr>
              <a:t>classes of facial expressions.</a:t>
            </a:r>
          </a:p>
          <a:p>
            <a:endParaRPr lang="en-US" dirty="0">
              <a:latin typeface="Calibri" panose="020F0502020204030204" pitchFamily="34" charset="0"/>
              <a:cs typeface="Calibri" panose="020F0502020204030204"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6246812" y="4458282"/>
            <a:ext cx="5410200" cy="2272718"/>
          </a:xfrm>
          <a:prstGeom prst="rect">
            <a:avLst/>
          </a:prstGeom>
          <a:noFill/>
          <a:ln>
            <a:noFill/>
          </a:ln>
        </p:spPr>
      </p:pic>
    </p:spTree>
    <p:extLst>
      <p:ext uri="{BB962C8B-B14F-4D97-AF65-F5344CB8AC3E}">
        <p14:creationId xmlns:p14="http://schemas.microsoft.com/office/powerpoint/2010/main" val="373723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381000"/>
            <a:ext cx="9343257" cy="762000"/>
          </a:xfrm>
        </p:spPr>
        <p:txBody>
          <a:bodyPr>
            <a:noAutofit/>
          </a:bodyPr>
          <a:lstStyle/>
          <a:p>
            <a:pPr algn="ctr"/>
            <a:r>
              <a:rPr lang="en-US" sz="5400" dirty="0" smtClean="0">
                <a:latin typeface="Calibri" panose="020F0502020204030204" pitchFamily="34" charset="0"/>
                <a:cs typeface="Calibri" panose="020F0502020204030204" pitchFamily="34" charset="0"/>
              </a:rPr>
              <a:t>     Dataset </a:t>
            </a:r>
            <a:r>
              <a:rPr lang="en-US" sz="5400" dirty="0">
                <a:latin typeface="Calibri" panose="020F0502020204030204" pitchFamily="34" charset="0"/>
                <a:cs typeface="Calibri" panose="020F0502020204030204" pitchFamily="34" charset="0"/>
              </a:rPr>
              <a:t>Description</a:t>
            </a:r>
          </a:p>
        </p:txBody>
      </p:sp>
      <p:sp>
        <p:nvSpPr>
          <p:cNvPr id="4" name="TextBox 3"/>
          <p:cNvSpPr txBox="1"/>
          <p:nvPr/>
        </p:nvSpPr>
        <p:spPr>
          <a:xfrm>
            <a:off x="303212" y="6417892"/>
            <a:ext cx="565176" cy="461665"/>
          </a:xfrm>
          <a:prstGeom prst="rect">
            <a:avLst/>
          </a:prstGeom>
          <a:noFill/>
        </p:spPr>
        <p:txBody>
          <a:bodyPr wrap="square" rtlCol="0">
            <a:spAutoFit/>
          </a:bodyPr>
          <a:lstStyle/>
          <a:p>
            <a:r>
              <a:rPr lang="en-US" dirty="0" smtClean="0"/>
              <a:t>15</a:t>
            </a:r>
            <a:endParaRPr lang="en-US" dirty="0"/>
          </a:p>
        </p:txBody>
      </p:sp>
      <p:sp>
        <p:nvSpPr>
          <p:cNvPr id="5" name="Content Placeholder 4"/>
          <p:cNvSpPr>
            <a:spLocks noGrp="1"/>
          </p:cNvSpPr>
          <p:nvPr>
            <p:ph idx="1"/>
          </p:nvPr>
        </p:nvSpPr>
        <p:spPr/>
        <p:txBody>
          <a:bodyPr>
            <a:noAutofit/>
          </a:bodyPr>
          <a:lstStyle/>
          <a:p>
            <a:pPr algn="just"/>
            <a:r>
              <a:rPr lang="en-US" sz="1800" dirty="0">
                <a:latin typeface="Calibri" panose="020F0502020204030204" pitchFamily="34" charset="0"/>
                <a:cs typeface="Calibri" panose="020F0502020204030204" pitchFamily="34" charset="0"/>
              </a:rPr>
              <a:t>The second dataset that our system used is called </a:t>
            </a:r>
            <a:r>
              <a:rPr lang="en-US" sz="1800" b="1" dirty="0" err="1">
                <a:latin typeface="Calibri" panose="020F0502020204030204" pitchFamily="34" charset="0"/>
                <a:cs typeface="Calibri" panose="020F0502020204030204" pitchFamily="34" charset="0"/>
              </a:rPr>
              <a:t>MeanOfEmotionalStates-DesiredLearningLevels</a:t>
            </a:r>
            <a:r>
              <a:rPr lang="en-US" sz="1800" dirty="0">
                <a:latin typeface="Calibri" panose="020F0502020204030204" pitchFamily="34" charset="0"/>
                <a:cs typeface="Calibri" panose="020F0502020204030204" pitchFamily="34" charset="0"/>
              </a:rPr>
              <a:t> and is formed of 1753 instance data of different emotional states of several learners of different skills. </a:t>
            </a:r>
          </a:p>
          <a:p>
            <a:pPr algn="just"/>
            <a:r>
              <a:rPr lang="en-US" sz="1800" dirty="0">
                <a:latin typeface="Calibri" panose="020F0502020204030204" pitchFamily="34" charset="0"/>
                <a:cs typeface="Calibri" panose="020F0502020204030204" pitchFamily="34" charset="0"/>
              </a:rPr>
              <a:t>The data contains 6 different levels of difficulties called Starter, Elementary, Pre-intermediate, Intermediate, Upper-intermediate, and Advanced with corresponding ranges [0, 0.15], [0.15, 0.35], [0.35, 0.55], [0.55, 0.75], [0.75, 0.95], [0.95, 1]. Table I summarizes the dataset. </a:t>
            </a:r>
          </a:p>
          <a:p>
            <a:pPr algn="just"/>
            <a:r>
              <a:rPr lang="en-US" sz="1800" dirty="0">
                <a:latin typeface="Calibri" panose="020F0502020204030204" pitchFamily="34" charset="0"/>
                <a:cs typeface="Calibri" panose="020F0502020204030204" pitchFamily="34" charset="0"/>
              </a:rPr>
              <a:t>This dataset contains in general 71 records of learning levels and contains features including Answer Validity, Test Elapsed Time, Seven Facial Expressions, Current Level, and labeled with Desired Level. The labeled class is an unbalanced distributed of Desired Level which has 6 different levels of difficulties it was continuous values then we used the discretization method to manipulate those values with interval numerical ranges, also removed from the dataset the unused features.</a:t>
            </a:r>
          </a:p>
          <a:p>
            <a:pPr algn="just"/>
            <a:endParaRPr lang="en-US" sz="1800" dirty="0">
              <a:latin typeface="Calibri" panose="020F0502020204030204" pitchFamily="34" charset="0"/>
              <a:cs typeface="Calibri" panose="020F0502020204030204" pitchFamily="34" charset="0"/>
            </a:endParaRPr>
          </a:p>
        </p:txBody>
      </p:sp>
      <p:pic>
        <p:nvPicPr>
          <p:cNvPr id="6" name="Picture 5" descr="E:\Grade 4\GP\Final Thesis\2.PNG"/>
          <p:cNvPicPr/>
          <p:nvPr/>
        </p:nvPicPr>
        <p:blipFill>
          <a:blip r:embed="rId2">
            <a:extLst>
              <a:ext uri="{28A0092B-C50C-407E-A947-70E740481C1C}">
                <a14:useLocalDpi xmlns:a14="http://schemas.microsoft.com/office/drawing/2010/main" val="0"/>
              </a:ext>
            </a:extLst>
          </a:blip>
          <a:srcRect/>
          <a:stretch>
            <a:fillRect/>
          </a:stretch>
        </p:blipFill>
        <p:spPr bwMode="auto">
          <a:xfrm>
            <a:off x="6195986" y="5334000"/>
            <a:ext cx="5467350" cy="1079500"/>
          </a:xfrm>
          <a:prstGeom prst="rect">
            <a:avLst/>
          </a:prstGeom>
          <a:noFill/>
          <a:ln>
            <a:noFill/>
          </a:ln>
        </p:spPr>
      </p:pic>
      <p:pic>
        <p:nvPicPr>
          <p:cNvPr id="8" name="Picture 7" descr="E:\Grade 4\GP\Final Thesis\1.PNG"/>
          <p:cNvPicPr/>
          <p:nvPr/>
        </p:nvPicPr>
        <p:blipFill>
          <a:blip r:embed="rId3">
            <a:extLst>
              <a:ext uri="{28A0092B-C50C-407E-A947-70E740481C1C}">
                <a14:useLocalDpi xmlns:a14="http://schemas.microsoft.com/office/drawing/2010/main" val="0"/>
              </a:ext>
            </a:extLst>
          </a:blip>
          <a:srcRect/>
          <a:stretch>
            <a:fillRect/>
          </a:stretch>
        </p:blipFill>
        <p:spPr bwMode="auto">
          <a:xfrm>
            <a:off x="989012" y="5334000"/>
            <a:ext cx="5086350" cy="1079500"/>
          </a:xfrm>
          <a:prstGeom prst="rect">
            <a:avLst/>
          </a:prstGeom>
          <a:noFill/>
          <a:ln>
            <a:noFill/>
          </a:ln>
        </p:spPr>
      </p:pic>
    </p:spTree>
    <p:extLst>
      <p:ext uri="{BB962C8B-B14F-4D97-AF65-F5344CB8AC3E}">
        <p14:creationId xmlns:p14="http://schemas.microsoft.com/office/powerpoint/2010/main" val="372997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047A-A7D3-424D-B463-FE5D449150CF}"/>
              </a:ext>
            </a:extLst>
          </p:cNvPr>
          <p:cNvSpPr>
            <a:spLocks noGrp="1"/>
          </p:cNvSpPr>
          <p:nvPr>
            <p:ph type="title"/>
          </p:nvPr>
        </p:nvSpPr>
        <p:spPr>
          <a:xfrm>
            <a:off x="989012" y="2286000"/>
            <a:ext cx="7008574" cy="1930400"/>
          </a:xfrm>
        </p:spPr>
        <p:txBody>
          <a:bodyPr>
            <a:normAutofit/>
          </a:bodyPr>
          <a:lstStyle/>
          <a:p>
            <a:r>
              <a:rPr lang="en-US" sz="6000" dirty="0">
                <a:latin typeface="Calibri" panose="020F0502020204030204" pitchFamily="34" charset="0"/>
                <a:cs typeface="Calibri" panose="020F0502020204030204" pitchFamily="34" charset="0"/>
              </a:rPr>
              <a:t>Experimental Results </a:t>
            </a:r>
          </a:p>
        </p:txBody>
      </p:sp>
      <p:sp>
        <p:nvSpPr>
          <p:cNvPr id="3" name="TextBox 2"/>
          <p:cNvSpPr txBox="1"/>
          <p:nvPr/>
        </p:nvSpPr>
        <p:spPr>
          <a:xfrm>
            <a:off x="303212" y="6417892"/>
            <a:ext cx="533400" cy="457200"/>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247852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76200"/>
            <a:ext cx="11277600" cy="1397000"/>
          </a:xfrm>
        </p:spPr>
        <p:txBody>
          <a:bodyPr>
            <a:normAutofit/>
          </a:bodyPr>
          <a:lstStyle/>
          <a:p>
            <a:pPr algn="ctr"/>
            <a:r>
              <a:rPr lang="en-US" sz="4000" dirty="0">
                <a:latin typeface="Calibri" panose="020F0502020204030204" pitchFamily="34" charset="0"/>
                <a:cs typeface="Calibri" panose="020F0502020204030204" pitchFamily="34" charset="0"/>
              </a:rPr>
              <a:t>Experiment 1: Comparing between CK+ and FER2013</a:t>
            </a:r>
          </a:p>
        </p:txBody>
      </p:sp>
      <p:graphicFrame>
        <p:nvGraphicFramePr>
          <p:cNvPr id="6" name="Content Placeholder 5"/>
          <p:cNvGraphicFramePr>
            <a:graphicFrameLocks noGrp="1"/>
          </p:cNvGraphicFramePr>
          <p:nvPr>
            <p:ph idx="1"/>
          </p:nvPr>
        </p:nvGraphicFramePr>
        <p:xfrm>
          <a:off x="252976" y="1717040"/>
          <a:ext cx="5943599" cy="447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5"/>
          <p:cNvGraphicFramePr>
            <a:graphicFrameLocks/>
          </p:cNvGraphicFramePr>
          <p:nvPr/>
        </p:nvGraphicFramePr>
        <p:xfrm>
          <a:off x="6018212" y="1718491"/>
          <a:ext cx="5967411" cy="4470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p:cNvCxnSpPr/>
          <p:nvPr/>
        </p:nvCxnSpPr>
        <p:spPr>
          <a:xfrm flipH="1">
            <a:off x="6174959" y="1600200"/>
            <a:ext cx="21616" cy="525780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303212" y="1600200"/>
            <a:ext cx="11582400"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93157" y="6477000"/>
            <a:ext cx="533400" cy="461665"/>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9493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76200"/>
            <a:ext cx="11582400" cy="1397000"/>
          </a:xfrm>
        </p:spPr>
        <p:txBody>
          <a:bodyPr>
            <a:normAutofit/>
          </a:bodyPr>
          <a:lstStyle/>
          <a:p>
            <a:pPr algn="ctr"/>
            <a:r>
              <a:rPr lang="en-US" sz="4000" dirty="0">
                <a:latin typeface="Calibri" panose="020F0502020204030204" pitchFamily="34" charset="0"/>
                <a:cs typeface="Calibri" panose="020F0502020204030204" pitchFamily="34" charset="0"/>
              </a:rPr>
              <a:t>Experiment </a:t>
            </a:r>
            <a:r>
              <a:rPr lang="en-US" sz="4000" dirty="0" smtClean="0">
                <a:latin typeface="Calibri" panose="020F0502020204030204" pitchFamily="34" charset="0"/>
                <a:cs typeface="Calibri" panose="020F0502020204030204" pitchFamily="34" charset="0"/>
              </a:rPr>
              <a:t>2: </a:t>
            </a:r>
            <a:r>
              <a:rPr lang="en-US" sz="4000" dirty="0">
                <a:latin typeface="Calibri" panose="020F0502020204030204" pitchFamily="34" charset="0"/>
                <a:cs typeface="Calibri" panose="020F0502020204030204" pitchFamily="34" charset="0"/>
              </a:rPr>
              <a:t>Testing Classifiers in terms of accuracy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94205555"/>
              </p:ext>
            </p:extLst>
          </p:nvPr>
        </p:nvGraphicFramePr>
        <p:xfrm>
          <a:off x="1117600" y="1701800"/>
          <a:ext cx="10156825" cy="447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3212" y="6417892"/>
            <a:ext cx="533400" cy="461665"/>
          </a:xfrm>
          <a:prstGeom prst="rect">
            <a:avLst/>
          </a:prstGeom>
          <a:noFill/>
        </p:spPr>
        <p:txBody>
          <a:bodyPr wrap="square" rtlCol="0">
            <a:spAutoFit/>
          </a:bodyPr>
          <a:lstStyle/>
          <a:p>
            <a:r>
              <a:rPr lang="en-US" dirty="0" smtClean="0"/>
              <a:t>18</a:t>
            </a:r>
            <a:endParaRPr lang="en-US" dirty="0"/>
          </a:p>
        </p:txBody>
      </p:sp>
      <p:sp>
        <p:nvSpPr>
          <p:cNvPr id="3" name="TextBox 2"/>
          <p:cNvSpPr txBox="1"/>
          <p:nvPr/>
        </p:nvSpPr>
        <p:spPr>
          <a:xfrm>
            <a:off x="648757" y="3530047"/>
            <a:ext cx="4495800" cy="830997"/>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Calibri" panose="020F0502020204030204" pitchFamily="34" charset="0"/>
                <a:cs typeface="Calibri" panose="020F0502020204030204" pitchFamily="34" charset="0"/>
              </a:rPr>
              <a:t>The SVM classifier achieved the highest percentage in </a:t>
            </a:r>
            <a:r>
              <a:rPr lang="en-US" dirty="0" smtClean="0">
                <a:latin typeface="Calibri" panose="020F0502020204030204" pitchFamily="34" charset="0"/>
                <a:cs typeface="Calibri" panose="020F0502020204030204" pitchFamily="34" charset="0"/>
              </a:rPr>
              <a:t>accuracy.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373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30200"/>
            <a:ext cx="10157354" cy="1397000"/>
          </a:xfrm>
        </p:spPr>
        <p:txBody>
          <a:bodyPr>
            <a:normAutofit/>
          </a:bodyPr>
          <a:lstStyle/>
          <a:p>
            <a:pPr algn="ctr"/>
            <a:r>
              <a:rPr lang="en-US" sz="5400" dirty="0">
                <a:latin typeface="Calibri" panose="020F0502020204030204" pitchFamily="34" charset="0"/>
                <a:cs typeface="Calibri" panose="020F0502020204030204" pitchFamily="34" charset="0"/>
              </a:rPr>
              <a:t>Our Contribution</a:t>
            </a:r>
          </a:p>
        </p:txBody>
      </p:sp>
      <p:sp>
        <p:nvSpPr>
          <p:cNvPr id="3" name="Content Placeholder 2"/>
          <p:cNvSpPr>
            <a:spLocks noGrp="1"/>
          </p:cNvSpPr>
          <p:nvPr>
            <p:ph idx="1"/>
          </p:nvPr>
        </p:nvSpPr>
        <p:spPr>
          <a:xfrm>
            <a:off x="1117309" y="1371600"/>
            <a:ext cx="10157354" cy="4953000"/>
          </a:xfrm>
        </p:spPr>
        <p:txBody>
          <a:bodyPr>
            <a:normAutofit/>
          </a:bodyPr>
          <a:lstStyle/>
          <a:p>
            <a:r>
              <a:rPr lang="en-US" sz="2800" dirty="0">
                <a:latin typeface="Calibri" panose="020F0502020204030204" pitchFamily="34" charset="0"/>
                <a:cs typeface="Calibri" panose="020F0502020204030204" pitchFamily="34" charset="0"/>
              </a:rPr>
              <a:t>Detecting the facial expressions of learner by capturing many emotions </a:t>
            </a:r>
            <a:r>
              <a:rPr lang="en-US" sz="2800" dirty="0" smtClean="0">
                <a:latin typeface="Calibri" panose="020F0502020204030204" pitchFamily="34" charset="0"/>
                <a:cs typeface="Calibri" panose="020F0502020204030204" pitchFamily="34" charset="0"/>
              </a:rPr>
              <a:t>through exam </a:t>
            </a:r>
            <a:r>
              <a:rPr lang="en-US" sz="2800" dirty="0">
                <a:latin typeface="Calibri" panose="020F0502020204030204" pitchFamily="34" charset="0"/>
                <a:cs typeface="Calibri" panose="020F0502020204030204" pitchFamily="34" charset="0"/>
              </a:rPr>
              <a:t>and make on it aggregation functions (Mean).</a:t>
            </a:r>
          </a:p>
          <a:p>
            <a:r>
              <a:rPr lang="en-US" sz="2800" dirty="0">
                <a:latin typeface="Calibri" panose="020F0502020204030204" pitchFamily="34" charset="0"/>
                <a:cs typeface="Calibri" panose="020F0502020204030204" pitchFamily="34" charset="0"/>
              </a:rPr>
              <a:t>Using SVM by training it on a specific data set for detecting the education level throw features as elapsed time , current level and validity ratio. </a:t>
            </a:r>
          </a:p>
        </p:txBody>
      </p:sp>
      <p:sp>
        <p:nvSpPr>
          <p:cNvPr id="4" name="TextBox 3"/>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19</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846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0DDFC6-AA48-4357-A211-96D0279582B6}"/>
              </a:ext>
            </a:extLst>
          </p:cNvPr>
          <p:cNvSpPr>
            <a:spLocks noGrp="1"/>
          </p:cNvSpPr>
          <p:nvPr>
            <p:ph type="body" idx="1"/>
          </p:nvPr>
        </p:nvSpPr>
        <p:spPr>
          <a:xfrm>
            <a:off x="1219438" y="150813"/>
            <a:ext cx="7008574" cy="1296987"/>
          </a:xfrm>
        </p:spPr>
        <p:txBody>
          <a:bodyPr>
            <a:normAutofit/>
          </a:bodyPr>
          <a:lstStyle/>
          <a:p>
            <a:r>
              <a:rPr lang="en-US" sz="6000" b="1" dirty="0">
                <a:latin typeface="Calibri" panose="020F0502020204030204" pitchFamily="34" charset="0"/>
                <a:cs typeface="Calibri" panose="020F0502020204030204" pitchFamily="34" charset="0"/>
              </a:rPr>
              <a:t>Agenda </a:t>
            </a:r>
          </a:p>
        </p:txBody>
      </p:sp>
      <p:sp>
        <p:nvSpPr>
          <p:cNvPr id="6" name="TextBox 5"/>
          <p:cNvSpPr txBox="1"/>
          <p:nvPr/>
        </p:nvSpPr>
        <p:spPr>
          <a:xfrm>
            <a:off x="1293812" y="1676400"/>
            <a:ext cx="5486400" cy="7478970"/>
          </a:xfrm>
          <a:prstGeom prst="rect">
            <a:avLst/>
          </a:prstGeom>
          <a:noFill/>
        </p:spPr>
        <p:txBody>
          <a:bodyPr wrap="square" rtlCol="0">
            <a:spAutoFit/>
          </a:bodyPr>
          <a:lstStyle/>
          <a:p>
            <a:pPr marL="342900" indent="-342900">
              <a:buFont typeface="Wingdings" panose="05000000000000000000" pitchFamily="2" charset="2"/>
              <a:buChar char="q"/>
            </a:pPr>
            <a:r>
              <a:rPr lang="en-US" dirty="0" smtClean="0">
                <a:latin typeface="Calibri" panose="020F0502020204030204" pitchFamily="34" charset="0"/>
                <a:cs typeface="Calibri" panose="020F0502020204030204" pitchFamily="34" charset="0"/>
              </a:rPr>
              <a:t>Introduction.</a:t>
            </a:r>
          </a:p>
          <a:p>
            <a:pPr marL="342900" indent="-342900">
              <a:buFont typeface="Wingdings" panose="05000000000000000000" pitchFamily="2" charset="2"/>
              <a:buChar char="q"/>
            </a:pPr>
            <a:r>
              <a:rPr lang="en-US" dirty="0" smtClean="0">
                <a:latin typeface="Calibri" panose="020F0502020204030204" pitchFamily="34" charset="0"/>
                <a:cs typeface="Calibri" panose="020F0502020204030204" pitchFamily="34" charset="0"/>
              </a:rPr>
              <a:t>Problem Definition</a:t>
            </a:r>
          </a:p>
          <a:p>
            <a:pPr marL="342900" indent="-342900">
              <a:buFont typeface="Wingdings" panose="05000000000000000000" pitchFamily="2" charset="2"/>
              <a:buChar char="q"/>
            </a:pPr>
            <a:r>
              <a:rPr lang="en-US" dirty="0" smtClean="0">
                <a:latin typeface="Calibri" panose="020F0502020204030204" pitchFamily="34" charset="0"/>
                <a:cs typeface="Calibri" panose="020F0502020204030204" pitchFamily="34" charset="0"/>
              </a:rPr>
              <a:t>Objective</a:t>
            </a:r>
          </a:p>
          <a:p>
            <a:pPr marL="342900" indent="-342900">
              <a:buFont typeface="Wingdings" panose="05000000000000000000" pitchFamily="2" charset="2"/>
              <a:buChar char="q"/>
            </a:pPr>
            <a:r>
              <a:rPr lang="en-US" dirty="0" smtClean="0">
                <a:latin typeface="Calibri" panose="020F0502020204030204" pitchFamily="34" charset="0"/>
                <a:cs typeface="Calibri" panose="020F0502020204030204" pitchFamily="34" charset="0"/>
              </a:rPr>
              <a:t>Related Work</a:t>
            </a:r>
          </a:p>
          <a:p>
            <a:pPr marL="342900" indent="-342900">
              <a:buFont typeface="Wingdings" panose="05000000000000000000" pitchFamily="2" charset="2"/>
              <a:buChar char="q"/>
            </a:pPr>
            <a:r>
              <a:rPr lang="en-US" dirty="0" smtClean="0">
                <a:latin typeface="Calibri" panose="020F0502020204030204" pitchFamily="34" charset="0"/>
                <a:cs typeface="Calibri" panose="020F0502020204030204" pitchFamily="34" charset="0"/>
              </a:rPr>
              <a:t>System Overview</a:t>
            </a:r>
          </a:p>
          <a:p>
            <a:pPr marL="342900" indent="-342900">
              <a:buFont typeface="Wingdings" panose="05000000000000000000" pitchFamily="2" charset="2"/>
              <a:buChar char="q"/>
            </a:pPr>
            <a:r>
              <a:rPr lang="en-US" dirty="0" smtClean="0">
                <a:latin typeface="Calibri" panose="020F0502020204030204" pitchFamily="34" charset="0"/>
                <a:cs typeface="Calibri" panose="020F0502020204030204" pitchFamily="34" charset="0"/>
              </a:rPr>
              <a:t>Methodology</a:t>
            </a:r>
          </a:p>
          <a:p>
            <a:pPr marL="342900" indent="-342900">
              <a:buFont typeface="Wingdings" panose="05000000000000000000" pitchFamily="2" charset="2"/>
              <a:buChar char="q"/>
            </a:pPr>
            <a:r>
              <a:rPr lang="en-US" dirty="0" smtClean="0">
                <a:latin typeface="Calibri" panose="020F0502020204030204" pitchFamily="34" charset="0"/>
                <a:cs typeface="Calibri" panose="020F0502020204030204" pitchFamily="34" charset="0"/>
              </a:rPr>
              <a:t>Dataset Description</a:t>
            </a:r>
          </a:p>
          <a:p>
            <a:pPr marL="342900" indent="-342900">
              <a:buFont typeface="Wingdings" panose="05000000000000000000" pitchFamily="2" charset="2"/>
              <a:buChar char="q"/>
            </a:pPr>
            <a:r>
              <a:rPr lang="en-US" dirty="0">
                <a:latin typeface="Calibri" panose="020F0502020204030204" pitchFamily="34" charset="0"/>
                <a:cs typeface="Calibri" panose="020F0502020204030204" pitchFamily="34" charset="0"/>
              </a:rPr>
              <a:t>Experimental </a:t>
            </a:r>
            <a:r>
              <a:rPr lang="en-US" dirty="0" smtClean="0">
                <a:latin typeface="Calibri" panose="020F0502020204030204" pitchFamily="34" charset="0"/>
                <a:cs typeface="Calibri" panose="020F0502020204030204" pitchFamily="34" charset="0"/>
              </a:rPr>
              <a:t>Results</a:t>
            </a:r>
          </a:p>
          <a:p>
            <a:pPr marL="342900" indent="-342900">
              <a:buFont typeface="Wingdings" panose="05000000000000000000" pitchFamily="2" charset="2"/>
              <a:buChar char="q"/>
            </a:pPr>
            <a:r>
              <a:rPr lang="en-US" dirty="0">
                <a:latin typeface="Calibri" panose="020F0502020204030204" pitchFamily="34" charset="0"/>
                <a:cs typeface="Calibri" panose="020F0502020204030204" pitchFamily="34" charset="0"/>
              </a:rPr>
              <a:t>Our </a:t>
            </a:r>
            <a:r>
              <a:rPr lang="en-US" dirty="0" smtClean="0">
                <a:latin typeface="Calibri" panose="020F0502020204030204" pitchFamily="34" charset="0"/>
                <a:cs typeface="Calibri" panose="020F0502020204030204" pitchFamily="34" charset="0"/>
              </a:rPr>
              <a:t>Contribution</a:t>
            </a:r>
          </a:p>
          <a:p>
            <a:pPr marL="342900" indent="-342900">
              <a:buFont typeface="Wingdings" panose="05000000000000000000" pitchFamily="2" charset="2"/>
              <a:buChar char="q"/>
            </a:pPr>
            <a:r>
              <a:rPr lang="en-US" dirty="0" smtClean="0">
                <a:latin typeface="Calibri" panose="020F0502020204030204" pitchFamily="34" charset="0"/>
                <a:cs typeface="Calibri" panose="020F0502020204030204" pitchFamily="34" charset="0"/>
              </a:rPr>
              <a:t>Achievements</a:t>
            </a:r>
          </a:p>
          <a:p>
            <a:pPr marL="342900" indent="-342900">
              <a:buFont typeface="Wingdings" panose="05000000000000000000" pitchFamily="2" charset="2"/>
              <a:buChar char="q"/>
            </a:pPr>
            <a:r>
              <a:rPr lang="en-US" dirty="0" smtClean="0">
                <a:latin typeface="Calibri" panose="020F0502020204030204" pitchFamily="34" charset="0"/>
                <a:cs typeface="Calibri" panose="020F0502020204030204" pitchFamily="34" charset="0"/>
              </a:rPr>
              <a:t>Demo</a:t>
            </a:r>
          </a:p>
          <a:p>
            <a:pPr marL="342900" indent="-342900">
              <a:buFont typeface="Wingdings" panose="05000000000000000000" pitchFamily="2" charset="2"/>
              <a:buChar char="q"/>
            </a:pPr>
            <a:r>
              <a:rPr lang="en-US" dirty="0" smtClean="0">
                <a:latin typeface="Calibri" panose="020F0502020204030204" pitchFamily="34" charset="0"/>
                <a:cs typeface="Calibri" panose="020F0502020204030204" pitchFamily="34" charset="0"/>
              </a:rPr>
              <a:t>Appendix</a:t>
            </a:r>
          </a:p>
          <a:p>
            <a:pPr marL="342900" indent="-342900">
              <a:buFont typeface="Wingdings" panose="05000000000000000000" pitchFamily="2" charset="2"/>
              <a:buChar char="q"/>
            </a:pPr>
            <a:endParaRPr lang="en-US"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endParaRPr lang="en-US"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endParaRPr lang="en-US"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endParaRPr lang="en-US"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endParaRPr lang="en-US"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endParaRPr lang="en-US"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endParaRPr lang="en-US"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endParaRPr lang="en-US" dirty="0"/>
          </a:p>
        </p:txBody>
      </p:sp>
      <p:sp>
        <p:nvSpPr>
          <p:cNvPr id="7" name="TextBox 6"/>
          <p:cNvSpPr txBox="1"/>
          <p:nvPr/>
        </p:nvSpPr>
        <p:spPr>
          <a:xfrm>
            <a:off x="227012" y="6400800"/>
            <a:ext cx="457200" cy="457200"/>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54874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52400"/>
            <a:ext cx="10157354" cy="1397000"/>
          </a:xfrm>
        </p:spPr>
        <p:txBody>
          <a:bodyPr>
            <a:normAutofit/>
          </a:bodyPr>
          <a:lstStyle/>
          <a:p>
            <a:pPr algn="ctr"/>
            <a:r>
              <a:rPr lang="en-US" sz="6000" dirty="0" smtClean="0">
                <a:latin typeface="Calibri" panose="020F0502020204030204" pitchFamily="34" charset="0"/>
                <a:cs typeface="Calibri" panose="020F0502020204030204" pitchFamily="34" charset="0"/>
              </a:rPr>
              <a:t>Scientific Contribution</a:t>
            </a:r>
            <a:endParaRPr lang="en-US" sz="5400" dirty="0">
              <a:latin typeface="Calibri" panose="020F0502020204030204" pitchFamily="34" charset="0"/>
              <a:cs typeface="Calibri" panose="020F0502020204030204" pitchFamily="34" charset="0"/>
            </a:endParaRPr>
          </a:p>
        </p:txBody>
      </p:sp>
      <p:sp>
        <p:nvSpPr>
          <p:cNvPr id="3" name="TextBox 2"/>
          <p:cNvSpPr txBox="1"/>
          <p:nvPr/>
        </p:nvSpPr>
        <p:spPr>
          <a:xfrm>
            <a:off x="809889" y="1295400"/>
            <a:ext cx="10668000" cy="830997"/>
          </a:xfrm>
          <a:prstGeom prst="rect">
            <a:avLst/>
          </a:prstGeom>
          <a:noFill/>
        </p:spPr>
        <p:txBody>
          <a:bodyPr wrap="square" rtlCol="0">
            <a:spAutoFit/>
          </a:bodyPr>
          <a:lstStyle/>
          <a:p>
            <a:pPr algn="ctr"/>
            <a:r>
              <a:rPr lang="en-US" dirty="0">
                <a:solidFill>
                  <a:srgbClr val="FF0000"/>
                </a:solidFill>
                <a:latin typeface="Calibri" panose="020F0502020204030204" pitchFamily="34" charset="0"/>
                <a:cs typeface="Calibri" panose="020F0502020204030204" pitchFamily="34" charset="0"/>
              </a:rPr>
              <a:t>Published</a:t>
            </a:r>
            <a:r>
              <a:rPr lang="en-US" dirty="0">
                <a:latin typeface="Calibri" panose="020F0502020204030204" pitchFamily="34" charset="0"/>
                <a:cs typeface="Calibri" panose="020F0502020204030204" pitchFamily="34" charset="0"/>
              </a:rPr>
              <a:t> a </a:t>
            </a:r>
            <a:r>
              <a:rPr lang="en-US" dirty="0">
                <a:solidFill>
                  <a:srgbClr val="FF0000"/>
                </a:solidFill>
                <a:latin typeface="Calibri" panose="020F0502020204030204" pitchFamily="34" charset="0"/>
                <a:cs typeface="Calibri" panose="020F0502020204030204" pitchFamily="34" charset="0"/>
              </a:rPr>
              <a:t>paper</a:t>
            </a:r>
            <a:r>
              <a:rPr lang="en-US" dirty="0">
                <a:latin typeface="Calibri" panose="020F0502020204030204" pitchFamily="34" charset="0"/>
                <a:cs typeface="Calibri" panose="020F0502020204030204" pitchFamily="34" charset="0"/>
              </a:rPr>
              <a:t> in (ICECCE) Proc. of the 2nd International Conference on Electrical, Communication and Computer Engineering 12-13 June 2020, Istanbul, Turkey.</a:t>
            </a:r>
          </a:p>
        </p:txBody>
      </p:sp>
      <p:sp>
        <p:nvSpPr>
          <p:cNvPr id="4" name="TextBox 3"/>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20</a:t>
            </a:r>
            <a:endParaRPr lang="en-US"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75" y="2223438"/>
            <a:ext cx="11325028" cy="4194454"/>
          </a:xfrm>
          <a:prstGeom prst="rect">
            <a:avLst/>
          </a:prstGeom>
        </p:spPr>
      </p:pic>
    </p:spTree>
    <p:extLst>
      <p:ext uri="{BB962C8B-B14F-4D97-AF65-F5344CB8AC3E}">
        <p14:creationId xmlns:p14="http://schemas.microsoft.com/office/powerpoint/2010/main" val="151295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258" y="76200"/>
            <a:ext cx="10157354" cy="1397000"/>
          </a:xfrm>
        </p:spPr>
        <p:txBody>
          <a:bodyPr>
            <a:normAutofit/>
          </a:bodyPr>
          <a:lstStyle/>
          <a:p>
            <a:pPr algn="ctr"/>
            <a:r>
              <a:rPr lang="en-US" sz="6000" dirty="0">
                <a:latin typeface="Calibri" panose="020F0502020204030204" pitchFamily="34" charset="0"/>
                <a:cs typeface="Calibri" panose="020F0502020204030204" pitchFamily="34" charset="0"/>
              </a:rPr>
              <a:t>DEMO</a:t>
            </a:r>
            <a:endParaRPr lang="en-US" sz="72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1CF6766-00D6-4D8A-9E4F-A4F479BC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012" y="1981200"/>
            <a:ext cx="5740454" cy="4188766"/>
          </a:xfrm>
          <a:prstGeom prst="rect">
            <a:avLst/>
          </a:prstGeom>
        </p:spPr>
      </p:pic>
      <p:sp>
        <p:nvSpPr>
          <p:cNvPr id="4" name="TextBox 3"/>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21</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791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638" y="2895600"/>
            <a:ext cx="7008574" cy="1930400"/>
          </a:xfrm>
        </p:spPr>
        <p:txBody>
          <a:bodyPr>
            <a:normAutofit/>
          </a:bodyPr>
          <a:lstStyle/>
          <a:p>
            <a:r>
              <a:rPr lang="en-US" sz="6000" dirty="0">
                <a:latin typeface="Calibri" panose="020F0502020204030204" pitchFamily="34" charset="0"/>
                <a:cs typeface="Calibri" panose="020F0502020204030204" pitchFamily="34" charset="0"/>
              </a:rPr>
              <a:t>Any Questions ??</a:t>
            </a:r>
          </a:p>
        </p:txBody>
      </p:sp>
      <p:sp>
        <p:nvSpPr>
          <p:cNvPr id="3" name="TextBox 2"/>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22</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250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612" y="2743200"/>
            <a:ext cx="4419600" cy="914400"/>
          </a:xfrm>
        </p:spPr>
        <p:txBody>
          <a:bodyPr>
            <a:noAutofit/>
          </a:bodyPr>
          <a:lstStyle/>
          <a:p>
            <a:r>
              <a:rPr lang="en-US" sz="6000" dirty="0">
                <a:latin typeface="Calibri" panose="020F0502020204030204" pitchFamily="34" charset="0"/>
                <a:cs typeface="Calibri" panose="020F0502020204030204" pitchFamily="34" charset="0"/>
              </a:rPr>
              <a:t>Appendix</a:t>
            </a:r>
          </a:p>
        </p:txBody>
      </p:sp>
      <p:sp>
        <p:nvSpPr>
          <p:cNvPr id="3" name="TextBox 2"/>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23</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79400"/>
            <a:ext cx="10157354" cy="863600"/>
          </a:xfrm>
        </p:spPr>
        <p:txBody>
          <a:bodyPr>
            <a:normAutofit/>
          </a:bodyPr>
          <a:lstStyle/>
          <a:p>
            <a:r>
              <a:rPr lang="en-US" sz="4800" dirty="0">
                <a:latin typeface="Calibri" panose="020F0502020204030204" pitchFamily="34" charset="0"/>
                <a:cs typeface="Calibri" panose="020F0502020204030204" pitchFamily="34" charset="0"/>
              </a:rPr>
              <a:t>Database Diagram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1447800"/>
            <a:ext cx="10058400" cy="4888942"/>
          </a:xfrm>
          <a:prstGeom prst="rect">
            <a:avLst/>
          </a:prstGeom>
        </p:spPr>
      </p:pic>
      <p:sp>
        <p:nvSpPr>
          <p:cNvPr id="4" name="TextBox 3"/>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24</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918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76200"/>
            <a:ext cx="10157354" cy="1397000"/>
          </a:xfrm>
        </p:spPr>
        <p:txBody>
          <a:bodyPr>
            <a:normAutofit/>
          </a:bodyPr>
          <a:lstStyle/>
          <a:p>
            <a:r>
              <a:rPr lang="en-US" sz="4800" dirty="0">
                <a:latin typeface="Calibri" panose="020F0502020204030204" pitchFamily="34" charset="0"/>
                <a:cs typeface="Calibri" panose="020F0502020204030204" pitchFamily="34" charset="0"/>
              </a:rPr>
              <a:t>Sequence Diagram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050" y="1447800"/>
            <a:ext cx="8086725" cy="5181600"/>
          </a:xfrm>
          <a:prstGeom prst="rect">
            <a:avLst/>
          </a:prstGeom>
        </p:spPr>
      </p:pic>
      <p:sp>
        <p:nvSpPr>
          <p:cNvPr id="5" name="TextBox 4"/>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25</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771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150" y="752475"/>
            <a:ext cx="8010525" cy="5724525"/>
          </a:xfrm>
          <a:prstGeom prst="rect">
            <a:avLst/>
          </a:prstGeom>
        </p:spPr>
      </p:pic>
      <p:sp>
        <p:nvSpPr>
          <p:cNvPr id="4" name="TextBox 3"/>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26</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357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3212" y="2870200"/>
            <a:ext cx="7008574" cy="1930400"/>
          </a:xfrm>
        </p:spPr>
        <p:txBody>
          <a:bodyPr>
            <a:normAutofit/>
          </a:bodyPr>
          <a:lstStyle/>
          <a:p>
            <a:r>
              <a:rPr lang="en-US" sz="4800" dirty="0">
                <a:latin typeface="Calibri" panose="020F0502020204030204" pitchFamily="34" charset="0"/>
                <a:cs typeface="Calibri" panose="020F0502020204030204" pitchFamily="34" charset="0"/>
              </a:rPr>
              <a:t>Block Diagram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85" y="0"/>
            <a:ext cx="3006127" cy="6858000"/>
          </a:xfrm>
          <a:prstGeom prst="rect">
            <a:avLst/>
          </a:prstGeom>
        </p:spPr>
      </p:pic>
      <p:sp>
        <p:nvSpPr>
          <p:cNvPr id="5" name="TextBox 4"/>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27</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276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Calibri" panose="020F0502020204030204" pitchFamily="34" charset="0"/>
                <a:cs typeface="Calibri" panose="020F0502020204030204" pitchFamily="34" charset="0"/>
              </a:rPr>
              <a:t>Context Diagram</a:t>
            </a:r>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612" y="1473200"/>
            <a:ext cx="8610600" cy="5080000"/>
          </a:xfrm>
          <a:prstGeom prst="rect">
            <a:avLst/>
          </a:prstGeom>
        </p:spPr>
      </p:pic>
      <p:sp>
        <p:nvSpPr>
          <p:cNvPr id="4" name="TextBox 3"/>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28</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215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101600"/>
            <a:ext cx="10668000" cy="1397000"/>
          </a:xfrm>
        </p:spPr>
        <p:txBody>
          <a:bodyPr>
            <a:normAutofit/>
          </a:bodyPr>
          <a:lstStyle/>
          <a:p>
            <a:r>
              <a:rPr lang="en-US" sz="4800" dirty="0">
                <a:latin typeface="Calibri" panose="020F0502020204030204" pitchFamily="34" charset="0"/>
                <a:cs typeface="Calibri" panose="020F0502020204030204" pitchFamily="34" charset="0"/>
              </a:rPr>
              <a:t>Comparison with Proposed Project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212" y="1628536"/>
            <a:ext cx="7924800" cy="4848464"/>
          </a:xfrm>
          <a:prstGeom prst="rect">
            <a:avLst/>
          </a:prstGeom>
        </p:spPr>
      </p:pic>
      <p:sp>
        <p:nvSpPr>
          <p:cNvPr id="4" name="TextBox 3"/>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29</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004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203200"/>
            <a:ext cx="10157354" cy="1397000"/>
          </a:xfrm>
        </p:spPr>
        <p:txBody>
          <a:bodyPr>
            <a:normAutofit/>
          </a:bodyPr>
          <a:lstStyle/>
          <a:p>
            <a:pPr algn="ctr"/>
            <a:r>
              <a:rPr lang="en-US" altLang="ko-KR" sz="6600" dirty="0">
                <a:latin typeface="Calibri" panose="020F0502020204030204" pitchFamily="34" charset="0"/>
                <a:cs typeface="Calibri" panose="020F0502020204030204" pitchFamily="34" charset="0"/>
              </a:rPr>
              <a:t>Introduction</a:t>
            </a:r>
            <a:endParaRPr lang="en-US" sz="5400" dirty="0">
              <a:latin typeface="Calibri" panose="020F0502020204030204" pitchFamily="34" charset="0"/>
              <a:cs typeface="Calibri" panose="020F0502020204030204" pitchFamily="34" charset="0"/>
            </a:endParaRPr>
          </a:p>
        </p:txBody>
      </p:sp>
      <p:sp>
        <p:nvSpPr>
          <p:cNvPr id="14" name="Content Placeholder 13"/>
          <p:cNvSpPr>
            <a:spLocks noGrp="1"/>
          </p:cNvSpPr>
          <p:nvPr>
            <p:ph idx="1"/>
          </p:nvPr>
        </p:nvSpPr>
        <p:spPr>
          <a:xfrm>
            <a:off x="1117309" y="1854200"/>
            <a:ext cx="10157354" cy="4470400"/>
          </a:xfrm>
        </p:spPr>
        <p:txBody>
          <a:bodyPr>
            <a:normAutofit/>
          </a:bodyPr>
          <a:lstStyle/>
          <a:p>
            <a:pPr marL="0" indent="0" algn="ctr">
              <a:buNone/>
            </a:pPr>
            <a:r>
              <a:rPr lang="en-US" dirty="0">
                <a:latin typeface="Calibri" panose="020F0502020204030204" pitchFamily="34" charset="0"/>
                <a:cs typeface="Calibri" panose="020F0502020204030204" pitchFamily="34" charset="0"/>
              </a:rPr>
              <a:t>In our real-life, e-learning is improving and shows more. The examiners show every day a better way of detecting the level of education and the ground of education that student stands on. Although e-learning has some advantages in terms of information accessibility, time and place flexibility compared to in-person learning, it does not provide enough face-to-face interactivity       between the educator and the learners. </a:t>
            </a:r>
            <a:endParaRPr lang="en-US" altLang="ko-KR"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303212" y="6417892"/>
            <a:ext cx="457200" cy="457200"/>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76200"/>
            <a:ext cx="10157354" cy="863600"/>
          </a:xfrm>
        </p:spPr>
        <p:txBody>
          <a:bodyPr>
            <a:normAutofit/>
          </a:bodyPr>
          <a:lstStyle/>
          <a:p>
            <a:r>
              <a:rPr lang="en-US" sz="4800" dirty="0">
                <a:latin typeface="Calibri" panose="020F0502020204030204" pitchFamily="34" charset="0"/>
                <a:cs typeface="Calibri" panose="020F0502020204030204" pitchFamily="34" charset="0"/>
              </a:rPr>
              <a:t>Use Case Diagram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312" y="1063724"/>
            <a:ext cx="7962900" cy="5641876"/>
          </a:xfrm>
          <a:prstGeom prst="rect">
            <a:avLst/>
          </a:prstGeom>
        </p:spPr>
      </p:pic>
      <p:sp>
        <p:nvSpPr>
          <p:cNvPr id="5" name="TextBox 4"/>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30</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980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2212" y="25400"/>
            <a:ext cx="5486401" cy="1393825"/>
          </a:xfrm>
        </p:spPr>
        <p:txBody>
          <a:bodyPr>
            <a:normAutofit/>
          </a:bodyPr>
          <a:lstStyle/>
          <a:p>
            <a:r>
              <a:rPr lang="en-US" sz="4800" dirty="0">
                <a:latin typeface="Calibri" panose="020F0502020204030204" pitchFamily="34" charset="0"/>
                <a:cs typeface="Calibri" panose="020F0502020204030204" pitchFamily="34" charset="0"/>
              </a:rPr>
              <a:t>Future Work</a:t>
            </a:r>
          </a:p>
        </p:txBody>
      </p:sp>
      <p:sp>
        <p:nvSpPr>
          <p:cNvPr id="7" name="TextBox 6"/>
          <p:cNvSpPr txBox="1"/>
          <p:nvPr/>
        </p:nvSpPr>
        <p:spPr>
          <a:xfrm>
            <a:off x="3732212" y="2133600"/>
            <a:ext cx="8456614" cy="378565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We would like to improve the system in the future by:</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•Capturing one facial expression per question not during the                        	whole evaluation.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•Adding more records of the learner’s features in the dataset to 	enhance the classification accuracy.</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•Putting hints for the learner if the question is hard for him to 	increase learner knowledge.</a:t>
            </a:r>
          </a:p>
        </p:txBody>
      </p:sp>
      <p:sp>
        <p:nvSpPr>
          <p:cNvPr id="4" name="TextBox 3"/>
          <p:cNvSpPr txBox="1"/>
          <p:nvPr/>
        </p:nvSpPr>
        <p:spPr>
          <a:xfrm>
            <a:off x="11397421" y="6400800"/>
            <a:ext cx="58674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31</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832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304800"/>
            <a:ext cx="10157354" cy="762000"/>
          </a:xfrm>
        </p:spPr>
        <p:txBody>
          <a:bodyPr>
            <a:noAutofit/>
          </a:bodyPr>
          <a:lstStyle/>
          <a:p>
            <a:pPr algn="ctr"/>
            <a:r>
              <a:rPr lang="en-US" sz="4800" dirty="0">
                <a:latin typeface="Calibri" panose="020F0502020204030204" pitchFamily="34" charset="0"/>
                <a:cs typeface="Calibri" panose="020F0502020204030204" pitchFamily="34" charset="0"/>
              </a:rPr>
              <a:t>Tools</a:t>
            </a:r>
            <a:endParaRPr lang="en-US" sz="6000" dirty="0">
              <a:latin typeface="Calibri" panose="020F0502020204030204" pitchFamily="34" charset="0"/>
              <a:cs typeface="Calibri" panose="020F0502020204030204" pitchFamily="34" charset="0"/>
            </a:endParaRPr>
          </a:p>
        </p:txBody>
      </p:sp>
      <p:sp>
        <p:nvSpPr>
          <p:cNvPr id="4" name="TextBox 3"/>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32</a:t>
            </a:r>
            <a:endParaRPr lang="en-US" dirty="0">
              <a:latin typeface="Calibri" panose="020F0502020204030204" pitchFamily="34" charset="0"/>
              <a:cs typeface="Calibri" panose="020F0502020204030204" pitchFamily="34" charset="0"/>
            </a:endParaRPr>
          </a:p>
        </p:txBody>
      </p:sp>
      <p:pic>
        <p:nvPicPr>
          <p:cNvPr id="6"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322" y="1447800"/>
            <a:ext cx="2967787" cy="197852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612" y="4511858"/>
            <a:ext cx="4934942" cy="143174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8012" y="4037182"/>
            <a:ext cx="2695200" cy="175401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6240" y="1133214"/>
            <a:ext cx="2610371" cy="261037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4061" y="1600200"/>
            <a:ext cx="3817440" cy="198029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316" y="4191000"/>
            <a:ext cx="3048000" cy="1905000"/>
          </a:xfrm>
          <a:prstGeom prst="rect">
            <a:avLst/>
          </a:prstGeom>
        </p:spPr>
      </p:pic>
    </p:spTree>
    <p:extLst>
      <p:ext uri="{BB962C8B-B14F-4D97-AF65-F5344CB8AC3E}">
        <p14:creationId xmlns:p14="http://schemas.microsoft.com/office/powerpoint/2010/main" val="275798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4622800"/>
            <a:ext cx="7008574" cy="1930400"/>
          </a:xfrm>
        </p:spPr>
        <p:txBody>
          <a:bodyPr>
            <a:normAutofit/>
          </a:bodyPr>
          <a:lstStyle/>
          <a:p>
            <a:r>
              <a:rPr lang="en-US" sz="6000" dirty="0">
                <a:latin typeface="Calibri" panose="020F0502020204030204" pitchFamily="34" charset="0"/>
                <a:cs typeface="Calibri" panose="020F0502020204030204" pitchFamily="34" charset="0"/>
              </a:rPr>
              <a:t>THANK YOU</a:t>
            </a:r>
          </a:p>
        </p:txBody>
      </p:sp>
      <p:sp>
        <p:nvSpPr>
          <p:cNvPr id="3" name="TextBox 2"/>
          <p:cNvSpPr txBox="1"/>
          <p:nvPr/>
        </p:nvSpPr>
        <p:spPr>
          <a:xfrm>
            <a:off x="303212" y="6417892"/>
            <a:ext cx="533400"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33</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122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9" y="1955800"/>
            <a:ext cx="7008574" cy="1473200"/>
          </a:xfrm>
        </p:spPr>
        <p:txBody>
          <a:bodyPr>
            <a:normAutofit/>
          </a:bodyPr>
          <a:lstStyle/>
          <a:p>
            <a:pPr algn="ctr"/>
            <a:r>
              <a:rPr lang="en-US" altLang="ko-KR" dirty="0">
                <a:latin typeface="Calibri" panose="020F0502020204030204" pitchFamily="34" charset="0"/>
                <a:cs typeface="Calibri" panose="020F0502020204030204" pitchFamily="34" charset="0"/>
              </a:rPr>
              <a:t>Problem Definition</a:t>
            </a:r>
            <a:r>
              <a:rPr lang="ko-KR" altLang="en-US" sz="4800" dirty="0">
                <a:latin typeface="Calibri" panose="020F0502020204030204" pitchFamily="34" charset="0"/>
                <a:cs typeface="Calibri" panose="020F0502020204030204" pitchFamily="34" charset="0"/>
              </a:rPr>
              <a:t/>
            </a:r>
            <a:br>
              <a:rPr lang="ko-KR" altLang="en-US" sz="4800" dirty="0">
                <a:latin typeface="Calibri" panose="020F0502020204030204" pitchFamily="34" charset="0"/>
                <a:cs typeface="Calibri" panose="020F0502020204030204" pitchFamily="34" charset="0"/>
              </a:rPr>
            </a:br>
            <a:endParaRPr lang="en-US" sz="4800" dirty="0"/>
          </a:p>
        </p:txBody>
      </p:sp>
      <p:sp>
        <p:nvSpPr>
          <p:cNvPr id="3" name="Text Placeholder 2"/>
          <p:cNvSpPr>
            <a:spLocks noGrp="1"/>
          </p:cNvSpPr>
          <p:nvPr>
            <p:ph type="body" idx="1"/>
          </p:nvPr>
        </p:nvSpPr>
        <p:spPr>
          <a:xfrm>
            <a:off x="812589" y="3124200"/>
            <a:ext cx="7008574" cy="1371600"/>
          </a:xfrm>
        </p:spPr>
        <p:txBody>
          <a:bodyPr>
            <a:normAutofit fontScale="92500" lnSpcReduction="20000"/>
          </a:bodyPr>
          <a:lstStyle/>
          <a:p>
            <a:pPr algn="ctr"/>
            <a:r>
              <a:rPr lang="en-US" dirty="0">
                <a:latin typeface="Calibri" panose="020F0502020204030204" pitchFamily="34" charset="0"/>
                <a:cs typeface="Calibri" panose="020F0502020204030204" pitchFamily="34" charset="0"/>
              </a:rPr>
              <a:t>The environment of e-learning may be exposed a problem such as showing </a:t>
            </a:r>
            <a:r>
              <a:rPr lang="en-US" dirty="0">
                <a:solidFill>
                  <a:srgbClr val="FF0000"/>
                </a:solidFill>
                <a:latin typeface="Calibri" panose="020F0502020204030204" pitchFamily="34" charset="0"/>
                <a:cs typeface="Calibri" panose="020F0502020204030204" pitchFamily="34" charset="0"/>
              </a:rPr>
              <a:t>accurate decisions </a:t>
            </a:r>
            <a:r>
              <a:rPr lang="en-US" dirty="0">
                <a:latin typeface="Calibri" panose="020F0502020204030204" pitchFamily="34" charset="0"/>
                <a:cs typeface="Calibri" panose="020F0502020204030204" pitchFamily="34" charset="0"/>
              </a:rPr>
              <a:t>in upgrading or downgrading the learner in his learning process.</a:t>
            </a:r>
            <a:endParaRPr lang="ko-KR" altLang="en-US"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150812" y="6400800"/>
            <a:ext cx="457200" cy="457200"/>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42131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03200"/>
            <a:ext cx="10157354" cy="1397000"/>
          </a:xfrm>
        </p:spPr>
        <p:txBody>
          <a:bodyPr>
            <a:normAutofit/>
          </a:bodyPr>
          <a:lstStyle/>
          <a:p>
            <a:pPr algn="ctr"/>
            <a:r>
              <a:rPr lang="en-US" sz="6000" dirty="0">
                <a:latin typeface="Calibri" panose="020F0502020204030204" pitchFamily="34" charset="0"/>
                <a:cs typeface="Calibri" panose="020F0502020204030204" pitchFamily="34" charset="0"/>
              </a:rPr>
              <a:t>Objective</a:t>
            </a:r>
            <a:endParaRPr lang="en-US"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5612" y="2006600"/>
            <a:ext cx="11349601" cy="4470400"/>
          </a:xfrm>
        </p:spPr>
        <p:txBody>
          <a:bodyPr>
            <a:normAutofit/>
          </a:bodyPr>
          <a:lstStyle/>
          <a:p>
            <a:pPr marL="0" indent="0" algn="ctr">
              <a:buNone/>
            </a:pPr>
            <a:r>
              <a:rPr lang="en-US" sz="2800" dirty="0">
                <a:latin typeface="Calibri" panose="020F0502020204030204" pitchFamily="34" charset="0"/>
                <a:cs typeface="Calibri" panose="020F0502020204030204" pitchFamily="34" charset="0"/>
              </a:rPr>
              <a:t>The aim of our system is improving the method that detects the </a:t>
            </a:r>
            <a:r>
              <a:rPr lang="en-US" sz="2800" dirty="0">
                <a:solidFill>
                  <a:srgbClr val="FF0000"/>
                </a:solidFill>
                <a:latin typeface="Calibri" panose="020F0502020204030204" pitchFamily="34" charset="0"/>
                <a:cs typeface="Calibri" panose="020F0502020204030204" pitchFamily="34" charset="0"/>
              </a:rPr>
              <a:t>educational level </a:t>
            </a:r>
            <a:r>
              <a:rPr lang="en-US" sz="2800" dirty="0">
                <a:latin typeface="Calibri" panose="020F0502020204030204" pitchFamily="34" charset="0"/>
                <a:cs typeface="Calibri" panose="020F0502020204030204" pitchFamily="34" charset="0"/>
              </a:rPr>
              <a:t>by using </a:t>
            </a:r>
            <a:r>
              <a:rPr lang="en-US" sz="2800" dirty="0">
                <a:solidFill>
                  <a:srgbClr val="FF0000"/>
                </a:solidFill>
                <a:latin typeface="Calibri" panose="020F0502020204030204" pitchFamily="34" charset="0"/>
                <a:cs typeface="Calibri" panose="020F0502020204030204" pitchFamily="34" charset="0"/>
              </a:rPr>
              <a:t>facial expressions </a:t>
            </a:r>
            <a:r>
              <a:rPr lang="en-US" sz="2800" dirty="0">
                <a:latin typeface="Calibri" panose="020F0502020204030204" pitchFamily="34" charset="0"/>
                <a:cs typeface="Calibri" panose="020F0502020204030204" pitchFamily="34" charset="0"/>
              </a:rPr>
              <a:t>in addition to his </a:t>
            </a:r>
            <a:r>
              <a:rPr lang="en-US" sz="2800" dirty="0">
                <a:solidFill>
                  <a:srgbClr val="FF0000"/>
                </a:solidFill>
                <a:latin typeface="Calibri" panose="020F0502020204030204" pitchFamily="34" charset="0"/>
                <a:cs typeface="Calibri" panose="020F0502020204030204" pitchFamily="34" charset="0"/>
              </a:rPr>
              <a:t>answers</a:t>
            </a:r>
            <a:r>
              <a:rPr lang="en-US" sz="2800" dirty="0">
                <a:latin typeface="Calibri" panose="020F0502020204030204" pitchFamily="34" charset="0"/>
                <a:cs typeface="Calibri" panose="020F0502020204030204" pitchFamily="34" charset="0"/>
              </a:rPr>
              <a:t>. Our system will declare which level is possible and accurate for the learner.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 r="12924" b="-1996"/>
          <a:stretch/>
        </p:blipFill>
        <p:spPr>
          <a:xfrm>
            <a:off x="7847012" y="4267200"/>
            <a:ext cx="3958202" cy="2318212"/>
          </a:xfrm>
          <a:prstGeom prst="rect">
            <a:avLst/>
          </a:prstGeom>
        </p:spPr>
      </p:pic>
      <p:sp>
        <p:nvSpPr>
          <p:cNvPr id="6" name="TextBox 5"/>
          <p:cNvSpPr txBox="1"/>
          <p:nvPr/>
        </p:nvSpPr>
        <p:spPr>
          <a:xfrm>
            <a:off x="303212" y="6417892"/>
            <a:ext cx="457200" cy="457200"/>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56950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431800"/>
            <a:ext cx="10157354" cy="558800"/>
          </a:xfrm>
        </p:spPr>
        <p:txBody>
          <a:bodyPr>
            <a:noAutofit/>
          </a:bodyPr>
          <a:lstStyle/>
          <a:p>
            <a:pPr algn="ctr"/>
            <a:r>
              <a:rPr lang="en-US" sz="5400" dirty="0" smtClean="0">
                <a:latin typeface="Calibri" panose="020F0502020204030204" pitchFamily="34" charset="0"/>
                <a:cs typeface="Calibri" panose="020F0502020204030204" pitchFamily="34" charset="0"/>
              </a:rPr>
              <a:t>    Related</a:t>
            </a:r>
            <a:r>
              <a:rPr lang="en-US" sz="4800" dirty="0" smtClean="0">
                <a:latin typeface="Calibri" panose="020F0502020204030204" pitchFamily="34" charset="0"/>
                <a:cs typeface="Calibri" panose="020F0502020204030204" pitchFamily="34" charset="0"/>
              </a:rPr>
              <a:t> </a:t>
            </a:r>
            <a:r>
              <a:rPr lang="en-US" sz="4800" dirty="0">
                <a:latin typeface="Calibri" panose="020F0502020204030204" pitchFamily="34" charset="0"/>
                <a:cs typeface="Calibri" panose="020F0502020204030204" pitchFamily="34" charset="0"/>
              </a:rPr>
              <a:t>Work</a:t>
            </a:r>
          </a:p>
        </p:txBody>
      </p:sp>
      <p:sp>
        <p:nvSpPr>
          <p:cNvPr id="4" name="TextBox 3"/>
          <p:cNvSpPr txBox="1"/>
          <p:nvPr/>
        </p:nvSpPr>
        <p:spPr>
          <a:xfrm>
            <a:off x="303212" y="6417892"/>
            <a:ext cx="457200" cy="457200"/>
          </a:xfrm>
          <a:prstGeom prst="rect">
            <a:avLst/>
          </a:prstGeom>
          <a:noFill/>
        </p:spPr>
        <p:txBody>
          <a:bodyPr wrap="square" rtlCol="0">
            <a:spAutoFit/>
          </a:bodyPr>
          <a:lstStyle/>
          <a:p>
            <a:r>
              <a:rPr lang="en-US" dirty="0"/>
              <a:t>6</a:t>
            </a:r>
          </a:p>
        </p:txBody>
      </p:sp>
      <p:sp>
        <p:nvSpPr>
          <p:cNvPr id="5" name="Content Placeholder 4"/>
          <p:cNvSpPr>
            <a:spLocks noGrp="1"/>
          </p:cNvSpPr>
          <p:nvPr>
            <p:ph idx="1"/>
          </p:nvPr>
        </p:nvSpPr>
        <p:spPr>
          <a:xfrm>
            <a:off x="684212" y="609600"/>
            <a:ext cx="11201400" cy="6096000"/>
          </a:xfrm>
        </p:spPr>
        <p:txBody>
          <a:bodyPr>
            <a:normAutofit fontScale="92500" lnSpcReduction="20000"/>
          </a:bodyPr>
          <a:lstStyle/>
          <a:p>
            <a:endParaRPr lang="en-US" dirty="0">
              <a:latin typeface="Calibri" panose="020F0502020204030204" pitchFamily="34" charset="0"/>
              <a:cs typeface="Calibri" panose="020F0502020204030204" pitchFamily="34" charset="0"/>
            </a:endParaRPr>
          </a:p>
          <a:p>
            <a:pPr marL="0" indent="0" algn="ctr">
              <a:buNone/>
            </a:pPr>
            <a:r>
              <a:rPr lang="en-US" sz="360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Java Tutoring System with Facial and Text Emotion </a:t>
            </a:r>
            <a:r>
              <a:rPr lang="en-US" sz="3600" b="1" dirty="0" smtClean="0">
                <a:latin typeface="Calibri" panose="020F0502020204030204" pitchFamily="34" charset="0"/>
                <a:cs typeface="Calibri" panose="020F0502020204030204" pitchFamily="34" charset="0"/>
              </a:rPr>
              <a:t>Recognition. </a:t>
            </a:r>
          </a:p>
          <a:p>
            <a:pPr marL="0" indent="0" algn="ctr">
              <a:buNone/>
            </a:pPr>
            <a:r>
              <a:rPr lang="en-US" sz="3200" dirty="0" smtClean="0">
                <a:latin typeface="Calibri" panose="020F0502020204030204" pitchFamily="34" charset="0"/>
                <a:cs typeface="Calibri" panose="020F0502020204030204" pitchFamily="34" charset="0"/>
              </a:rPr>
              <a:t>(</a:t>
            </a:r>
            <a:r>
              <a:rPr lang="en-US" sz="2800" dirty="0" smtClean="0">
                <a:latin typeface="Calibri" panose="020F0502020204030204" pitchFamily="34" charset="0"/>
                <a:cs typeface="Calibri" panose="020F0502020204030204" pitchFamily="34" charset="0"/>
              </a:rPr>
              <a:t>Ramon Zatarain Cabada</a:t>
            </a:r>
            <a:r>
              <a:rPr lang="en-US" sz="3600"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October 2015</a:t>
            </a:r>
            <a:r>
              <a:rPr lang="en-US" sz="3200" dirty="0" smtClean="0">
                <a:latin typeface="Calibri" panose="020F0502020204030204" pitchFamily="34" charset="0"/>
                <a:cs typeface="Calibri" panose="020F0502020204030204" pitchFamily="34" charset="0"/>
              </a:rPr>
              <a:t>)</a:t>
            </a:r>
            <a:endParaRPr lang="en-US" b="1" u="sng" spc="-1" dirty="0" smtClean="0">
              <a:latin typeface="Calibri" panose="020F0502020204030204" pitchFamily="34" charset="0"/>
              <a:cs typeface="Calibri" panose="020F0502020204030204" pitchFamily="34" charset="0"/>
            </a:endParaRPr>
          </a:p>
          <a:p>
            <a:pPr lvl="0">
              <a:lnSpc>
                <a:spcPct val="150000"/>
              </a:lnSpc>
            </a:pPr>
            <a:r>
              <a:rPr lang="en-US" sz="2800" b="1" spc="-1" dirty="0" smtClean="0">
                <a:latin typeface="Calibri" panose="020F0502020204030204" pitchFamily="34" charset="0"/>
                <a:cs typeface="Calibri" panose="020F0502020204030204" pitchFamily="34" charset="0"/>
              </a:rPr>
              <a:t>Contribution</a:t>
            </a:r>
            <a:r>
              <a:rPr lang="en-US" sz="2800" b="1" spc="-1" dirty="0">
                <a:latin typeface="Calibri" panose="020F0502020204030204" pitchFamily="34" charset="0"/>
                <a:cs typeface="Calibri" panose="020F0502020204030204" pitchFamily="34" charset="0"/>
              </a:rPr>
              <a:t>:</a:t>
            </a:r>
          </a:p>
          <a:p>
            <a:pPr>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Teaching </a:t>
            </a:r>
            <a:r>
              <a:rPr lang="en-US" sz="2800" dirty="0">
                <a:latin typeface="Calibri" panose="020F0502020204030204" pitchFamily="34" charset="0"/>
                <a:cs typeface="Calibri" panose="020F0502020204030204" pitchFamily="34" charset="0"/>
              </a:rPr>
              <a:t>JAVA, which can recognize the user's emotional state </a:t>
            </a:r>
            <a:r>
              <a:rPr lang="en-US" sz="2800" dirty="0" smtClean="0">
                <a:latin typeface="Calibri" panose="020F0502020204030204" pitchFamily="34" charset="0"/>
                <a:cs typeface="Calibri" panose="020F0502020204030204" pitchFamily="34" charset="0"/>
              </a:rPr>
              <a:t>through    facial </a:t>
            </a:r>
            <a:r>
              <a:rPr lang="en-US" sz="2800" dirty="0">
                <a:latin typeface="Calibri" panose="020F0502020204030204" pitchFamily="34" charset="0"/>
                <a:cs typeface="Calibri" panose="020F0502020204030204" pitchFamily="34" charset="0"/>
              </a:rPr>
              <a:t>expressions and textual dialogues. </a:t>
            </a:r>
            <a:endParaRPr lang="en-US" sz="2800" spc="-1" dirty="0" smtClean="0">
              <a:latin typeface="Calibri" panose="020F0502020204030204" pitchFamily="34" charset="0"/>
              <a:cs typeface="Calibri" panose="020F0502020204030204" pitchFamily="34" charset="0"/>
            </a:endParaRPr>
          </a:p>
          <a:p>
            <a:pPr marL="0" indent="0">
              <a:lnSpc>
                <a:spcPct val="110000"/>
              </a:lnSpc>
              <a:buNone/>
            </a:pPr>
            <a:r>
              <a:rPr lang="en-US" b="1" spc="-1" dirty="0" smtClean="0">
                <a:latin typeface="Calibri" panose="020F0502020204030204" pitchFamily="34" charset="0"/>
                <a:cs typeface="Calibri" panose="020F0502020204030204" pitchFamily="34" charset="0"/>
              </a:rPr>
              <a:t>    Features</a:t>
            </a:r>
            <a:r>
              <a:rPr lang="en-US" spc="-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Emotions : Facial and Text) , Validity Ratio and Time as Features</a:t>
            </a:r>
          </a:p>
          <a:p>
            <a:pPr marL="0" indent="0">
              <a:buNone/>
            </a:pPr>
            <a:r>
              <a:rPr lang="en-US" b="1" spc="-1" dirty="0" smtClean="0">
                <a:latin typeface="Calibri" panose="020F0502020204030204" pitchFamily="34" charset="0"/>
                <a:cs typeface="Calibri" panose="020F0502020204030204" pitchFamily="34" charset="0"/>
              </a:rPr>
              <a:t>    Classifiers</a:t>
            </a:r>
            <a:r>
              <a:rPr lang="en-US" spc="-1" dirty="0" smtClean="0">
                <a:latin typeface="Calibri" panose="020F0502020204030204" pitchFamily="34" charset="0"/>
                <a:cs typeface="Calibri" panose="020F0502020204030204" pitchFamily="34" charset="0"/>
              </a:rPr>
              <a:t>: ASEM</a:t>
            </a:r>
            <a:endParaRPr lang="en-US" spc="-1" dirty="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Results:</a:t>
            </a:r>
            <a:r>
              <a:rPr lang="en-US" sz="2800"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80</a:t>
            </a:r>
            <a:r>
              <a:rPr lang="en-US" dirty="0">
                <a:latin typeface="Calibri" panose="020F0502020204030204" pitchFamily="34" charset="0"/>
                <a:cs typeface="Calibri" panose="020F0502020204030204" pitchFamily="34" charset="0"/>
              </a:rPr>
              <a:t>% as accuracy</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Challenges</a:t>
            </a:r>
            <a:r>
              <a:rPr lang="en-US" sz="2800"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The Accuracy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833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431800"/>
            <a:ext cx="10157354" cy="558800"/>
          </a:xfrm>
        </p:spPr>
        <p:txBody>
          <a:bodyPr>
            <a:noAutofit/>
          </a:bodyPr>
          <a:lstStyle/>
          <a:p>
            <a:pPr algn="ctr"/>
            <a:r>
              <a:rPr lang="en-US" sz="4800" dirty="0" smtClean="0">
                <a:latin typeface="Calibri" panose="020F0502020204030204" pitchFamily="34" charset="0"/>
                <a:cs typeface="Calibri" panose="020F0502020204030204" pitchFamily="34" charset="0"/>
              </a:rPr>
              <a:t>     Related </a:t>
            </a:r>
            <a:r>
              <a:rPr lang="en-US" sz="4800" dirty="0">
                <a:latin typeface="Calibri" panose="020F0502020204030204" pitchFamily="34" charset="0"/>
                <a:cs typeface="Calibri" panose="020F0502020204030204" pitchFamily="34" charset="0"/>
              </a:rPr>
              <a:t>Work Cont.</a:t>
            </a:r>
          </a:p>
        </p:txBody>
      </p:sp>
      <p:sp>
        <p:nvSpPr>
          <p:cNvPr id="4" name="TextBox 3"/>
          <p:cNvSpPr txBox="1"/>
          <p:nvPr/>
        </p:nvSpPr>
        <p:spPr>
          <a:xfrm>
            <a:off x="303212" y="6417892"/>
            <a:ext cx="457200" cy="457200"/>
          </a:xfrm>
          <a:prstGeom prst="rect">
            <a:avLst/>
          </a:prstGeom>
          <a:noFill/>
        </p:spPr>
        <p:txBody>
          <a:bodyPr wrap="square" rtlCol="0">
            <a:spAutoFit/>
          </a:bodyPr>
          <a:lstStyle/>
          <a:p>
            <a:r>
              <a:rPr lang="en-US" dirty="0"/>
              <a:t>7</a:t>
            </a:r>
          </a:p>
        </p:txBody>
      </p:sp>
      <p:sp>
        <p:nvSpPr>
          <p:cNvPr id="5" name="Content Placeholder 4"/>
          <p:cNvSpPr>
            <a:spLocks noGrp="1"/>
          </p:cNvSpPr>
          <p:nvPr>
            <p:ph idx="1"/>
          </p:nvPr>
        </p:nvSpPr>
        <p:spPr>
          <a:xfrm>
            <a:off x="0" y="838200"/>
            <a:ext cx="12188825" cy="5791200"/>
          </a:xfrm>
        </p:spPr>
        <p:txBody>
          <a:bodyPr>
            <a:normAutofit lnSpcReduction="10000"/>
          </a:bodyPr>
          <a:lstStyle/>
          <a:p>
            <a:pPr marL="0" indent="0" algn="ctr">
              <a:buNone/>
            </a:pPr>
            <a:r>
              <a:rPr lang="en-US" sz="3200" b="1" dirty="0">
                <a:latin typeface="Calibri" panose="020F0502020204030204" pitchFamily="34" charset="0"/>
                <a:cs typeface="Calibri" panose="020F0502020204030204" pitchFamily="34" charset="0"/>
              </a:rPr>
              <a:t>Student Emotion Recognition System (SERS) for e-learning improvement based on learner concentration </a:t>
            </a:r>
            <a:r>
              <a:rPr lang="en-US" sz="3200" b="1" dirty="0" smtClean="0">
                <a:latin typeface="Calibri" panose="020F0502020204030204" pitchFamily="34" charset="0"/>
                <a:cs typeface="Calibri" panose="020F0502020204030204" pitchFamily="34" charset="0"/>
              </a:rPr>
              <a:t>metric. </a:t>
            </a:r>
          </a:p>
          <a:p>
            <a:pPr marL="0" indent="0" algn="ctr">
              <a:buNone/>
            </a:pPr>
            <a:r>
              <a:rPr lang="en-US" sz="3200"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Krithika </a:t>
            </a:r>
            <a:r>
              <a:rPr lang="en-US" dirty="0" smtClean="0">
                <a:latin typeface="Calibri" panose="020F0502020204030204" pitchFamily="34" charset="0"/>
                <a:cs typeface="Calibri" panose="020F0502020204030204" pitchFamily="34" charset="0"/>
              </a:rPr>
              <a:t>L.B,</a:t>
            </a:r>
            <a:r>
              <a:rPr lang="en-US" dirty="0">
                <a:latin typeface="Calibri" panose="020F0502020204030204" pitchFamily="34" charset="0"/>
                <a:cs typeface="Calibri" panose="020F0502020204030204" pitchFamily="34" charset="0"/>
              </a:rPr>
              <a:t> June 2016</a:t>
            </a:r>
            <a:r>
              <a:rPr lang="en-US" sz="3200" dirty="0" smtClean="0">
                <a:latin typeface="Calibri" panose="020F0502020204030204" pitchFamily="34" charset="0"/>
                <a:cs typeface="Calibri" panose="020F0502020204030204" pitchFamily="34" charset="0"/>
              </a:rPr>
              <a:t>)</a:t>
            </a:r>
            <a:endParaRPr lang="en-US" sz="3200" u="sng" spc="-1" dirty="0">
              <a:latin typeface="Calibri" panose="020F0502020204030204" pitchFamily="34" charset="0"/>
              <a:cs typeface="Calibri" panose="020F0502020204030204" pitchFamily="34" charset="0"/>
            </a:endParaRPr>
          </a:p>
          <a:p>
            <a:pPr lvl="0">
              <a:lnSpc>
                <a:spcPct val="150000"/>
              </a:lnSpc>
            </a:pPr>
            <a:r>
              <a:rPr lang="en-US" sz="2800" b="1" spc="-1" dirty="0">
                <a:latin typeface="Calibri" panose="020F0502020204030204" pitchFamily="34" charset="0"/>
                <a:cs typeface="Calibri" panose="020F0502020204030204" pitchFamily="34" charset="0"/>
              </a:rPr>
              <a:t>Contribution</a:t>
            </a:r>
            <a:r>
              <a:rPr lang="en-US" sz="2800" b="1" spc="-1" dirty="0" smtClean="0">
                <a:latin typeface="Calibri" panose="020F0502020204030204" pitchFamily="34" charset="0"/>
                <a:cs typeface="Calibri" panose="020F0502020204030204" pitchFamily="34" charset="0"/>
              </a:rPr>
              <a:t>:</a:t>
            </a:r>
          </a:p>
          <a:p>
            <a:pPr marL="0" lvl="0" indent="0">
              <a:lnSpc>
                <a:spcPct val="100000"/>
              </a:lnSpc>
              <a:buNone/>
            </a:pPr>
            <a:r>
              <a:rPr lang="en-US" sz="2800" spc="-1" dirty="0" smtClean="0">
                <a:latin typeface="Calibri" panose="020F0502020204030204" pitchFamily="34" charset="0"/>
                <a:cs typeface="Calibri" panose="020F0502020204030204" pitchFamily="34" charset="0"/>
              </a:rPr>
              <a:t>- </a:t>
            </a:r>
            <a:r>
              <a:rPr lang="en-US" sz="2800" spc="-1" dirty="0">
                <a:latin typeface="Calibri" panose="020F0502020204030204" pitchFamily="34" charset="0"/>
                <a:cs typeface="Calibri" panose="020F0502020204030204" pitchFamily="34" charset="0"/>
              </a:rPr>
              <a:t>They detect concentration level recognized throw courses.</a:t>
            </a:r>
          </a:p>
          <a:p>
            <a:pPr marL="0" indent="0">
              <a:buNone/>
            </a:pPr>
            <a:r>
              <a:rPr lang="en-US" sz="2600" b="1" spc="-1" dirty="0" smtClean="0">
                <a:latin typeface="Calibri" panose="020F0502020204030204" pitchFamily="34" charset="0"/>
                <a:cs typeface="Calibri" panose="020F0502020204030204" pitchFamily="34" charset="0"/>
              </a:rPr>
              <a:t>   Features</a:t>
            </a:r>
            <a:r>
              <a:rPr lang="en-US" sz="2600" spc="-1"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Head and eye position.</a:t>
            </a:r>
            <a:r>
              <a:rPr lang="en-US" dirty="0">
                <a:latin typeface="Calibri" panose="020F0502020204030204" pitchFamily="34" charset="0"/>
                <a:cs typeface="Calibri" panose="020F0502020204030204" pitchFamily="34" charset="0"/>
              </a:rPr>
              <a:t> </a:t>
            </a:r>
          </a:p>
          <a:p>
            <a:pPr marL="0" indent="0">
              <a:buNone/>
            </a:pPr>
            <a:r>
              <a:rPr lang="en-US" b="1" spc="-1" dirty="0" smtClean="0">
                <a:latin typeface="Calibri" panose="020F0502020204030204" pitchFamily="34" charset="0"/>
                <a:cs typeface="Calibri" panose="020F0502020204030204" pitchFamily="34" charset="0"/>
              </a:rPr>
              <a:t>   Classifiers</a:t>
            </a:r>
            <a:r>
              <a:rPr lang="en-US" spc="-1" dirty="0">
                <a:latin typeface="Calibri" panose="020F0502020204030204" pitchFamily="34" charset="0"/>
                <a:cs typeface="Calibri" panose="020F0502020204030204" pitchFamily="34" charset="0"/>
              </a:rPr>
              <a:t>: Viola Jones, Neural Network</a:t>
            </a:r>
            <a:r>
              <a:rPr lang="en-US" spc="-1" dirty="0" smtClean="0">
                <a:latin typeface="Calibri" panose="020F0502020204030204" pitchFamily="34" charset="0"/>
                <a:cs typeface="Calibri" panose="020F0502020204030204" pitchFamily="34" charset="0"/>
              </a:rPr>
              <a:t>.</a:t>
            </a:r>
            <a:endParaRPr lang="en-US" spc="-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Results</a:t>
            </a:r>
            <a:r>
              <a:rPr lang="en-US" sz="2800" dirty="0">
                <a:latin typeface="Calibri" panose="020F0502020204030204" pitchFamily="34" charset="0"/>
                <a:cs typeface="Calibri" panose="020F0502020204030204" pitchFamily="34" charset="0"/>
              </a:rPr>
              <a:t>: 89% as accuracy</a:t>
            </a:r>
            <a:r>
              <a:rPr lang="en-US" sz="2800"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Challenges</a:t>
            </a:r>
            <a:r>
              <a:rPr lang="en-US" sz="2800" dirty="0">
                <a:latin typeface="Calibri" panose="020F0502020204030204" pitchFamily="34" charset="0"/>
                <a:cs typeface="Calibri" panose="020F0502020204030204" pitchFamily="34" charset="0"/>
              </a:rPr>
              <a:t>: Detecting emotional states </a:t>
            </a:r>
          </a:p>
        </p:txBody>
      </p:sp>
    </p:spTree>
    <p:extLst>
      <p:ext uri="{BB962C8B-B14F-4D97-AF65-F5344CB8AC3E}">
        <p14:creationId xmlns:p14="http://schemas.microsoft.com/office/powerpoint/2010/main" val="375041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13858" y="-76200"/>
            <a:ext cx="10157354" cy="1397000"/>
          </a:xfrm>
        </p:spPr>
        <p:txBody>
          <a:bodyPr>
            <a:normAutofit/>
          </a:bodyPr>
          <a:lstStyle/>
          <a:p>
            <a:pPr algn="ctr"/>
            <a:r>
              <a:rPr lang="en-US" sz="4800" dirty="0" smtClean="0">
                <a:latin typeface="Calibri" panose="020F0502020204030204" pitchFamily="34" charset="0"/>
                <a:cs typeface="Calibri" panose="020F0502020204030204" pitchFamily="34" charset="0"/>
              </a:rPr>
              <a:t>System Overview 1/3</a:t>
            </a:r>
            <a:endParaRPr lang="en-US" sz="4800" dirty="0">
              <a:latin typeface="Calibri" panose="020F0502020204030204" pitchFamily="34" charset="0"/>
              <a:cs typeface="Calibri" panose="020F0502020204030204" pitchFamily="34" charset="0"/>
            </a:endParaRP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414" y="2138958"/>
            <a:ext cx="11226798" cy="3596084"/>
          </a:xfrm>
        </p:spPr>
      </p:pic>
      <p:sp>
        <p:nvSpPr>
          <p:cNvPr id="4" name="TextBox 3"/>
          <p:cNvSpPr txBox="1"/>
          <p:nvPr/>
        </p:nvSpPr>
        <p:spPr>
          <a:xfrm>
            <a:off x="303212" y="6417892"/>
            <a:ext cx="457200" cy="457200"/>
          </a:xfrm>
          <a:prstGeom prst="rect">
            <a:avLst/>
          </a:prstGeom>
          <a:noFill/>
        </p:spPr>
        <p:txBody>
          <a:bodyPr wrap="square" rtlCol="0">
            <a:spAutoFit/>
          </a:bodyPr>
          <a:lstStyle/>
          <a:p>
            <a:r>
              <a:rPr lang="en-US" dirty="0"/>
              <a:t>8</a:t>
            </a:r>
          </a:p>
        </p:txBody>
      </p:sp>
      <p:sp>
        <p:nvSpPr>
          <p:cNvPr id="5" name="Rounded Rectangle 4"/>
          <p:cNvSpPr/>
          <p:nvPr/>
        </p:nvSpPr>
        <p:spPr>
          <a:xfrm>
            <a:off x="608012" y="2252133"/>
            <a:ext cx="533400" cy="296334"/>
          </a:xfrm>
          <a:prstGeom prst="roundRect">
            <a:avLst/>
          </a:prstGeom>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chemeClr val="tx2"/>
                </a:solidFill>
                <a:latin typeface="Calibri" panose="020F0502020204030204" pitchFamily="34" charset="0"/>
                <a:cs typeface="Calibri" panose="020F0502020204030204" pitchFamily="34" charset="0"/>
              </a:rPr>
              <a:t>Login</a:t>
            </a:r>
            <a:endParaRPr lang="en-US" sz="1400" dirty="0">
              <a:solidFill>
                <a:schemeClr val="tx2"/>
              </a:solidFill>
              <a:latin typeface="Calibri" panose="020F0502020204030204" pitchFamily="34" charset="0"/>
              <a:cs typeface="Calibri" panose="020F0502020204030204" pitchFamily="34" charset="0"/>
            </a:endParaRPr>
          </a:p>
        </p:txBody>
      </p:sp>
      <p:cxnSp>
        <p:nvCxnSpPr>
          <p:cNvPr id="7" name="Straight Arrow Connector 6"/>
          <p:cNvCxnSpPr>
            <a:stCxn id="5" idx="2"/>
          </p:cNvCxnSpPr>
          <p:nvPr/>
        </p:nvCxnSpPr>
        <p:spPr>
          <a:xfrm>
            <a:off x="874712" y="2548467"/>
            <a:ext cx="0" cy="49953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08012" y="3048000"/>
            <a:ext cx="533400" cy="358709"/>
          </a:xfrm>
          <a:prstGeom prst="roundRect">
            <a:avLst/>
          </a:prstGeom>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chemeClr val="tx2"/>
                </a:solidFill>
                <a:latin typeface="Calibri" panose="020F0502020204030204" pitchFamily="34" charset="0"/>
                <a:cs typeface="Calibri" panose="020F0502020204030204" pitchFamily="34" charset="0"/>
              </a:rPr>
              <a:t>start exam</a:t>
            </a:r>
          </a:p>
        </p:txBody>
      </p:sp>
      <p:cxnSp>
        <p:nvCxnSpPr>
          <p:cNvPr id="14" name="Straight Arrow Connector 13"/>
          <p:cNvCxnSpPr>
            <a:stCxn id="12" idx="2"/>
          </p:cNvCxnSpPr>
          <p:nvPr/>
        </p:nvCxnSpPr>
        <p:spPr>
          <a:xfrm>
            <a:off x="874712" y="3406709"/>
            <a:ext cx="0" cy="43715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1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609600"/>
            <a:ext cx="10157354" cy="1143000"/>
          </a:xfrm>
        </p:spPr>
        <p:txBody>
          <a:bodyPr>
            <a:normAutofit fontScale="90000"/>
          </a:bodyPr>
          <a:lstStyle/>
          <a:p>
            <a:pPr algn="ctr"/>
            <a:r>
              <a:rPr lang="en-US" sz="5300" dirty="0" smtClean="0">
                <a:latin typeface="Calibri" panose="020F0502020204030204" pitchFamily="34" charset="0"/>
                <a:cs typeface="Calibri" panose="020F0502020204030204" pitchFamily="34" charset="0"/>
              </a:rPr>
              <a:t>           System </a:t>
            </a:r>
            <a:r>
              <a:rPr lang="en-US" sz="5300" dirty="0">
                <a:latin typeface="Calibri" panose="020F0502020204030204" pitchFamily="34" charset="0"/>
                <a:cs typeface="Calibri" panose="020F0502020204030204" pitchFamily="34" charset="0"/>
              </a:rPr>
              <a:t>Overview 2/3 </a:t>
            </a:r>
            <a:r>
              <a:rPr lang="en-US" sz="5400" dirty="0" smtClean="0">
                <a:latin typeface="Calibri" panose="020F0502020204030204" pitchFamily="34" charset="0"/>
                <a:cs typeface="Calibri" panose="020F0502020204030204" pitchFamily="34" charset="0"/>
              </a:rPr>
              <a:t/>
            </a:r>
            <a:br>
              <a:rPr lang="en-US" sz="5400" dirty="0" smtClean="0">
                <a:latin typeface="Calibri" panose="020F0502020204030204" pitchFamily="34" charset="0"/>
                <a:cs typeface="Calibri" panose="020F0502020204030204" pitchFamily="34" charset="0"/>
              </a:rPr>
            </a:br>
            <a:r>
              <a:rPr lang="en-US" sz="5400" dirty="0" smtClean="0">
                <a:latin typeface="Calibri" panose="020F0502020204030204" pitchFamily="34" charset="0"/>
                <a:cs typeface="Calibri" panose="020F0502020204030204" pitchFamily="34" charset="0"/>
              </a:rPr>
              <a:t>              </a:t>
            </a:r>
            <a:endParaRPr lang="en-US" sz="5400" dirty="0">
              <a:latin typeface="Calibri" panose="020F0502020204030204" pitchFamily="34" charset="0"/>
              <a:cs typeface="Calibri" panose="020F0502020204030204" pitchFamily="34" charset="0"/>
            </a:endParaRPr>
          </a:p>
        </p:txBody>
      </p:sp>
      <p:sp>
        <p:nvSpPr>
          <p:cNvPr id="4" name="TextBox 3"/>
          <p:cNvSpPr txBox="1"/>
          <p:nvPr/>
        </p:nvSpPr>
        <p:spPr>
          <a:xfrm>
            <a:off x="303212" y="6417892"/>
            <a:ext cx="457200" cy="457200"/>
          </a:xfrm>
          <a:prstGeom prst="rect">
            <a:avLst/>
          </a:prstGeom>
          <a:noFill/>
        </p:spPr>
        <p:txBody>
          <a:bodyPr wrap="square" rtlCol="0">
            <a:spAutoFit/>
          </a:bodyPr>
          <a:lstStyle/>
          <a:p>
            <a:r>
              <a:rPr lang="en-US" dirty="0"/>
              <a:t>9</a:t>
            </a:r>
          </a:p>
        </p:txBody>
      </p:sp>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r="36181"/>
          <a:stretch/>
        </p:blipFill>
        <p:spPr>
          <a:xfrm>
            <a:off x="1217612" y="2057400"/>
            <a:ext cx="10134600" cy="4360492"/>
          </a:xfrm>
        </p:spPr>
      </p:pic>
      <p:sp>
        <p:nvSpPr>
          <p:cNvPr id="3" name="TextBox 2"/>
          <p:cNvSpPr txBox="1"/>
          <p:nvPr/>
        </p:nvSpPr>
        <p:spPr>
          <a:xfrm>
            <a:off x="3046412" y="1447800"/>
            <a:ext cx="66294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 Facial Expression Module </a:t>
            </a:r>
            <a:endParaRPr lang="en-US" dirty="0"/>
          </a:p>
        </p:txBody>
      </p:sp>
    </p:spTree>
    <p:extLst>
      <p:ext uri="{BB962C8B-B14F-4D97-AF65-F5344CB8AC3E}">
        <p14:creationId xmlns:p14="http://schemas.microsoft.com/office/powerpoint/2010/main" val="413127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7983</TotalTime>
  <Words>892</Words>
  <Application>Microsoft Office PowerPoint</Application>
  <PresentationFormat>Custom</PresentationFormat>
  <Paragraphs>144</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HY중고딕</vt:lpstr>
      <vt:lpstr>Wingdings</vt:lpstr>
      <vt:lpstr>Books 16x9</vt:lpstr>
      <vt:lpstr>Detecting Education Level Using Facial Expressions in E-learning Systems</vt:lpstr>
      <vt:lpstr>PowerPoint Presentation</vt:lpstr>
      <vt:lpstr>Introduction</vt:lpstr>
      <vt:lpstr>Problem Definition </vt:lpstr>
      <vt:lpstr>Objective</vt:lpstr>
      <vt:lpstr>    Related Work</vt:lpstr>
      <vt:lpstr>     Related Work Cont.</vt:lpstr>
      <vt:lpstr>System Overview 1/3</vt:lpstr>
      <vt:lpstr>           System Overview 2/3                </vt:lpstr>
      <vt:lpstr>              System Overview 3/3 </vt:lpstr>
      <vt:lpstr>Methodology </vt:lpstr>
      <vt:lpstr>                       Algorithms</vt:lpstr>
      <vt:lpstr>                          Algorithms</vt:lpstr>
      <vt:lpstr>     Dataset Description</vt:lpstr>
      <vt:lpstr>     Dataset Description</vt:lpstr>
      <vt:lpstr>Experimental Results </vt:lpstr>
      <vt:lpstr>Experiment 1: Comparing between CK+ and FER2013</vt:lpstr>
      <vt:lpstr>Experiment 2: Testing Classifiers in terms of accuracy</vt:lpstr>
      <vt:lpstr>Our Contribution</vt:lpstr>
      <vt:lpstr>Scientific Contribution</vt:lpstr>
      <vt:lpstr>DEMO</vt:lpstr>
      <vt:lpstr>Any Questions ??</vt:lpstr>
      <vt:lpstr>Appendix</vt:lpstr>
      <vt:lpstr>Database Diagram</vt:lpstr>
      <vt:lpstr>Sequence Diagram</vt:lpstr>
      <vt:lpstr>PowerPoint Presentation</vt:lpstr>
      <vt:lpstr>Block Diagram</vt:lpstr>
      <vt:lpstr>Context Diagram</vt:lpstr>
      <vt:lpstr>Comparison with Proposed Project</vt:lpstr>
      <vt:lpstr>Use Case Diagram</vt:lpstr>
      <vt:lpstr>Future Work</vt:lpstr>
      <vt:lpstr>Tools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Education Level Using Facial Expressions</dc:title>
  <dc:creator>Habiba</dc:creator>
  <cp:lastModifiedBy>Mourad Nabwy</cp:lastModifiedBy>
  <cp:revision>150</cp:revision>
  <dcterms:created xsi:type="dcterms:W3CDTF">2020-01-11T20:15:47Z</dcterms:created>
  <dcterms:modified xsi:type="dcterms:W3CDTF">2020-07-02T23:22:20Z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