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312" r:id="rId3"/>
    <p:sldId id="318" r:id="rId4"/>
    <p:sldId id="263" r:id="rId5"/>
    <p:sldId id="324" r:id="rId6"/>
    <p:sldId id="328" r:id="rId7"/>
    <p:sldId id="327" r:id="rId8"/>
    <p:sldId id="325" r:id="rId9"/>
    <p:sldId id="326" r:id="rId10"/>
    <p:sldId id="323" r:id="rId11"/>
    <p:sldId id="316" r:id="rId12"/>
    <p:sldId id="319" r:id="rId13"/>
    <p:sldId id="262" r:id="rId14"/>
  </p:sldIdLst>
  <p:sldSz cx="9144000" cy="5143500" type="screen16x9"/>
  <p:notesSz cx="6858000" cy="9144000"/>
  <p:embeddedFontLst>
    <p:embeddedFont>
      <p:font typeface="Roboto Slab" panose="020B0604020202020204" charset="0"/>
      <p:regular r:id="rId16"/>
      <p:bold r:id="rId17"/>
    </p:embeddedFont>
    <p:embeddedFont>
      <p:font typeface="Chiv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F88"/>
    <a:srgbClr val="47AE88"/>
    <a:srgbClr val="54B488"/>
    <a:srgbClr val="33A688"/>
    <a:srgbClr val="38A888"/>
    <a:srgbClr val="A5D684"/>
    <a:srgbClr val="F8F8F8"/>
    <a:srgbClr val="46AE88"/>
    <a:srgbClr val="5A9A8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635BEB-0013-4A6A-B305-572B0C5C0FD9}">
  <a:tblStyle styleId="{BC635BEB-0013-4A6A-B305-572B0C5C0F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4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41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337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125" name="Google Shape;125;p12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E276-66EA-4F29-8632-1AAA4CD6BAAC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82A7-8C0D-4FE9-9D43-1F6FB41B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7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2CA388"/>
            </a:gs>
            <a:gs pos="100000">
              <a:srgbClr val="A6D683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6D683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103628" cy="29114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Palm Care</a:t>
            </a:r>
            <a:br>
              <a:rPr lang="en-US" dirty="0"/>
            </a:br>
            <a:r>
              <a:rPr lang="en-US" sz="2400" dirty="0"/>
              <a:t>Palm Tree Disease Detection </a:t>
            </a:r>
            <a:br>
              <a:rPr lang="en-US" sz="2400" dirty="0"/>
            </a:br>
            <a:r>
              <a:rPr lang="en-US" sz="2400" dirty="0"/>
              <a:t>using Image Processing and Machine Learning.</a:t>
            </a:r>
            <a:endParaRPr dirty="0"/>
          </a:p>
        </p:txBody>
      </p:sp>
      <p:sp>
        <p:nvSpPr>
          <p:cNvPr id="4" name="Google Shape;149;p14">
            <a:extLst>
              <a:ext uri="{FF2B5EF4-FFF2-40B4-BE49-F238E27FC236}">
                <a16:creationId xmlns:a16="http://schemas.microsoft.com/office/drawing/2014/main" id="{6F3A27F9-3F16-49D3-AF45-37137ACC0431}"/>
              </a:ext>
            </a:extLst>
          </p:cNvPr>
          <p:cNvSpPr txBox="1">
            <a:spLocks/>
          </p:cNvSpPr>
          <p:nvPr/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</a:t>
            </a:fld>
            <a:endParaRPr lang="e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F3E44-BEFC-4B12-9263-4D4FBEDA1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916" y="243089"/>
            <a:ext cx="2536884" cy="2536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FC59C7-B63F-4659-85D3-EFABF5809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986"/>
            <a:ext cx="9144000" cy="4489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52998"/>
            <a:ext cx="9144000" cy="1814400"/>
          </a:xfrm>
        </p:spPr>
        <p:txBody>
          <a:bodyPr/>
          <a:lstStyle/>
          <a:p>
            <a:pPr algn="ctr"/>
            <a:r>
              <a:rPr lang="en-US" dirty="0"/>
              <a:t>Solution’s Innovative Aspects</a:t>
            </a:r>
          </a:p>
        </p:txBody>
      </p:sp>
      <p:sp>
        <p:nvSpPr>
          <p:cNvPr id="14" name="Google Shape;161;p16">
            <a:extLst>
              <a:ext uri="{FF2B5EF4-FFF2-40B4-BE49-F238E27FC236}">
                <a16:creationId xmlns:a16="http://schemas.microsoft.com/office/drawing/2014/main" id="{B1D8E08B-5189-4D12-A2B1-3EAE1C3FEC54}"/>
              </a:ext>
            </a:extLst>
          </p:cNvPr>
          <p:cNvSpPr txBox="1">
            <a:spLocks/>
          </p:cNvSpPr>
          <p:nvPr/>
        </p:nvSpPr>
        <p:spPr>
          <a:xfrm>
            <a:off x="153484" y="507256"/>
            <a:ext cx="6076494" cy="11598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27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Contribution to the scientific society:</a:t>
            </a:r>
          </a:p>
        </p:txBody>
      </p:sp>
      <p:sp>
        <p:nvSpPr>
          <p:cNvPr id="16" name="Google Shape;149;p14">
            <a:extLst>
              <a:ext uri="{FF2B5EF4-FFF2-40B4-BE49-F238E27FC236}">
                <a16:creationId xmlns:a16="http://schemas.microsoft.com/office/drawing/2014/main" id="{58EF797F-FB8D-42AC-92B8-AD86A81E38A5}"/>
              </a:ext>
            </a:extLst>
          </p:cNvPr>
          <p:cNvSpPr txBox="1">
            <a:spLocks/>
          </p:cNvSpPr>
          <p:nvPr/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301A88C-5AC4-4A42-A42F-6F5584ABD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40" y="1570321"/>
            <a:ext cx="6934120" cy="3090014"/>
          </a:xfrm>
        </p:spPr>
        <p:txBody>
          <a:bodyPr>
            <a:noAutofit/>
          </a:bodyPr>
          <a:lstStyle/>
          <a:p>
            <a:r>
              <a:rPr lang="en-US" sz="2000" dirty="0"/>
              <a:t>We’re considered to be the </a:t>
            </a:r>
            <a:r>
              <a:rPr lang="en-US" sz="2000" dirty="0">
                <a:solidFill>
                  <a:srgbClr val="FF0000"/>
                </a:solidFill>
              </a:rPr>
              <a:t>first users of an online dataset for leaf and blight spots palm diseases</a:t>
            </a:r>
            <a:r>
              <a:rPr lang="en-US" sz="2000" dirty="0"/>
              <a:t> which we </a:t>
            </a:r>
            <a:r>
              <a:rPr lang="en-US" sz="2000" dirty="0" smtClean="0"/>
              <a:t>need </a:t>
            </a:r>
            <a:r>
              <a:rPr lang="en-US" sz="2000" dirty="0"/>
              <a:t>to test our application.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>
                <a:solidFill>
                  <a:schemeClr val="tx1"/>
                </a:solidFill>
              </a:rPr>
              <a:t>We provide the </a:t>
            </a:r>
            <a:r>
              <a:rPr lang="en-US" sz="2000" dirty="0">
                <a:solidFill>
                  <a:srgbClr val="FF0000"/>
                </a:solidFill>
              </a:rPr>
              <a:t>first thermal datasets </a:t>
            </a:r>
            <a:r>
              <a:rPr lang="en-US" sz="2000" dirty="0">
                <a:solidFill>
                  <a:schemeClr val="tx1"/>
                </a:solidFill>
              </a:rPr>
              <a:t>of palm trees for any future researcher.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FC59C7-B63F-4659-85D3-EFABF5809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311"/>
            <a:ext cx="9144000" cy="4556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52998"/>
            <a:ext cx="9144000" cy="1814400"/>
          </a:xfrm>
        </p:spPr>
        <p:txBody>
          <a:bodyPr/>
          <a:lstStyle/>
          <a:p>
            <a:pPr algn="ctr"/>
            <a:r>
              <a:rPr lang="en-US" dirty="0"/>
              <a:t>Current progress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E5EA-EA8C-4934-B9B8-D5F01EC1B7CE}"/>
              </a:ext>
            </a:extLst>
          </p:cNvPr>
          <p:cNvSpPr txBox="1"/>
          <p:nvPr/>
        </p:nvSpPr>
        <p:spPr>
          <a:xfrm>
            <a:off x="4114800" y="1828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Google Shape;149;p14">
            <a:extLst>
              <a:ext uri="{FF2B5EF4-FFF2-40B4-BE49-F238E27FC236}">
                <a16:creationId xmlns:a16="http://schemas.microsoft.com/office/drawing/2014/main" id="{58EF797F-FB8D-42AC-92B8-AD86A81E38A5}"/>
              </a:ext>
            </a:extLst>
          </p:cNvPr>
          <p:cNvSpPr txBox="1">
            <a:spLocks/>
          </p:cNvSpPr>
          <p:nvPr/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F22B40-F178-46FE-89F1-A888A15C1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53" y="587310"/>
            <a:ext cx="7368294" cy="455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FC59C7-B63F-4659-85D3-EFABF5809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358"/>
            <a:ext cx="9144000" cy="4556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52998"/>
            <a:ext cx="9144000" cy="1814400"/>
          </a:xfrm>
        </p:spPr>
        <p:txBody>
          <a:bodyPr/>
          <a:lstStyle/>
          <a:p>
            <a:pPr algn="ctr"/>
            <a:r>
              <a:rPr lang="en-US" dirty="0"/>
              <a:t>Technology used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E5EA-EA8C-4934-B9B8-D5F01EC1B7CE}"/>
              </a:ext>
            </a:extLst>
          </p:cNvPr>
          <p:cNvSpPr txBox="1"/>
          <p:nvPr/>
        </p:nvSpPr>
        <p:spPr>
          <a:xfrm>
            <a:off x="4114800" y="1828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Google Shape;149;p14">
            <a:extLst>
              <a:ext uri="{FF2B5EF4-FFF2-40B4-BE49-F238E27FC236}">
                <a16:creationId xmlns:a16="http://schemas.microsoft.com/office/drawing/2014/main" id="{58EF797F-FB8D-42AC-92B8-AD86A81E38A5}"/>
              </a:ext>
            </a:extLst>
          </p:cNvPr>
          <p:cNvSpPr txBox="1">
            <a:spLocks/>
          </p:cNvSpPr>
          <p:nvPr/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  <p:sp>
        <p:nvSpPr>
          <p:cNvPr id="7" name="Google Shape;174;p18">
            <a:extLst>
              <a:ext uri="{FF2B5EF4-FFF2-40B4-BE49-F238E27FC236}">
                <a16:creationId xmlns:a16="http://schemas.microsoft.com/office/drawing/2014/main" id="{ACB9C8E6-7654-4A76-82FF-B6DE9E38C21C}"/>
              </a:ext>
            </a:extLst>
          </p:cNvPr>
          <p:cNvSpPr txBox="1">
            <a:spLocks/>
          </p:cNvSpPr>
          <p:nvPr/>
        </p:nvSpPr>
        <p:spPr>
          <a:xfrm>
            <a:off x="92149" y="627726"/>
            <a:ext cx="8913628" cy="45561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spcBef>
                <a:spcPts val="600"/>
              </a:spcBef>
              <a:buClr>
                <a:srgbClr val="33A688"/>
              </a:buClr>
              <a:buSzPts val="2400"/>
            </a:pPr>
            <a:endParaRPr lang="en-US" sz="11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2F3CC78-5609-40F0-B166-6C943E13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0" y="1939172"/>
            <a:ext cx="1274515" cy="1274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F3D571-32F7-452D-8C05-15F08A2CCF35}"/>
              </a:ext>
            </a:extLst>
          </p:cNvPr>
          <p:cNvSpPr txBox="1"/>
          <p:nvPr/>
        </p:nvSpPr>
        <p:spPr>
          <a:xfrm>
            <a:off x="212857" y="3213687"/>
            <a:ext cx="1409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Hardware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F9F6A0-6761-4419-8E73-3729C175A8B4}"/>
              </a:ext>
            </a:extLst>
          </p:cNvPr>
          <p:cNvCxnSpPr>
            <a:cxnSpLocks/>
          </p:cNvCxnSpPr>
          <p:nvPr/>
        </p:nvCxnSpPr>
        <p:spPr>
          <a:xfrm flipV="1">
            <a:off x="1160427" y="1551060"/>
            <a:ext cx="821231" cy="417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A picture containing monitor, clock, computer&#10;&#10;Description automatically generated">
            <a:extLst>
              <a:ext uri="{FF2B5EF4-FFF2-40B4-BE49-F238E27FC236}">
                <a16:creationId xmlns:a16="http://schemas.microsoft.com/office/drawing/2014/main" id="{340C092E-7D88-4D84-B1F9-C3295622C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881" y="573404"/>
            <a:ext cx="1252269" cy="11128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F558989-9EA0-45A1-B5C2-30B8E2B3E940}"/>
              </a:ext>
            </a:extLst>
          </p:cNvPr>
          <p:cNvSpPr txBox="1"/>
          <p:nvPr/>
        </p:nvSpPr>
        <p:spPr>
          <a:xfrm>
            <a:off x="1992100" y="1599250"/>
            <a:ext cx="192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mobile with minimum  Android version  5.0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7A16368-9012-465E-A66B-FF29527BE0E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1180917" y="3174469"/>
            <a:ext cx="788558" cy="98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close up of a computer&#10;&#10;Description automatically generated">
            <a:extLst>
              <a:ext uri="{FF2B5EF4-FFF2-40B4-BE49-F238E27FC236}">
                <a16:creationId xmlns:a16="http://schemas.microsoft.com/office/drawing/2014/main" id="{3B8C130B-FD88-4CDD-862A-45E16A04A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475" y="3743383"/>
            <a:ext cx="1332015" cy="83594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CE34573-C255-4E5D-9082-0AA6F8FE2D6B}"/>
              </a:ext>
            </a:extLst>
          </p:cNvPr>
          <p:cNvSpPr txBox="1"/>
          <p:nvPr/>
        </p:nvSpPr>
        <p:spPr>
          <a:xfrm>
            <a:off x="2002148" y="4510675"/>
            <a:ext cx="1920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1200" dirty="0" err="1">
                <a:latin typeface="Roboto Slab" panose="020B0604020202020204" charset="0"/>
                <a:ea typeface="Roboto Slab" panose="020B0604020202020204" charset="0"/>
              </a:rPr>
              <a:t>Flir</a:t>
            </a:r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 One Pro         Thermal Camera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8390536-1587-4283-8B76-222F04E99880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1430727" y="2571750"/>
            <a:ext cx="654792" cy="223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643487A4-1FC4-4D7F-BD9B-D26568AB56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5519" y="2225236"/>
            <a:ext cx="1139470" cy="113947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044BA0A-A44A-40EE-B8A6-F87E254B1194}"/>
              </a:ext>
            </a:extLst>
          </p:cNvPr>
          <p:cNvSpPr txBox="1"/>
          <p:nvPr/>
        </p:nvSpPr>
        <p:spPr>
          <a:xfrm>
            <a:off x="1985040" y="3280555"/>
            <a:ext cx="39470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Normal mobile camera </a:t>
            </a:r>
          </a:p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Minimum 8 megapixels</a:t>
            </a:r>
          </a:p>
          <a:p>
            <a:endParaRPr lang="en-US" dirty="0"/>
          </a:p>
        </p:txBody>
      </p:sp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3345F097-E784-4E56-B4F3-79A6E5676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0067" y="1124972"/>
            <a:ext cx="2401556" cy="120077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55FFA13E-BCD5-4928-8AA9-03EE01F92F7B}"/>
              </a:ext>
            </a:extLst>
          </p:cNvPr>
          <p:cNvSpPr txBox="1"/>
          <p:nvPr/>
        </p:nvSpPr>
        <p:spPr>
          <a:xfrm>
            <a:off x="4813156" y="2072814"/>
            <a:ext cx="139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Programming Languages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46F4A17-C1BC-49A9-8568-D7F14EFDDD80}"/>
              </a:ext>
            </a:extLst>
          </p:cNvPr>
          <p:cNvCxnSpPr>
            <a:cxnSpLocks/>
          </p:cNvCxnSpPr>
          <p:nvPr/>
        </p:nvCxnSpPr>
        <p:spPr>
          <a:xfrm>
            <a:off x="4548963" y="617678"/>
            <a:ext cx="23037" cy="4525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25B720E-2A52-4037-88BE-ABD848DE9BFE}"/>
              </a:ext>
            </a:extLst>
          </p:cNvPr>
          <p:cNvCxnSpPr>
            <a:cxnSpLocks/>
          </p:cNvCxnSpPr>
          <p:nvPr/>
        </p:nvCxnSpPr>
        <p:spPr>
          <a:xfrm flipV="1">
            <a:off x="6301626" y="1261403"/>
            <a:ext cx="1363540" cy="326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Picture 59" descr="A close up of a logo&#10;&#10;Description automatically generated">
            <a:extLst>
              <a:ext uri="{FF2B5EF4-FFF2-40B4-BE49-F238E27FC236}">
                <a16:creationId xmlns:a16="http://schemas.microsoft.com/office/drawing/2014/main" id="{0A923B06-F252-44DB-8CE2-29B00EC025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3389" y="583064"/>
            <a:ext cx="569621" cy="104193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95064D67-69A4-4098-BC88-E7436FBA5DCF}"/>
              </a:ext>
            </a:extLst>
          </p:cNvPr>
          <p:cNvSpPr txBox="1"/>
          <p:nvPr/>
        </p:nvSpPr>
        <p:spPr>
          <a:xfrm>
            <a:off x="7513169" y="1587917"/>
            <a:ext cx="192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Java 8 used in</a:t>
            </a:r>
          </a:p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android  Studio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831F7F3-59AD-4E27-969C-87AFE2EF795A}"/>
              </a:ext>
            </a:extLst>
          </p:cNvPr>
          <p:cNvCxnSpPr>
            <a:cxnSpLocks/>
          </p:cNvCxnSpPr>
          <p:nvPr/>
        </p:nvCxnSpPr>
        <p:spPr>
          <a:xfrm>
            <a:off x="6124459" y="1940734"/>
            <a:ext cx="1388710" cy="427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8" name="Picture 6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8ACC4205-2F0D-4989-B4F7-754463F746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8483" y="1939172"/>
            <a:ext cx="1023049" cy="102304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27C8602B-0335-4CF6-818C-6EDC351B6336}"/>
              </a:ext>
            </a:extLst>
          </p:cNvPr>
          <p:cNvSpPr txBox="1"/>
          <p:nvPr/>
        </p:nvSpPr>
        <p:spPr>
          <a:xfrm>
            <a:off x="7476053" y="2860886"/>
            <a:ext cx="163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Python 3 is used </a:t>
            </a:r>
          </a:p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in Jupiter IDE</a:t>
            </a:r>
            <a:endParaRPr lang="en-US" sz="1200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78C29F5-1CFF-467E-BBD0-CF7BABB64353}"/>
              </a:ext>
            </a:extLst>
          </p:cNvPr>
          <p:cNvCxnSpPr/>
          <p:nvPr/>
        </p:nvCxnSpPr>
        <p:spPr>
          <a:xfrm>
            <a:off x="4577707" y="3322551"/>
            <a:ext cx="45558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87F84C00-8131-49A3-9CBC-35BCB3245D03}"/>
              </a:ext>
            </a:extLst>
          </p:cNvPr>
          <p:cNvSpPr txBox="1"/>
          <p:nvPr/>
        </p:nvSpPr>
        <p:spPr>
          <a:xfrm>
            <a:off x="6146844" y="3322551"/>
            <a:ext cx="25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External Sources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0865AB8-671A-4BFA-9B9C-0673E957CA48}"/>
              </a:ext>
            </a:extLst>
          </p:cNvPr>
          <p:cNvSpPr/>
          <p:nvPr/>
        </p:nvSpPr>
        <p:spPr>
          <a:xfrm>
            <a:off x="4707981" y="3638185"/>
            <a:ext cx="35863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- Matplotlib Library</a:t>
            </a:r>
            <a:br>
              <a:rPr lang="en-US" sz="1200" dirty="0">
                <a:latin typeface="Roboto Slab" panose="020B0604020202020204" charset="0"/>
                <a:ea typeface="Roboto Slab" panose="020B0604020202020204" charset="0"/>
              </a:rPr>
            </a:br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/>
            </a:r>
            <a:br>
              <a:rPr lang="en-US" sz="1200" dirty="0">
                <a:latin typeface="Roboto Slab" panose="020B0604020202020204" charset="0"/>
                <a:ea typeface="Roboto Slab" panose="020B0604020202020204" charset="0"/>
              </a:rPr>
            </a:br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- </a:t>
            </a:r>
            <a:r>
              <a:rPr lang="en-US" sz="1200" dirty="0" err="1">
                <a:latin typeface="Roboto Slab" panose="020B0604020202020204" charset="0"/>
                <a:ea typeface="Roboto Slab" panose="020B0604020202020204" charset="0"/>
              </a:rPr>
              <a:t>Keras</a:t>
            </a:r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 library</a:t>
            </a:r>
            <a:br>
              <a:rPr lang="en-US" sz="1200" dirty="0">
                <a:latin typeface="Roboto Slab" panose="020B0604020202020204" charset="0"/>
                <a:ea typeface="Roboto Slab" panose="020B0604020202020204" charset="0"/>
              </a:rPr>
            </a:br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/>
            </a:r>
            <a:br>
              <a:rPr lang="en-US" sz="1200" dirty="0">
                <a:latin typeface="Roboto Slab" panose="020B0604020202020204" charset="0"/>
                <a:ea typeface="Roboto Slab" panose="020B0604020202020204" charset="0"/>
              </a:rPr>
            </a:br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- VGG16</a:t>
            </a:r>
            <a:br>
              <a:rPr lang="en-US" sz="1200" dirty="0">
                <a:latin typeface="Roboto Slab" panose="020B0604020202020204" charset="0"/>
                <a:ea typeface="Roboto Slab" panose="020B0604020202020204" charset="0"/>
              </a:rPr>
            </a:br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/>
            </a:r>
            <a:br>
              <a:rPr lang="en-US" sz="1200" dirty="0">
                <a:latin typeface="Roboto Slab" panose="020B0604020202020204" charset="0"/>
                <a:ea typeface="Roboto Slab" panose="020B0604020202020204" charset="0"/>
              </a:rPr>
            </a:br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- Flask API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89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ctrTitle" idx="4294967295"/>
          </p:nvPr>
        </p:nvSpPr>
        <p:spPr>
          <a:xfrm>
            <a:off x="457200" y="1850350"/>
            <a:ext cx="548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Thank You</a:t>
            </a:r>
            <a:endParaRPr sz="7200" dirty="0"/>
          </a:p>
        </p:txBody>
      </p:sp>
      <p:sp>
        <p:nvSpPr>
          <p:cNvPr id="18" name="Google Shape;149;p14">
            <a:extLst>
              <a:ext uri="{FF2B5EF4-FFF2-40B4-BE49-F238E27FC236}">
                <a16:creationId xmlns:a16="http://schemas.microsoft.com/office/drawing/2014/main" id="{CCD56D50-402D-4F39-9ACB-0CF8A6F078DE}"/>
              </a:ext>
            </a:extLst>
          </p:cNvPr>
          <p:cNvSpPr txBox="1">
            <a:spLocks/>
          </p:cNvSpPr>
          <p:nvPr/>
        </p:nvSpPr>
        <p:spPr>
          <a:xfrm>
            <a:off x="258982" y="4678313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93AA82-65C3-46CE-9C64-EAC3243CD07F}"/>
              </a:ext>
            </a:extLst>
          </p:cNvPr>
          <p:cNvSpPr/>
          <p:nvPr/>
        </p:nvSpPr>
        <p:spPr>
          <a:xfrm>
            <a:off x="0" y="3498112"/>
            <a:ext cx="9144000" cy="164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8F8F8"/>
              </a:solidFill>
            </a:endParaRPr>
          </a:p>
        </p:txBody>
      </p:sp>
      <p:sp>
        <p:nvSpPr>
          <p:cNvPr id="364" name="Google Shape;364;p34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9144000" cy="65398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FFFF"/>
                </a:solidFill>
              </a:rPr>
              <a:t>	</a:t>
            </a:r>
            <a:endParaRPr sz="32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2DCBD5-9388-4C35-A289-64BFBC619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072"/>
            <a:ext cx="9144000" cy="4489514"/>
          </a:xfrm>
          <a:prstGeom prst="rect">
            <a:avLst/>
          </a:prstGeom>
        </p:spPr>
      </p:pic>
      <p:sp>
        <p:nvSpPr>
          <p:cNvPr id="12" name="Google Shape;364;p34">
            <a:extLst>
              <a:ext uri="{FF2B5EF4-FFF2-40B4-BE49-F238E27FC236}">
                <a16:creationId xmlns:a16="http://schemas.microsoft.com/office/drawing/2014/main" id="{9A5EEEA0-9422-4568-A91F-338893620B2A}"/>
              </a:ext>
            </a:extLst>
          </p:cNvPr>
          <p:cNvSpPr txBox="1">
            <a:spLocks/>
          </p:cNvSpPr>
          <p:nvPr/>
        </p:nvSpPr>
        <p:spPr>
          <a:xfrm>
            <a:off x="152400" y="3543"/>
            <a:ext cx="9144000" cy="65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6D683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indent="0" algn="ctr">
              <a:buFont typeface="Chivo"/>
              <a:buNone/>
            </a:pPr>
            <a:r>
              <a:rPr lang="en-US" sz="3200" b="1" dirty="0">
                <a:solidFill>
                  <a:srgbClr val="FFFFFF"/>
                </a:solidFill>
                <a:latin typeface="Roboto Slab" panose="020B0604020202020204" charset="0"/>
                <a:ea typeface="Roboto Slab" panose="020B0604020202020204" charset="0"/>
              </a:rPr>
              <a:t>Palm Trees Importance </a:t>
            </a:r>
          </a:p>
        </p:txBody>
      </p:sp>
      <p:sp>
        <p:nvSpPr>
          <p:cNvPr id="38" name="Google Shape;149;p14">
            <a:extLst>
              <a:ext uri="{FF2B5EF4-FFF2-40B4-BE49-F238E27FC236}">
                <a16:creationId xmlns:a16="http://schemas.microsoft.com/office/drawing/2014/main" id="{1AB4C758-7E3B-40C7-B4C2-88AF2B0F2F21}"/>
              </a:ext>
            </a:extLst>
          </p:cNvPr>
          <p:cNvSpPr txBox="1">
            <a:spLocks/>
          </p:cNvSpPr>
          <p:nvPr/>
        </p:nvSpPr>
        <p:spPr>
          <a:xfrm>
            <a:off x="64424" y="4823158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pic>
        <p:nvPicPr>
          <p:cNvPr id="10" name="Picture 9" descr="A sunset in the background&#10;&#10;Description automatically generated">
            <a:extLst>
              <a:ext uri="{FF2B5EF4-FFF2-40B4-BE49-F238E27FC236}">
                <a16:creationId xmlns:a16="http://schemas.microsoft.com/office/drawing/2014/main" id="{A102A96E-DE4C-42A0-84B2-17C9A3938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60" y="1287695"/>
            <a:ext cx="3468591" cy="2062656"/>
          </a:xfrm>
          <a:prstGeom prst="rect">
            <a:avLst/>
          </a:prstGeom>
        </p:spPr>
      </p:pic>
      <p:sp>
        <p:nvSpPr>
          <p:cNvPr id="14" name="Google Shape;174;p18">
            <a:extLst>
              <a:ext uri="{FF2B5EF4-FFF2-40B4-BE49-F238E27FC236}">
                <a16:creationId xmlns:a16="http://schemas.microsoft.com/office/drawing/2014/main" id="{876FA630-B98B-42AC-B020-A49199A29893}"/>
              </a:ext>
            </a:extLst>
          </p:cNvPr>
          <p:cNvSpPr txBox="1">
            <a:spLocks/>
          </p:cNvSpPr>
          <p:nvPr/>
        </p:nvSpPr>
        <p:spPr>
          <a:xfrm>
            <a:off x="152400" y="3028803"/>
            <a:ext cx="5684375" cy="290724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1950" indent="-285750">
              <a:spcBef>
                <a:spcPts val="600"/>
              </a:spcBef>
              <a:buSzPts val="2400"/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Google Shape;174;p18">
            <a:extLst>
              <a:ext uri="{FF2B5EF4-FFF2-40B4-BE49-F238E27FC236}">
                <a16:creationId xmlns:a16="http://schemas.microsoft.com/office/drawing/2014/main" id="{3287A3BA-5ECC-4E69-9DD5-1F124ED55134}"/>
              </a:ext>
            </a:extLst>
          </p:cNvPr>
          <p:cNvSpPr txBox="1">
            <a:spLocks/>
          </p:cNvSpPr>
          <p:nvPr/>
        </p:nvSpPr>
        <p:spPr>
          <a:xfrm>
            <a:off x="295940" y="2948310"/>
            <a:ext cx="5684375" cy="290724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spcBef>
                <a:spcPts val="600"/>
              </a:spcBef>
              <a:buSzPts val="2400"/>
            </a:pPr>
            <a:endParaRPr lang="en-US" dirty="0"/>
          </a:p>
        </p:txBody>
      </p:sp>
      <p:sp>
        <p:nvSpPr>
          <p:cNvPr id="16" name="Google Shape;174;p18">
            <a:extLst>
              <a:ext uri="{FF2B5EF4-FFF2-40B4-BE49-F238E27FC236}">
                <a16:creationId xmlns:a16="http://schemas.microsoft.com/office/drawing/2014/main" id="{3F8707FE-947F-409C-8AB3-44D5DAC8DC89}"/>
              </a:ext>
            </a:extLst>
          </p:cNvPr>
          <p:cNvSpPr txBox="1">
            <a:spLocks/>
          </p:cNvSpPr>
          <p:nvPr/>
        </p:nvSpPr>
        <p:spPr>
          <a:xfrm>
            <a:off x="128982" y="3427776"/>
            <a:ext cx="4582889" cy="2640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1000">
              <a:spcBef>
                <a:spcPts val="600"/>
              </a:spcBef>
              <a:buClr>
                <a:srgbClr val="33A688"/>
              </a:buClr>
              <a:buSzPts val="2400"/>
              <a:buFont typeface="Arial"/>
              <a:buChar char="▰"/>
            </a:pPr>
            <a:r>
              <a:rPr lang="en-US" sz="1100" dirty="0">
                <a:latin typeface="Roboto Slab" panose="020B0604020202020204" charset="0"/>
                <a:ea typeface="Roboto Slab" panose="020B0604020202020204" charset="0"/>
              </a:rPr>
              <a:t>Palm trees </a:t>
            </a:r>
            <a:r>
              <a:rPr lang="en-US" sz="1100" dirty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decrease the atmospheric temperature</a:t>
            </a:r>
          </a:p>
          <a:p>
            <a:pPr marL="76200">
              <a:spcBef>
                <a:spcPts val="600"/>
              </a:spcBef>
              <a:buClr>
                <a:srgbClr val="33A688"/>
              </a:buClr>
              <a:buSzPts val="2400"/>
            </a:pPr>
            <a:endParaRPr lang="en-US" sz="1100" dirty="0">
              <a:latin typeface="Roboto Slab" panose="020B0604020202020204" charset="0"/>
              <a:ea typeface="Roboto Slab" panose="020B0604020202020204" charset="0"/>
            </a:endParaRPr>
          </a:p>
          <a:p>
            <a:pPr marL="457200" indent="-381000">
              <a:spcBef>
                <a:spcPts val="600"/>
              </a:spcBef>
              <a:buClr>
                <a:srgbClr val="33A688"/>
              </a:buClr>
              <a:buSzPts val="2400"/>
              <a:buFont typeface="Arial"/>
              <a:buChar char="▰"/>
            </a:pPr>
            <a:r>
              <a:rPr lang="en-US" sz="1100" dirty="0">
                <a:latin typeface="Roboto Slab" panose="020B0604020202020204" charset="0"/>
                <a:ea typeface="Roboto Slab" panose="020B0604020202020204" charset="0"/>
              </a:rPr>
              <a:t>Palm trees have high impact in </a:t>
            </a:r>
            <a:r>
              <a:rPr lang="en-US" sz="1100" dirty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combating desertification</a:t>
            </a:r>
          </a:p>
          <a:p>
            <a:pPr marL="457200" indent="-381000">
              <a:spcBef>
                <a:spcPts val="600"/>
              </a:spcBef>
              <a:buClr>
                <a:srgbClr val="33A688"/>
              </a:buClr>
              <a:buSzPts val="2400"/>
              <a:buFont typeface="Arial"/>
              <a:buChar char="▰"/>
            </a:pPr>
            <a:endParaRPr lang="en-US" sz="11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7" name="Google Shape;161;p16">
            <a:extLst>
              <a:ext uri="{FF2B5EF4-FFF2-40B4-BE49-F238E27FC236}">
                <a16:creationId xmlns:a16="http://schemas.microsoft.com/office/drawing/2014/main" id="{2ACCB3C7-C518-4F05-B948-553302637200}"/>
              </a:ext>
            </a:extLst>
          </p:cNvPr>
          <p:cNvSpPr txBox="1">
            <a:spLocks/>
          </p:cNvSpPr>
          <p:nvPr/>
        </p:nvSpPr>
        <p:spPr>
          <a:xfrm>
            <a:off x="626720" y="595488"/>
            <a:ext cx="3468591" cy="804722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27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 Importance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438AC4-D1BA-43DD-8B6D-E312E890820F}"/>
              </a:ext>
            </a:extLst>
          </p:cNvPr>
          <p:cNvCxnSpPr>
            <a:cxnSpLocks/>
          </p:cNvCxnSpPr>
          <p:nvPr/>
        </p:nvCxnSpPr>
        <p:spPr>
          <a:xfrm>
            <a:off x="4572000" y="749234"/>
            <a:ext cx="0" cy="41743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DA8CD2-5BFB-4BF5-951C-B5AF260AC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625" y="1248055"/>
            <a:ext cx="3946956" cy="2072152"/>
          </a:xfrm>
          <a:prstGeom prst="rect">
            <a:avLst/>
          </a:prstGeom>
        </p:spPr>
      </p:pic>
      <p:sp>
        <p:nvSpPr>
          <p:cNvPr id="20" name="Google Shape;161;p16">
            <a:extLst>
              <a:ext uri="{FF2B5EF4-FFF2-40B4-BE49-F238E27FC236}">
                <a16:creationId xmlns:a16="http://schemas.microsoft.com/office/drawing/2014/main" id="{D927790F-3A6D-4F53-8D71-3E745D7C6B8D}"/>
              </a:ext>
            </a:extLst>
          </p:cNvPr>
          <p:cNvSpPr txBox="1">
            <a:spLocks/>
          </p:cNvSpPr>
          <p:nvPr/>
        </p:nvSpPr>
        <p:spPr>
          <a:xfrm>
            <a:off x="5140287" y="522325"/>
            <a:ext cx="3707768" cy="951958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27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Industrial Importance</a:t>
            </a:r>
          </a:p>
        </p:txBody>
      </p:sp>
      <p:sp>
        <p:nvSpPr>
          <p:cNvPr id="21" name="Google Shape;174;p18">
            <a:extLst>
              <a:ext uri="{FF2B5EF4-FFF2-40B4-BE49-F238E27FC236}">
                <a16:creationId xmlns:a16="http://schemas.microsoft.com/office/drawing/2014/main" id="{C995F442-F1E2-427C-B3EF-B9766B394161}"/>
              </a:ext>
            </a:extLst>
          </p:cNvPr>
          <p:cNvSpPr txBox="1">
            <a:spLocks/>
          </p:cNvSpPr>
          <p:nvPr/>
        </p:nvSpPr>
        <p:spPr>
          <a:xfrm>
            <a:off x="4974802" y="3059931"/>
            <a:ext cx="3796601" cy="18083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spcBef>
                <a:spcPts val="600"/>
              </a:spcBef>
              <a:buClr>
                <a:srgbClr val="33A688"/>
              </a:buClr>
              <a:buSzPts val="2400"/>
            </a:pPr>
            <a:endParaRPr lang="en-US" sz="1100" dirty="0">
              <a:latin typeface="Roboto Slab" panose="020B0604020202020204" charset="0"/>
              <a:ea typeface="Roboto Slab" panose="020B0604020202020204" charset="0"/>
            </a:endParaRPr>
          </a:p>
          <a:p>
            <a:pPr marL="457200" indent="-381000">
              <a:spcBef>
                <a:spcPts val="600"/>
              </a:spcBef>
              <a:buClr>
                <a:srgbClr val="33A688"/>
              </a:buClr>
              <a:buSzPts val="2400"/>
              <a:buFont typeface="Arial"/>
              <a:buChar char="▰"/>
            </a:pPr>
            <a:r>
              <a:rPr lang="en-US" sz="1100" dirty="0">
                <a:latin typeface="Roboto Slab" panose="020B0604020202020204" charset="0"/>
                <a:ea typeface="Roboto Slab" panose="020B0604020202020204" charset="0"/>
              </a:rPr>
              <a:t>There are about </a:t>
            </a:r>
            <a:r>
              <a:rPr lang="en-US" sz="1100" dirty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2600 species</a:t>
            </a:r>
            <a:r>
              <a:rPr lang="en-US" sz="1100" dirty="0">
                <a:latin typeface="Roboto Slab" panose="020B0604020202020204" charset="0"/>
                <a:ea typeface="Roboto Slab" panose="020B0604020202020204" charset="0"/>
              </a:rPr>
              <a:t> of palm trees that can </a:t>
            </a:r>
            <a:r>
              <a:rPr lang="en-US" sz="1100" dirty="0" smtClean="0">
                <a:latin typeface="Roboto Slab" panose="020B0604020202020204" charset="0"/>
                <a:ea typeface="Roboto Slab" panose="020B0604020202020204" charset="0"/>
              </a:rPr>
              <a:t> produce </a:t>
            </a:r>
            <a:r>
              <a:rPr lang="en-US" sz="1100" dirty="0">
                <a:latin typeface="Roboto Slab" panose="020B0604020202020204" charset="0"/>
                <a:ea typeface="Roboto Slab" panose="020B0604020202020204" charset="0"/>
              </a:rPr>
              <a:t>more than </a:t>
            </a:r>
            <a:r>
              <a:rPr lang="en-US" sz="1100" dirty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1000 products.</a:t>
            </a:r>
            <a:br>
              <a:rPr lang="en-US" sz="1100" dirty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</a:br>
            <a:endParaRPr lang="en-US" sz="1100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marL="457200" indent="-381000">
              <a:spcBef>
                <a:spcPts val="600"/>
              </a:spcBef>
              <a:buClr>
                <a:srgbClr val="33A688"/>
              </a:buClr>
              <a:buSzPts val="2400"/>
              <a:buFont typeface="Arial"/>
              <a:buChar char="▰"/>
            </a:pPr>
            <a:r>
              <a:rPr lang="en-US" sz="1100" dirty="0" smtClean="0">
                <a:latin typeface="Roboto Slab" panose="020B0604020202020204" charset="0"/>
                <a:ea typeface="Roboto Slab" panose="020B0604020202020204" charset="0"/>
              </a:rPr>
              <a:t>Palm’s Fruits provide:  </a:t>
            </a:r>
            <a:r>
              <a:rPr lang="en-US" sz="1100" dirty="0">
                <a:latin typeface="Roboto Slab" panose="020B0604020202020204" charset="0"/>
                <a:ea typeface="Roboto Slab" panose="020B0604020202020204" charset="0"/>
              </a:rPr>
              <a:t>food, oil, dye, and </a:t>
            </a:r>
            <a:r>
              <a:rPr lang="en-US" sz="1100" dirty="0" smtClean="0">
                <a:latin typeface="Roboto Slab" panose="020B0604020202020204" charset="0"/>
                <a:ea typeface="Roboto Slab" panose="020B0604020202020204" charset="0"/>
              </a:rPr>
              <a:t>sugar.</a:t>
            </a:r>
            <a:br>
              <a:rPr lang="en-US" sz="1100" dirty="0" smtClean="0">
                <a:latin typeface="Roboto Slab" panose="020B0604020202020204" charset="0"/>
                <a:ea typeface="Roboto Slab" panose="020B0604020202020204" charset="0"/>
              </a:rPr>
            </a:br>
            <a:r>
              <a:rPr lang="en-US" sz="1100" dirty="0">
                <a:latin typeface="Roboto Slab" panose="020B0604020202020204" charset="0"/>
                <a:ea typeface="Roboto Slab" panose="020B0604020202020204" charset="0"/>
              </a:rPr>
              <a:t/>
            </a:r>
            <a:br>
              <a:rPr lang="en-US" sz="1100" dirty="0">
                <a:latin typeface="Roboto Slab" panose="020B0604020202020204" charset="0"/>
                <a:ea typeface="Roboto Slab" panose="020B0604020202020204" charset="0"/>
              </a:rPr>
            </a:br>
            <a:r>
              <a:rPr lang="en-US" sz="1100" dirty="0" smtClean="0">
                <a:latin typeface="Roboto Slab" panose="020B0604020202020204" charset="0"/>
                <a:ea typeface="Roboto Slab" panose="020B0604020202020204" charset="0"/>
              </a:rPr>
              <a:t>Palm’s Trunk </a:t>
            </a:r>
            <a:r>
              <a:rPr lang="en-US" sz="1100" dirty="0">
                <a:latin typeface="Roboto Slab" panose="020B0604020202020204" charset="0"/>
                <a:ea typeface="Roboto Slab" panose="020B0604020202020204" charset="0"/>
              </a:rPr>
              <a:t>provides:  fuel,  building materials and </a:t>
            </a:r>
            <a:r>
              <a:rPr lang="en-US" sz="1100" dirty="0" smtClean="0">
                <a:latin typeface="Roboto Slab" panose="020B0604020202020204" charset="0"/>
                <a:ea typeface="Roboto Slab" panose="020B0604020202020204" charset="0"/>
              </a:rPr>
              <a:t>wax.</a:t>
            </a:r>
          </a:p>
          <a:p>
            <a:pPr marL="76200">
              <a:spcBef>
                <a:spcPts val="600"/>
              </a:spcBef>
              <a:buClr>
                <a:srgbClr val="33A688"/>
              </a:buClr>
              <a:buSzPts val="2400"/>
            </a:pPr>
            <a:r>
              <a:rPr lang="en-US" sz="1100" dirty="0" smtClean="0">
                <a:latin typeface="Roboto Slab" panose="020B0604020202020204" charset="0"/>
                <a:ea typeface="Roboto Slab" panose="020B0604020202020204" charset="0"/>
              </a:rPr>
              <a:t>           Palm’s Sturdy </a:t>
            </a:r>
            <a:r>
              <a:rPr lang="en-US" sz="1100" dirty="0">
                <a:latin typeface="Roboto Slab" panose="020B0604020202020204" charset="0"/>
                <a:ea typeface="Roboto Slab" panose="020B0604020202020204" charset="0"/>
              </a:rPr>
              <a:t>fibers provides:  paper and </a:t>
            </a:r>
            <a:r>
              <a:rPr lang="en-US" sz="1100" dirty="0" smtClean="0">
                <a:latin typeface="Roboto Slab" panose="020B0604020202020204" charset="0"/>
                <a:ea typeface="Roboto Slab" panose="020B0604020202020204" charset="0"/>
              </a:rPr>
              <a:t>cloth.</a:t>
            </a:r>
            <a:r>
              <a:rPr lang="en-US" sz="1100" dirty="0">
                <a:latin typeface="Roboto Slab" panose="020B0604020202020204" charset="0"/>
                <a:ea typeface="Roboto Slab" panose="020B0604020202020204" charset="0"/>
              </a:rPr>
              <a:t/>
            </a:r>
            <a:br>
              <a:rPr lang="en-US" sz="1100" dirty="0">
                <a:latin typeface="Roboto Slab" panose="020B0604020202020204" charset="0"/>
                <a:ea typeface="Roboto Slab" panose="020B0604020202020204" charset="0"/>
              </a:rPr>
            </a:br>
            <a:endParaRPr lang="en-US" sz="1100" dirty="0">
              <a:latin typeface="Roboto Slab" panose="020B0604020202020204" charset="0"/>
              <a:ea typeface="Roboto Slab" panose="020B0604020202020204" charset="0"/>
            </a:endParaRPr>
          </a:p>
          <a:p>
            <a:pPr marL="457200" indent="-381000">
              <a:spcBef>
                <a:spcPts val="600"/>
              </a:spcBef>
              <a:buClr>
                <a:srgbClr val="33A688"/>
              </a:buClr>
              <a:buSzPts val="2400"/>
              <a:buFont typeface="Arial"/>
              <a:buChar char="▰"/>
            </a:pPr>
            <a:endParaRPr lang="en-US" sz="1100" dirty="0">
              <a:latin typeface="Roboto Slab" panose="020B0604020202020204" charset="0"/>
              <a:ea typeface="Roboto Slab" panose="020B0604020202020204" charset="0"/>
            </a:endParaRPr>
          </a:p>
          <a:p>
            <a:pPr marL="457200" indent="-381000">
              <a:spcBef>
                <a:spcPts val="600"/>
              </a:spcBef>
              <a:buClr>
                <a:srgbClr val="33A688"/>
              </a:buClr>
              <a:buSzPts val="2400"/>
              <a:buFont typeface="Arial"/>
              <a:buChar char="▰"/>
            </a:pPr>
            <a:endParaRPr lang="en-US" sz="1100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93AA82-65C3-46CE-9C64-EAC3243CD07F}"/>
              </a:ext>
            </a:extLst>
          </p:cNvPr>
          <p:cNvSpPr/>
          <p:nvPr/>
        </p:nvSpPr>
        <p:spPr>
          <a:xfrm>
            <a:off x="0" y="3498112"/>
            <a:ext cx="9144000" cy="164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8F8F8"/>
              </a:solidFill>
            </a:endParaRPr>
          </a:p>
        </p:txBody>
      </p:sp>
      <p:sp>
        <p:nvSpPr>
          <p:cNvPr id="364" name="Google Shape;364;p34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9144000" cy="65398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FFFF"/>
                </a:solidFill>
              </a:rPr>
              <a:t>	</a:t>
            </a:r>
            <a:endParaRPr sz="32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2DCBD5-9388-4C35-A289-64BFBC619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986"/>
            <a:ext cx="9144000" cy="4489514"/>
          </a:xfrm>
          <a:prstGeom prst="rect">
            <a:avLst/>
          </a:prstGeom>
        </p:spPr>
      </p:pic>
      <p:sp>
        <p:nvSpPr>
          <p:cNvPr id="12" name="Google Shape;364;p34">
            <a:extLst>
              <a:ext uri="{FF2B5EF4-FFF2-40B4-BE49-F238E27FC236}">
                <a16:creationId xmlns:a16="http://schemas.microsoft.com/office/drawing/2014/main" id="{9A5EEEA0-9422-4568-A91F-338893620B2A}"/>
              </a:ext>
            </a:extLst>
          </p:cNvPr>
          <p:cNvSpPr txBox="1">
            <a:spLocks/>
          </p:cNvSpPr>
          <p:nvPr/>
        </p:nvSpPr>
        <p:spPr>
          <a:xfrm>
            <a:off x="152400" y="3543"/>
            <a:ext cx="9144000" cy="65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6D683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indent="0" algn="ctr">
              <a:buFont typeface="Chivo"/>
              <a:buNone/>
            </a:pPr>
            <a:r>
              <a:rPr lang="en-US" sz="3200" b="1" dirty="0" smtClean="0">
                <a:solidFill>
                  <a:srgbClr val="FFFFFF"/>
                </a:solidFill>
                <a:latin typeface="Roboto Slab" panose="020B0604020202020204" charset="0"/>
                <a:ea typeface="Roboto Slab" panose="020B0604020202020204" charset="0"/>
              </a:rPr>
              <a:t>Project Scope</a:t>
            </a:r>
            <a:endParaRPr lang="en-US" sz="3200" b="1" dirty="0">
              <a:solidFill>
                <a:srgbClr val="FFFFFF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38" name="Google Shape;149;p14">
            <a:extLst>
              <a:ext uri="{FF2B5EF4-FFF2-40B4-BE49-F238E27FC236}">
                <a16:creationId xmlns:a16="http://schemas.microsoft.com/office/drawing/2014/main" id="{1AB4C758-7E3B-40C7-B4C2-88AF2B0F2F21}"/>
              </a:ext>
            </a:extLst>
          </p:cNvPr>
          <p:cNvSpPr txBox="1">
            <a:spLocks/>
          </p:cNvSpPr>
          <p:nvPr/>
        </p:nvSpPr>
        <p:spPr>
          <a:xfrm>
            <a:off x="64424" y="4823158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D76E71-C066-4936-9EC4-DF6B882D1AD0}"/>
              </a:ext>
            </a:extLst>
          </p:cNvPr>
          <p:cNvSpPr txBox="1"/>
          <p:nvPr/>
        </p:nvSpPr>
        <p:spPr>
          <a:xfrm>
            <a:off x="0" y="661072"/>
            <a:ext cx="891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Introducing an </a:t>
            </a:r>
            <a:r>
              <a:rPr lang="en-US" b="1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android mobile application that can detect:</a:t>
            </a:r>
            <a:br>
              <a:rPr lang="en-US" b="1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</a:br>
            <a:endParaRPr lang="en-US" b="1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leaf spots and blight spots diseases by mobile cameras.</a:t>
            </a:r>
            <a:br>
              <a:rPr lang="en-US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</a:br>
            <a:r>
              <a:rPr lang="en-US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Red Palm Weevil by acquiring thermal images of palm trees using thermal USB camera connected to smartphones</a:t>
            </a:r>
            <a:r>
              <a:rPr lang="en-US" dirty="0" smtClean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</a:br>
            <a:r>
              <a:rPr lang="en-US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These images will be enhanced, then machine learning techniques will be applied to them.</a:t>
            </a:r>
          </a:p>
          <a:p>
            <a:endParaRPr lang="en-US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A3C931-0904-47F6-94CE-714258F62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65" y="3060112"/>
            <a:ext cx="1939769" cy="1680604"/>
          </a:xfrm>
          <a:prstGeom prst="rect">
            <a:avLst/>
          </a:prstGeom>
        </p:spPr>
      </p:pic>
      <p:pic>
        <p:nvPicPr>
          <p:cNvPr id="14" name="Picture 13" descr="A close up of a green plant&#10;&#10;Description automatically generated">
            <a:extLst>
              <a:ext uri="{FF2B5EF4-FFF2-40B4-BE49-F238E27FC236}">
                <a16:creationId xmlns:a16="http://schemas.microsoft.com/office/drawing/2014/main" id="{543FF7F0-1828-4325-89FD-1D6B19693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86" y="3075540"/>
            <a:ext cx="2216888" cy="1662666"/>
          </a:xfrm>
          <a:prstGeom prst="rect">
            <a:avLst/>
          </a:prstGeom>
        </p:spPr>
      </p:pic>
      <p:pic>
        <p:nvPicPr>
          <p:cNvPr id="15" name="Picture 14" descr="A insect on the grass&#10;&#10;Description automatically generated">
            <a:extLst>
              <a:ext uri="{FF2B5EF4-FFF2-40B4-BE49-F238E27FC236}">
                <a16:creationId xmlns:a16="http://schemas.microsoft.com/office/drawing/2014/main" id="{6CC563D8-84C7-4F58-88EA-D037D52A48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4425" y="3052267"/>
            <a:ext cx="2238064" cy="16705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763A21-72B2-49BF-B7B6-158D4109BDFE}"/>
              </a:ext>
            </a:extLst>
          </p:cNvPr>
          <p:cNvSpPr txBox="1"/>
          <p:nvPr/>
        </p:nvSpPr>
        <p:spPr>
          <a:xfrm>
            <a:off x="3668553" y="4780908"/>
            <a:ext cx="1686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Bligh Leaf Spots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DD303B-03D6-49E5-BB32-4E7E6E7155F0}"/>
              </a:ext>
            </a:extLst>
          </p:cNvPr>
          <p:cNvSpPr txBox="1"/>
          <p:nvPr/>
        </p:nvSpPr>
        <p:spPr>
          <a:xfrm>
            <a:off x="6770299" y="4738206"/>
            <a:ext cx="1686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Red Palm Weevil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D9EA57-0F5C-41FC-BC6F-0E5349658FC1}"/>
              </a:ext>
            </a:extLst>
          </p:cNvPr>
          <p:cNvSpPr txBox="1"/>
          <p:nvPr/>
        </p:nvSpPr>
        <p:spPr>
          <a:xfrm>
            <a:off x="409697" y="4780908"/>
            <a:ext cx="19446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Brown Leaf Spots</a:t>
            </a:r>
          </a:p>
        </p:txBody>
      </p:sp>
    </p:spTree>
    <p:extLst>
      <p:ext uri="{BB962C8B-B14F-4D97-AF65-F5344CB8AC3E}">
        <p14:creationId xmlns:p14="http://schemas.microsoft.com/office/powerpoint/2010/main" val="11795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FC59C7-B63F-4659-85D3-EFABF5809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986"/>
            <a:ext cx="9144000" cy="4489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52998"/>
            <a:ext cx="9144000" cy="1814400"/>
          </a:xfrm>
        </p:spPr>
        <p:txBody>
          <a:bodyPr/>
          <a:lstStyle/>
          <a:p>
            <a:pPr algn="ctr"/>
            <a:r>
              <a:rPr lang="en-US" dirty="0"/>
              <a:t>Current Traditional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32" y="750984"/>
            <a:ext cx="4533584" cy="577081"/>
          </a:xfrm>
        </p:spPr>
        <p:txBody>
          <a:bodyPr/>
          <a:lstStyle/>
          <a:p>
            <a:r>
              <a:rPr lang="en-US" dirty="0"/>
              <a:t>Experts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1" y="1795267"/>
            <a:ext cx="2697986" cy="201092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777198" y="2394975"/>
            <a:ext cx="1606463" cy="873691"/>
          </a:xfrm>
          <a:prstGeom prst="rightArrow">
            <a:avLst/>
          </a:prstGeom>
          <a:solidFill>
            <a:srgbClr val="47AE88"/>
          </a:solidFill>
          <a:ln>
            <a:solidFill>
              <a:srgbClr val="54B4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12" y="1628841"/>
            <a:ext cx="1438073" cy="2165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05" y="1795267"/>
            <a:ext cx="3734822" cy="21039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9BB0B26-9A3B-4D5D-A7DA-A327E10D5F02}"/>
              </a:ext>
            </a:extLst>
          </p:cNvPr>
          <p:cNvSpPr txBox="1">
            <a:spLocks/>
          </p:cNvSpPr>
          <p:nvPr/>
        </p:nvSpPr>
        <p:spPr>
          <a:xfrm>
            <a:off x="163532" y="755216"/>
            <a:ext cx="4533584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6D683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r>
              <a:rPr lang="en-US" dirty="0"/>
              <a:t>Vibration Sensors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Chivo"/>
              <a:buNone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E5EA-EA8C-4934-B9B8-D5F01EC1B7CE}"/>
              </a:ext>
            </a:extLst>
          </p:cNvPr>
          <p:cNvSpPr txBox="1"/>
          <p:nvPr/>
        </p:nvSpPr>
        <p:spPr>
          <a:xfrm>
            <a:off x="4114800" y="1828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Google Shape;149;p14">
            <a:extLst>
              <a:ext uri="{FF2B5EF4-FFF2-40B4-BE49-F238E27FC236}">
                <a16:creationId xmlns:a16="http://schemas.microsoft.com/office/drawing/2014/main" id="{58EF797F-FB8D-42AC-92B8-AD86A81E38A5}"/>
              </a:ext>
            </a:extLst>
          </p:cNvPr>
          <p:cNvSpPr txBox="1">
            <a:spLocks/>
          </p:cNvSpPr>
          <p:nvPr/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561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FC59C7-B63F-4659-85D3-EFABF5809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986"/>
            <a:ext cx="9144000" cy="4489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52998"/>
            <a:ext cx="9144000" cy="1814400"/>
          </a:xfrm>
        </p:spPr>
        <p:txBody>
          <a:bodyPr/>
          <a:lstStyle/>
          <a:p>
            <a:pPr algn="ctr"/>
            <a:r>
              <a:rPr lang="en-US" dirty="0"/>
              <a:t>Applicability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E5EA-EA8C-4934-B9B8-D5F01EC1B7CE}"/>
              </a:ext>
            </a:extLst>
          </p:cNvPr>
          <p:cNvSpPr txBox="1"/>
          <p:nvPr/>
        </p:nvSpPr>
        <p:spPr>
          <a:xfrm>
            <a:off x="4114800" y="1828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Google Shape;149;p14">
            <a:extLst>
              <a:ext uri="{FF2B5EF4-FFF2-40B4-BE49-F238E27FC236}">
                <a16:creationId xmlns:a16="http://schemas.microsoft.com/office/drawing/2014/main" id="{58EF797F-FB8D-42AC-92B8-AD86A81E38A5}"/>
              </a:ext>
            </a:extLst>
          </p:cNvPr>
          <p:cNvSpPr txBox="1">
            <a:spLocks/>
          </p:cNvSpPr>
          <p:nvPr/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pic>
        <p:nvPicPr>
          <p:cNvPr id="14" name="Picture 13" descr="A picture containing phone, holding, sign&#10;&#10;Description automatically generated">
            <a:extLst>
              <a:ext uri="{FF2B5EF4-FFF2-40B4-BE49-F238E27FC236}">
                <a16:creationId xmlns:a16="http://schemas.microsoft.com/office/drawing/2014/main" id="{0531A641-0737-4EFE-BE6A-CF3F8B16B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25" y="1698537"/>
            <a:ext cx="3037263" cy="1746426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1074728C-A68E-4C22-8E90-68A2C40BD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518" y="1795601"/>
            <a:ext cx="2590800" cy="1719072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7CC21C-6071-4226-B35D-AA65319DF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318" y="1616257"/>
            <a:ext cx="3158652" cy="208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FC59C7-B63F-4659-85D3-EFABF5809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986"/>
            <a:ext cx="9144000" cy="4489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52998"/>
            <a:ext cx="9144000" cy="1814400"/>
          </a:xfrm>
        </p:spPr>
        <p:txBody>
          <a:bodyPr/>
          <a:lstStyle/>
          <a:p>
            <a:pPr algn="ctr"/>
            <a:r>
              <a:rPr lang="en-US" dirty="0"/>
              <a:t>System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E5EA-EA8C-4934-B9B8-D5F01EC1B7CE}"/>
              </a:ext>
            </a:extLst>
          </p:cNvPr>
          <p:cNvSpPr txBox="1"/>
          <p:nvPr/>
        </p:nvSpPr>
        <p:spPr>
          <a:xfrm>
            <a:off x="4114800" y="1828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Google Shape;149;p14">
            <a:extLst>
              <a:ext uri="{FF2B5EF4-FFF2-40B4-BE49-F238E27FC236}">
                <a16:creationId xmlns:a16="http://schemas.microsoft.com/office/drawing/2014/main" id="{58EF797F-FB8D-42AC-92B8-AD86A81E38A5}"/>
              </a:ext>
            </a:extLst>
          </p:cNvPr>
          <p:cNvSpPr txBox="1">
            <a:spLocks/>
          </p:cNvSpPr>
          <p:nvPr/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5" y="653986"/>
            <a:ext cx="7992751" cy="4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FC59C7-B63F-4659-85D3-EFABF5809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986"/>
            <a:ext cx="9144000" cy="4489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52998"/>
            <a:ext cx="9144000" cy="1814400"/>
          </a:xfrm>
        </p:spPr>
        <p:txBody>
          <a:bodyPr/>
          <a:lstStyle/>
          <a:p>
            <a:pPr algn="ctr"/>
            <a:r>
              <a:rPr lang="en-US" dirty="0"/>
              <a:t>System Architecture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E5EA-EA8C-4934-B9B8-D5F01EC1B7CE}"/>
              </a:ext>
            </a:extLst>
          </p:cNvPr>
          <p:cNvSpPr txBox="1"/>
          <p:nvPr/>
        </p:nvSpPr>
        <p:spPr>
          <a:xfrm>
            <a:off x="4114800" y="1828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Google Shape;149;p14">
            <a:extLst>
              <a:ext uri="{FF2B5EF4-FFF2-40B4-BE49-F238E27FC236}">
                <a16:creationId xmlns:a16="http://schemas.microsoft.com/office/drawing/2014/main" id="{58EF797F-FB8D-42AC-92B8-AD86A81E38A5}"/>
              </a:ext>
            </a:extLst>
          </p:cNvPr>
          <p:cNvSpPr txBox="1">
            <a:spLocks/>
          </p:cNvSpPr>
          <p:nvPr/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6DCD1C2-66E9-4568-AE38-3C3A933ED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285" y="686692"/>
            <a:ext cx="5914925" cy="43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FC59C7-B63F-4659-85D3-EFABF5809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986"/>
            <a:ext cx="9144000" cy="4489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52998"/>
            <a:ext cx="9144000" cy="1814400"/>
          </a:xfrm>
        </p:spPr>
        <p:txBody>
          <a:bodyPr/>
          <a:lstStyle/>
          <a:p>
            <a:pPr algn="ctr"/>
            <a:r>
              <a:rPr lang="en-US" dirty="0" smtClean="0"/>
              <a:t>Innovative Aspects</a:t>
            </a:r>
            <a:endParaRPr lang="en-US" dirty="0"/>
          </a:p>
        </p:txBody>
      </p:sp>
      <p:sp>
        <p:nvSpPr>
          <p:cNvPr id="16" name="Google Shape;149;p14">
            <a:extLst>
              <a:ext uri="{FF2B5EF4-FFF2-40B4-BE49-F238E27FC236}">
                <a16:creationId xmlns:a16="http://schemas.microsoft.com/office/drawing/2014/main" id="{58EF797F-FB8D-42AC-92B8-AD86A81E38A5}"/>
              </a:ext>
            </a:extLst>
          </p:cNvPr>
          <p:cNvSpPr txBox="1">
            <a:spLocks/>
          </p:cNvSpPr>
          <p:nvPr/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p:pic>
        <p:nvPicPr>
          <p:cNvPr id="9" name="Picture 8" descr="A picture containing monitor, clock, computer&#10;&#10;Description automatically generated">
            <a:extLst>
              <a:ext uri="{FF2B5EF4-FFF2-40B4-BE49-F238E27FC236}">
                <a16:creationId xmlns:a16="http://schemas.microsoft.com/office/drawing/2014/main" id="{8EFD35E9-7F13-4E5E-9770-F8B28ABD3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13" y="1351185"/>
            <a:ext cx="1276340" cy="113425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427A949-20D0-4A22-B341-B6B9556F4B62}"/>
              </a:ext>
            </a:extLst>
          </p:cNvPr>
          <p:cNvSpPr/>
          <p:nvPr/>
        </p:nvSpPr>
        <p:spPr>
          <a:xfrm>
            <a:off x="1716674" y="1841521"/>
            <a:ext cx="941623" cy="349869"/>
          </a:xfrm>
          <a:prstGeom prst="rightArrow">
            <a:avLst/>
          </a:prstGeom>
          <a:solidFill>
            <a:srgbClr val="33A688"/>
          </a:solidFill>
          <a:ln>
            <a:solidFill>
              <a:srgbClr val="38A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E261F-A701-4950-903E-ED5581DD7DDF}"/>
              </a:ext>
            </a:extLst>
          </p:cNvPr>
          <p:cNvSpPr txBox="1"/>
          <p:nvPr/>
        </p:nvSpPr>
        <p:spPr>
          <a:xfrm>
            <a:off x="865159" y="2405741"/>
            <a:ext cx="125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First Mobile Application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8193F2-C27B-4D30-98AC-F361615054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10" y="1450475"/>
            <a:ext cx="1219281" cy="1056378"/>
          </a:xfrm>
          <a:prstGeom prst="rect">
            <a:avLst/>
          </a:prstGeom>
        </p:spPr>
      </p:pic>
      <p:pic>
        <p:nvPicPr>
          <p:cNvPr id="18" name="Picture 17" descr="A close up of a green plant&#10;&#10;Description automatically generated">
            <a:extLst>
              <a:ext uri="{FF2B5EF4-FFF2-40B4-BE49-F238E27FC236}">
                <a16:creationId xmlns:a16="http://schemas.microsoft.com/office/drawing/2014/main" id="{86438614-4C4D-4713-98CC-0947577B9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076" y="1450475"/>
            <a:ext cx="1383914" cy="10379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61EC9F-867A-41BE-82EB-0938FB380889}"/>
              </a:ext>
            </a:extLst>
          </p:cNvPr>
          <p:cNvSpPr txBox="1"/>
          <p:nvPr/>
        </p:nvSpPr>
        <p:spPr>
          <a:xfrm>
            <a:off x="1597318" y="1681602"/>
            <a:ext cx="1198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Can Detect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535D34-B5EF-413C-9E05-DA7EACC5B3F1}"/>
              </a:ext>
            </a:extLst>
          </p:cNvPr>
          <p:cNvSpPr txBox="1"/>
          <p:nvPr/>
        </p:nvSpPr>
        <p:spPr>
          <a:xfrm>
            <a:off x="4105990" y="2488411"/>
            <a:ext cx="1686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Bligh Leaf Spots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1275CB-5EC4-48EF-8D14-7AFE897F1D0D}"/>
              </a:ext>
            </a:extLst>
          </p:cNvPr>
          <p:cNvSpPr txBox="1"/>
          <p:nvPr/>
        </p:nvSpPr>
        <p:spPr>
          <a:xfrm>
            <a:off x="2399056" y="2483471"/>
            <a:ext cx="19446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Brown Leaf Spots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5B6801D-417D-45CD-8C1E-B45D029441BE}"/>
              </a:ext>
            </a:extLst>
          </p:cNvPr>
          <p:cNvSpPr/>
          <p:nvPr/>
        </p:nvSpPr>
        <p:spPr>
          <a:xfrm>
            <a:off x="5636123" y="1873324"/>
            <a:ext cx="941623" cy="349869"/>
          </a:xfrm>
          <a:prstGeom prst="rightArrow">
            <a:avLst/>
          </a:prstGeom>
          <a:solidFill>
            <a:srgbClr val="33A688"/>
          </a:solidFill>
          <a:ln>
            <a:solidFill>
              <a:srgbClr val="38A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D0276F-729D-4D19-9530-500599577FB8}"/>
              </a:ext>
            </a:extLst>
          </p:cNvPr>
          <p:cNvSpPr txBox="1"/>
          <p:nvPr/>
        </p:nvSpPr>
        <p:spPr>
          <a:xfrm>
            <a:off x="5376860" y="1667138"/>
            <a:ext cx="1325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         Using</a:t>
            </a:r>
          </a:p>
        </p:txBody>
      </p:sp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42C99430-0140-4FA4-88E0-5D3512F1F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779" y="1344001"/>
            <a:ext cx="1139470" cy="113947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4CFE691-F523-4C88-AD72-84747EC0B911}"/>
              </a:ext>
            </a:extLst>
          </p:cNvPr>
          <p:cNvSpPr txBox="1"/>
          <p:nvPr/>
        </p:nvSpPr>
        <p:spPr>
          <a:xfrm>
            <a:off x="6094926" y="2436518"/>
            <a:ext cx="1944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Normal mobile camera, </a:t>
            </a:r>
          </a:p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Minimum 8 megapixels</a:t>
            </a:r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9FEFC133-F4AF-482E-BEEF-694224BBC6B4}"/>
              </a:ext>
            </a:extLst>
          </p:cNvPr>
          <p:cNvSpPr/>
          <p:nvPr/>
        </p:nvSpPr>
        <p:spPr>
          <a:xfrm>
            <a:off x="7948247" y="2362210"/>
            <a:ext cx="1024931" cy="1814400"/>
          </a:xfrm>
          <a:prstGeom prst="curvedLeftArrow">
            <a:avLst/>
          </a:prstGeom>
          <a:solidFill>
            <a:srgbClr val="33A688"/>
          </a:solidFill>
          <a:ln>
            <a:solidFill>
              <a:srgbClr val="54B4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D2AF97-9B10-42EB-95E7-E811F108A0A1}"/>
              </a:ext>
            </a:extLst>
          </p:cNvPr>
          <p:cNvSpPr txBox="1"/>
          <p:nvPr/>
        </p:nvSpPr>
        <p:spPr>
          <a:xfrm>
            <a:off x="8075390" y="2928961"/>
            <a:ext cx="87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Roboto Slab" panose="020B0604020202020204" charset="0"/>
                <a:ea typeface="Roboto Slab" panose="020B0604020202020204" charset="0"/>
              </a:rPr>
              <a:t>Upload to server</a:t>
            </a:r>
          </a:p>
        </p:txBody>
      </p:sp>
      <p:pic>
        <p:nvPicPr>
          <p:cNvPr id="5" name="Picture 4" descr="A picture containing computer, holding, drawing&#10;&#10;Description automatically generated">
            <a:extLst>
              <a:ext uri="{FF2B5EF4-FFF2-40B4-BE49-F238E27FC236}">
                <a16:creationId xmlns:a16="http://schemas.microsoft.com/office/drawing/2014/main" id="{BE65F9E7-257D-455A-B79B-9E677A901F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3742" y="2953280"/>
            <a:ext cx="3216259" cy="176298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9D213E0-BDC7-4174-99DA-37CDB2540FC3}"/>
              </a:ext>
            </a:extLst>
          </p:cNvPr>
          <p:cNvSpPr txBox="1"/>
          <p:nvPr/>
        </p:nvSpPr>
        <p:spPr>
          <a:xfrm>
            <a:off x="6175308" y="4409130"/>
            <a:ext cx="1944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Apply Image processing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3855432B-FE5D-416C-8620-8F31FC73176C}"/>
              </a:ext>
            </a:extLst>
          </p:cNvPr>
          <p:cNvSpPr/>
          <p:nvPr/>
        </p:nvSpPr>
        <p:spPr>
          <a:xfrm>
            <a:off x="5074774" y="3707593"/>
            <a:ext cx="1307005" cy="365706"/>
          </a:xfrm>
          <a:prstGeom prst="leftArrow">
            <a:avLst/>
          </a:prstGeom>
          <a:solidFill>
            <a:srgbClr val="47AE88"/>
          </a:solidFill>
          <a:ln>
            <a:solidFill>
              <a:srgbClr val="49A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7460F0-3B80-452B-9F93-31A97578EA41}"/>
              </a:ext>
            </a:extLst>
          </p:cNvPr>
          <p:cNvSpPr txBox="1"/>
          <p:nvPr/>
        </p:nvSpPr>
        <p:spPr>
          <a:xfrm>
            <a:off x="5078530" y="3550583"/>
            <a:ext cx="1325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         Classify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0E9924BA-8115-4C97-ACBA-EBA671C603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7217" y="3058900"/>
            <a:ext cx="1260366" cy="126036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651020B-AB62-4E4A-B03E-74455F117A18}"/>
              </a:ext>
            </a:extLst>
          </p:cNvPr>
          <p:cNvSpPr txBox="1"/>
          <p:nvPr/>
        </p:nvSpPr>
        <p:spPr>
          <a:xfrm>
            <a:off x="3529077" y="4398048"/>
            <a:ext cx="1944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      Apply Artificial Intelligence Algorithm </a:t>
            </a:r>
          </a:p>
        </p:txBody>
      </p:sp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B29B8ACA-D0D2-42F1-8846-172C59772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24321" y="3022723"/>
            <a:ext cx="1083232" cy="1511212"/>
          </a:xfrm>
          <a:prstGeom prst="rect">
            <a:avLst/>
          </a:prstGeom>
        </p:spPr>
      </p:pic>
      <p:sp>
        <p:nvSpPr>
          <p:cNvPr id="49" name="Arrow: Left 48">
            <a:extLst>
              <a:ext uri="{FF2B5EF4-FFF2-40B4-BE49-F238E27FC236}">
                <a16:creationId xmlns:a16="http://schemas.microsoft.com/office/drawing/2014/main" id="{7F9D1B94-73E2-4B4A-B2F6-88F408219B4A}"/>
              </a:ext>
            </a:extLst>
          </p:cNvPr>
          <p:cNvSpPr/>
          <p:nvPr/>
        </p:nvSpPr>
        <p:spPr>
          <a:xfrm>
            <a:off x="2306296" y="3726694"/>
            <a:ext cx="1230291" cy="347472"/>
          </a:xfrm>
          <a:prstGeom prst="leftArrow">
            <a:avLst/>
          </a:prstGeom>
          <a:solidFill>
            <a:srgbClr val="47AE88"/>
          </a:solidFill>
          <a:ln>
            <a:solidFill>
              <a:srgbClr val="49A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B24F79-351D-4A1B-A781-4684765F1E22}"/>
              </a:ext>
            </a:extLst>
          </p:cNvPr>
          <p:cNvSpPr txBox="1"/>
          <p:nvPr/>
        </p:nvSpPr>
        <p:spPr>
          <a:xfrm>
            <a:off x="2033076" y="3510680"/>
            <a:ext cx="1540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          Show Results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2342EB-EB1B-4456-9BCF-9A1B39A609E3}"/>
              </a:ext>
            </a:extLst>
          </p:cNvPr>
          <p:cNvSpPr txBox="1"/>
          <p:nvPr/>
        </p:nvSpPr>
        <p:spPr>
          <a:xfrm>
            <a:off x="1814708" y="4029428"/>
            <a:ext cx="2194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          Suggest Treatments</a:t>
            </a:r>
          </a:p>
        </p:txBody>
      </p:sp>
      <p:sp>
        <p:nvSpPr>
          <p:cNvPr id="31" name="Google Shape;161;p16">
            <a:extLst>
              <a:ext uri="{FF2B5EF4-FFF2-40B4-BE49-F238E27FC236}">
                <a16:creationId xmlns:a16="http://schemas.microsoft.com/office/drawing/2014/main" id="{2D2927CA-CBA2-4A13-AAB8-488D5D2D7732}"/>
              </a:ext>
            </a:extLst>
          </p:cNvPr>
          <p:cNvSpPr txBox="1">
            <a:spLocks/>
          </p:cNvSpPr>
          <p:nvPr/>
        </p:nvSpPr>
        <p:spPr>
          <a:xfrm>
            <a:off x="242758" y="353887"/>
            <a:ext cx="6076494" cy="11598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27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Proposed Method (1):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5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20" grpId="0"/>
      <p:bldP spid="21" grpId="0"/>
      <p:bldP spid="35" grpId="0" animBg="1"/>
      <p:bldP spid="36" grpId="0"/>
      <p:bldP spid="38" grpId="0"/>
      <p:bldP spid="3" grpId="0" animBg="1"/>
      <p:bldP spid="27" grpId="0"/>
      <p:bldP spid="30" grpId="0"/>
      <p:bldP spid="17" grpId="0" animBg="1"/>
      <p:bldP spid="45" grpId="0"/>
      <p:bldP spid="46" grpId="0"/>
      <p:bldP spid="49" grpId="0" animBg="1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FC59C7-B63F-4659-85D3-EFABF5809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986"/>
            <a:ext cx="9144000" cy="4489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52998"/>
            <a:ext cx="9144000" cy="1814400"/>
          </a:xfrm>
        </p:spPr>
        <p:txBody>
          <a:bodyPr/>
          <a:lstStyle/>
          <a:p>
            <a:pPr algn="ctr"/>
            <a:r>
              <a:rPr lang="en-US" dirty="0" smtClean="0"/>
              <a:t>Innovative </a:t>
            </a:r>
            <a:r>
              <a:rPr lang="en-US" dirty="0"/>
              <a:t>Aspects</a:t>
            </a:r>
          </a:p>
        </p:txBody>
      </p:sp>
      <p:sp>
        <p:nvSpPr>
          <p:cNvPr id="16" name="Google Shape;149;p14">
            <a:extLst>
              <a:ext uri="{FF2B5EF4-FFF2-40B4-BE49-F238E27FC236}">
                <a16:creationId xmlns:a16="http://schemas.microsoft.com/office/drawing/2014/main" id="{58EF797F-FB8D-42AC-92B8-AD86A81E38A5}"/>
              </a:ext>
            </a:extLst>
          </p:cNvPr>
          <p:cNvSpPr txBox="1">
            <a:spLocks/>
          </p:cNvSpPr>
          <p:nvPr/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  <p:pic>
        <p:nvPicPr>
          <p:cNvPr id="9" name="Picture 8" descr="A picture containing monitor, clock, computer&#10;&#10;Description automatically generated">
            <a:extLst>
              <a:ext uri="{FF2B5EF4-FFF2-40B4-BE49-F238E27FC236}">
                <a16:creationId xmlns:a16="http://schemas.microsoft.com/office/drawing/2014/main" id="{8EFD35E9-7F13-4E5E-9770-F8B28ABD3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13" y="1351185"/>
            <a:ext cx="1276340" cy="113425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427A949-20D0-4A22-B341-B6B9556F4B62}"/>
              </a:ext>
            </a:extLst>
          </p:cNvPr>
          <p:cNvSpPr/>
          <p:nvPr/>
        </p:nvSpPr>
        <p:spPr>
          <a:xfrm>
            <a:off x="1716674" y="1841521"/>
            <a:ext cx="1338868" cy="349869"/>
          </a:xfrm>
          <a:prstGeom prst="rightArrow">
            <a:avLst/>
          </a:prstGeom>
          <a:solidFill>
            <a:srgbClr val="33A688"/>
          </a:solidFill>
          <a:ln>
            <a:solidFill>
              <a:srgbClr val="38A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E261F-A701-4950-903E-ED5581DD7DDF}"/>
              </a:ext>
            </a:extLst>
          </p:cNvPr>
          <p:cNvSpPr txBox="1"/>
          <p:nvPr/>
        </p:nvSpPr>
        <p:spPr>
          <a:xfrm>
            <a:off x="865159" y="2405741"/>
            <a:ext cx="125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First Mobile Application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1EC9F-867A-41BE-82EB-0938FB380889}"/>
              </a:ext>
            </a:extLst>
          </p:cNvPr>
          <p:cNvSpPr txBox="1"/>
          <p:nvPr/>
        </p:nvSpPr>
        <p:spPr>
          <a:xfrm>
            <a:off x="1847657" y="1704210"/>
            <a:ext cx="1198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Can Detect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5B6801D-417D-45CD-8C1E-B45D029441BE}"/>
              </a:ext>
            </a:extLst>
          </p:cNvPr>
          <p:cNvSpPr/>
          <p:nvPr/>
        </p:nvSpPr>
        <p:spPr>
          <a:xfrm>
            <a:off x="5149175" y="1873324"/>
            <a:ext cx="1428571" cy="349869"/>
          </a:xfrm>
          <a:prstGeom prst="rightArrow">
            <a:avLst/>
          </a:prstGeom>
          <a:solidFill>
            <a:srgbClr val="33A688"/>
          </a:solidFill>
          <a:ln>
            <a:solidFill>
              <a:srgbClr val="38A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D0276F-729D-4D19-9530-500599577FB8}"/>
              </a:ext>
            </a:extLst>
          </p:cNvPr>
          <p:cNvSpPr txBox="1"/>
          <p:nvPr/>
        </p:nvSpPr>
        <p:spPr>
          <a:xfrm>
            <a:off x="5161570" y="1704210"/>
            <a:ext cx="1325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         Using</a:t>
            </a:r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9FEFC133-F4AF-482E-BEEF-694224BBC6B4}"/>
              </a:ext>
            </a:extLst>
          </p:cNvPr>
          <p:cNvSpPr/>
          <p:nvPr/>
        </p:nvSpPr>
        <p:spPr>
          <a:xfrm>
            <a:off x="7948247" y="2362210"/>
            <a:ext cx="1024931" cy="1814400"/>
          </a:xfrm>
          <a:prstGeom prst="curvedLeftArrow">
            <a:avLst/>
          </a:prstGeom>
          <a:solidFill>
            <a:srgbClr val="33A688"/>
          </a:solidFill>
          <a:ln>
            <a:solidFill>
              <a:srgbClr val="54B4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computer, holding, drawing&#10;&#10;Description automatically generated">
            <a:extLst>
              <a:ext uri="{FF2B5EF4-FFF2-40B4-BE49-F238E27FC236}">
                <a16:creationId xmlns:a16="http://schemas.microsoft.com/office/drawing/2014/main" id="{BE65F9E7-257D-455A-B79B-9E677A901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742" y="2953280"/>
            <a:ext cx="3216259" cy="176298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9D213E0-BDC7-4174-99DA-37CDB2540FC3}"/>
              </a:ext>
            </a:extLst>
          </p:cNvPr>
          <p:cNvSpPr txBox="1"/>
          <p:nvPr/>
        </p:nvSpPr>
        <p:spPr>
          <a:xfrm>
            <a:off x="6175308" y="4409130"/>
            <a:ext cx="1944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Apply Image processing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3855432B-FE5D-416C-8620-8F31FC73176C}"/>
              </a:ext>
            </a:extLst>
          </p:cNvPr>
          <p:cNvSpPr/>
          <p:nvPr/>
        </p:nvSpPr>
        <p:spPr>
          <a:xfrm>
            <a:off x="5074774" y="3707593"/>
            <a:ext cx="1307005" cy="365706"/>
          </a:xfrm>
          <a:prstGeom prst="leftArrow">
            <a:avLst/>
          </a:prstGeom>
          <a:solidFill>
            <a:srgbClr val="47AE88"/>
          </a:solidFill>
          <a:ln>
            <a:solidFill>
              <a:srgbClr val="49A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7460F0-3B80-452B-9F93-31A97578EA41}"/>
              </a:ext>
            </a:extLst>
          </p:cNvPr>
          <p:cNvSpPr txBox="1"/>
          <p:nvPr/>
        </p:nvSpPr>
        <p:spPr>
          <a:xfrm>
            <a:off x="5078530" y="3550583"/>
            <a:ext cx="1325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         Classify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0E9924BA-8115-4C97-ACBA-EBA671C60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217" y="3058900"/>
            <a:ext cx="1260366" cy="126036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651020B-AB62-4E4A-B03E-74455F117A18}"/>
              </a:ext>
            </a:extLst>
          </p:cNvPr>
          <p:cNvSpPr txBox="1"/>
          <p:nvPr/>
        </p:nvSpPr>
        <p:spPr>
          <a:xfrm>
            <a:off x="3529077" y="4398048"/>
            <a:ext cx="1944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      Apply Artificial Intelligence Algorithm </a:t>
            </a:r>
          </a:p>
        </p:txBody>
      </p:sp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B29B8ACA-D0D2-42F1-8846-172C597723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24321" y="3022723"/>
            <a:ext cx="1083232" cy="1511212"/>
          </a:xfrm>
          <a:prstGeom prst="rect">
            <a:avLst/>
          </a:prstGeom>
        </p:spPr>
      </p:pic>
      <p:sp>
        <p:nvSpPr>
          <p:cNvPr id="49" name="Arrow: Left 48">
            <a:extLst>
              <a:ext uri="{FF2B5EF4-FFF2-40B4-BE49-F238E27FC236}">
                <a16:creationId xmlns:a16="http://schemas.microsoft.com/office/drawing/2014/main" id="{7F9D1B94-73E2-4B4A-B2F6-88F408219B4A}"/>
              </a:ext>
            </a:extLst>
          </p:cNvPr>
          <p:cNvSpPr/>
          <p:nvPr/>
        </p:nvSpPr>
        <p:spPr>
          <a:xfrm>
            <a:off x="2306296" y="3726694"/>
            <a:ext cx="1230291" cy="347472"/>
          </a:xfrm>
          <a:prstGeom prst="leftArrow">
            <a:avLst/>
          </a:prstGeom>
          <a:solidFill>
            <a:srgbClr val="47AE88"/>
          </a:solidFill>
          <a:ln>
            <a:solidFill>
              <a:srgbClr val="49A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B24F79-351D-4A1B-A781-4684765F1E22}"/>
              </a:ext>
            </a:extLst>
          </p:cNvPr>
          <p:cNvSpPr txBox="1"/>
          <p:nvPr/>
        </p:nvSpPr>
        <p:spPr>
          <a:xfrm>
            <a:off x="2033076" y="3510680"/>
            <a:ext cx="1540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          Show Results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2342EB-EB1B-4456-9BCF-9A1B39A609E3}"/>
              </a:ext>
            </a:extLst>
          </p:cNvPr>
          <p:cNvSpPr txBox="1"/>
          <p:nvPr/>
        </p:nvSpPr>
        <p:spPr>
          <a:xfrm>
            <a:off x="1814708" y="4029428"/>
            <a:ext cx="2194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          Suggest Treatments</a:t>
            </a:r>
          </a:p>
        </p:txBody>
      </p:sp>
      <p:pic>
        <p:nvPicPr>
          <p:cNvPr id="31" name="Picture 30" descr="A insect on the grass&#10;&#10;Description automatically generated">
            <a:extLst>
              <a:ext uri="{FF2B5EF4-FFF2-40B4-BE49-F238E27FC236}">
                <a16:creationId xmlns:a16="http://schemas.microsoft.com/office/drawing/2014/main" id="{D4903DBD-40D3-434E-8972-4FBE0CADE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1683" y="1289338"/>
            <a:ext cx="1743456" cy="1301395"/>
          </a:xfrm>
          <a:prstGeom prst="rect">
            <a:avLst/>
          </a:prstGeom>
        </p:spPr>
      </p:pic>
      <p:pic>
        <p:nvPicPr>
          <p:cNvPr id="32" name="Picture 31" descr="A close up of a computer&#10;&#10;Description automatically generated">
            <a:extLst>
              <a:ext uri="{FF2B5EF4-FFF2-40B4-BE49-F238E27FC236}">
                <a16:creationId xmlns:a16="http://schemas.microsoft.com/office/drawing/2014/main" id="{120EEF3D-C294-4DF9-A581-C834C56AAD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7746" y="1171576"/>
            <a:ext cx="1591001" cy="99847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ED8C935-AA8A-4E16-A4D4-8042E8481C55}"/>
              </a:ext>
            </a:extLst>
          </p:cNvPr>
          <p:cNvSpPr txBox="1"/>
          <p:nvPr/>
        </p:nvSpPr>
        <p:spPr>
          <a:xfrm>
            <a:off x="6596557" y="2076487"/>
            <a:ext cx="1920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1200" dirty="0">
                <a:latin typeface="Roboto Slab" panose="020B0604020202020204" charset="0"/>
                <a:ea typeface="Roboto Slab" panose="020B0604020202020204" charset="0"/>
              </a:rPr>
              <a:t>FLIR One Pro         Thermal Camera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187CBC-54D8-4DEC-B702-ADBF48DDDAF0}"/>
              </a:ext>
            </a:extLst>
          </p:cNvPr>
          <p:cNvSpPr txBox="1"/>
          <p:nvPr/>
        </p:nvSpPr>
        <p:spPr>
          <a:xfrm>
            <a:off x="3165889" y="2639198"/>
            <a:ext cx="1686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Red Palm Weevil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7AD47E-3D27-4B38-AA1E-4DED396FD2BF}"/>
              </a:ext>
            </a:extLst>
          </p:cNvPr>
          <p:cNvSpPr txBox="1"/>
          <p:nvPr/>
        </p:nvSpPr>
        <p:spPr>
          <a:xfrm>
            <a:off x="8075390" y="2928961"/>
            <a:ext cx="87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Roboto Slab" panose="020B0604020202020204" charset="0"/>
                <a:ea typeface="Roboto Slab" panose="020B0604020202020204" charset="0"/>
              </a:rPr>
              <a:t>Upload to server</a:t>
            </a:r>
          </a:p>
        </p:txBody>
      </p:sp>
      <p:sp>
        <p:nvSpPr>
          <p:cNvPr id="29" name="Google Shape;161;p16">
            <a:extLst>
              <a:ext uri="{FF2B5EF4-FFF2-40B4-BE49-F238E27FC236}">
                <a16:creationId xmlns:a16="http://schemas.microsoft.com/office/drawing/2014/main" id="{4ECAAC12-B166-4A87-BDB9-584B0B7C5607}"/>
              </a:ext>
            </a:extLst>
          </p:cNvPr>
          <p:cNvSpPr txBox="1">
            <a:spLocks/>
          </p:cNvSpPr>
          <p:nvPr/>
        </p:nvSpPr>
        <p:spPr>
          <a:xfrm>
            <a:off x="234266" y="331341"/>
            <a:ext cx="6076494" cy="11598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27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Proposed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Method (2):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3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35" grpId="0" animBg="1"/>
      <p:bldP spid="36" grpId="0"/>
      <p:bldP spid="3" grpId="0" animBg="1"/>
      <p:bldP spid="30" grpId="0"/>
      <p:bldP spid="17" grpId="0" animBg="1"/>
      <p:bldP spid="45" grpId="0"/>
      <p:bldP spid="46" grpId="0"/>
      <p:bldP spid="49" grpId="0" animBg="1"/>
      <p:bldP spid="50" grpId="0"/>
      <p:bldP spid="51" grpId="0"/>
      <p:bldP spid="33" grpId="0"/>
      <p:bldP spid="34" grpId="0"/>
      <p:bldP spid="28" grpId="0"/>
    </p:bldLst>
  </p:timing>
</p:sld>
</file>

<file path=ppt/theme/theme1.xml><?xml version="1.0" encoding="utf-8"?>
<a:theme xmlns:a="http://schemas.openxmlformats.org/drawingml/2006/main" name="Macmorri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</TotalTime>
  <Words>239</Words>
  <Application>Microsoft Office PowerPoint</Application>
  <PresentationFormat>On-screen Show (16:9)</PresentationFormat>
  <Paragraphs>93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Roboto Slab</vt:lpstr>
      <vt:lpstr>Chivo</vt:lpstr>
      <vt:lpstr>Calibri</vt:lpstr>
      <vt:lpstr>Macmorris template</vt:lpstr>
      <vt:lpstr>Palm Care Palm Tree Disease Detection  using Image Processing and Machine Learning.</vt:lpstr>
      <vt:lpstr>PowerPoint Presentation</vt:lpstr>
      <vt:lpstr>PowerPoint Presentation</vt:lpstr>
      <vt:lpstr>Current Traditional Methods </vt:lpstr>
      <vt:lpstr>Applicability </vt:lpstr>
      <vt:lpstr>System Overview</vt:lpstr>
      <vt:lpstr>System Architecture</vt:lpstr>
      <vt:lpstr>Innovative Aspects</vt:lpstr>
      <vt:lpstr>Innovative Aspects</vt:lpstr>
      <vt:lpstr>Solution’s Innovative Aspects</vt:lpstr>
      <vt:lpstr>Current progress</vt:lpstr>
      <vt:lpstr>Technology used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 Care Palm Tree Disease Detection using Image Processing and Artificial Intelligence</dc:title>
  <dc:creator>HP</dc:creator>
  <cp:lastModifiedBy>CompuMax</cp:lastModifiedBy>
  <cp:revision>158</cp:revision>
  <dcterms:modified xsi:type="dcterms:W3CDTF">2020-08-31T11:27:52Z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