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8" r:id="rId2"/>
    <p:sldId id="262" r:id="rId3"/>
    <p:sldId id="261" r:id="rId4"/>
    <p:sldId id="263" r:id="rId5"/>
    <p:sldId id="264" r:id="rId6"/>
    <p:sldId id="257" r:id="rId7"/>
    <p:sldId id="265" r:id="rId8"/>
    <p:sldId id="266" r:id="rId9"/>
    <p:sldId id="269" r:id="rId10"/>
    <p:sldId id="292" r:id="rId11"/>
    <p:sldId id="273" r:id="rId12"/>
    <p:sldId id="274" r:id="rId13"/>
    <p:sldId id="290" r:id="rId14"/>
    <p:sldId id="275" r:id="rId15"/>
    <p:sldId id="284" r:id="rId16"/>
    <p:sldId id="283" r:id="rId17"/>
    <p:sldId id="280" r:id="rId18"/>
    <p:sldId id="270" r:id="rId19"/>
    <p:sldId id="276" r:id="rId20"/>
    <p:sldId id="281" r:id="rId21"/>
    <p:sldId id="291" r:id="rId22"/>
    <p:sldId id="279" r:id="rId23"/>
    <p:sldId id="285" r:id="rId24"/>
    <p:sldId id="286" r:id="rId25"/>
    <p:sldId id="287" r:id="rId26"/>
    <p:sldId id="288" r:id="rId27"/>
    <p:sldId id="289" r:id="rId28"/>
    <p:sldId id="277" r:id="rId29"/>
    <p:sldId id="293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>
      <p:cViewPr>
        <p:scale>
          <a:sx n="75" d="100"/>
          <a:sy n="75" d="100"/>
        </p:scale>
        <p:origin x="-120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3534-76B5-4929-B5F5-193AFA94F289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57F0B-3AFD-4EBB-9412-54054E4C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44C7-9C13-4947-BEB8-3EF9FAA2B0F0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923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7F0B-3AFD-4EBB-9412-54054E4C1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7F0B-3AFD-4EBB-9412-54054E4C14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B8C6-286C-4AA2-80BB-CFBE32E2B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2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2735-0C3C-4610-B5EB-613165000A6B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4F51-5DA7-4203-9CE9-71C3734CAFD7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222-E1D9-4234-BE5B-257772AF5E6C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2AE4-734B-42DD-9E9C-DD91F2EA38CF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665D-206D-4111-8913-728D4BC39332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5959-EFC6-4E61-8731-135988E615DE}" type="datetime1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2411-FE35-4CF6-80C1-722E46ED166D}" type="datetime1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9F1-7937-4C4C-8A39-ACD049CD9511}" type="datetime1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E168-D142-402D-BCF9-2BD5D1C0875A}" type="datetime1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A2A-5A12-4F28-B275-617863B56A4E}" type="datetime1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13CD-6D22-4A8C-9360-D3B02A724538}" type="datetime1">
              <a:rPr lang="en-US" smtClean="0"/>
              <a:t>6/19/2017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4705C5-5A3C-4EB1-9DDB-037B26A4A4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B6921B-23B4-4C43-8157-575F24F47A9B}" type="datetime1">
              <a:rPr lang="en-US" smtClean="0"/>
              <a:t>6/19/2017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7543800" cy="2593975"/>
          </a:xfrm>
        </p:spPr>
        <p:txBody>
          <a:bodyPr/>
          <a:lstStyle/>
          <a:p>
            <a:r>
              <a:rPr lang="en-US" sz="5400" dirty="0" smtClean="0"/>
              <a:t>Thermal Face Recognition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6461760" cy="10668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Computer Science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18.07.17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3520"/>
            <a:ext cx="2022764" cy="95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0221" y="400186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Supervisor: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Dr. Tarek Gaber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Assistant: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Eng. Taraggy Mohy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Presented By :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Basil Essam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Mohammed Amer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Ahmed Essam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5867400"/>
            <a:ext cx="11451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Dr. Tarek Gaber</a:t>
            </a:r>
            <a:r>
              <a:rPr lang="en-US" sz="1400" b="1" dirty="0" smtClean="0"/>
              <a:t>,</a:t>
            </a:r>
            <a:br>
              <a:rPr lang="en-US" sz="1400" b="1" dirty="0" smtClean="0"/>
            </a:br>
            <a:r>
              <a:rPr lang="en-US" sz="1400" b="1" dirty="0" smtClean="0"/>
              <a:t>Visiting </a:t>
            </a:r>
            <a:r>
              <a:rPr lang="en-US" sz="1400" b="1" dirty="0"/>
              <a:t>Assistant Professor, </a:t>
            </a:r>
            <a:r>
              <a:rPr lang="en-US" sz="1400" b="1" dirty="0" smtClean="0"/>
              <a:t>MIU.</a:t>
            </a:r>
            <a:br>
              <a:rPr lang="en-US" sz="1400" b="1" dirty="0" smtClean="0"/>
            </a:br>
            <a:r>
              <a:rPr lang="en-US" sz="1400" b="1" dirty="0" smtClean="0"/>
              <a:t>Assistant Professor,</a:t>
            </a:r>
            <a:r>
              <a:rPr lang="en-US" sz="1400" b="1" dirty="0"/>
              <a:t> </a:t>
            </a:r>
            <a:r>
              <a:rPr lang="en-US" sz="1400" b="1" dirty="0" smtClean="0"/>
              <a:t>Suez </a:t>
            </a:r>
            <a:r>
              <a:rPr lang="en-US" sz="1400" b="1" dirty="0"/>
              <a:t>Canal University.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" y="1938976"/>
            <a:ext cx="8300254" cy="35601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 marL="114300" indent="0">
              <a:buNone/>
            </a:pPr>
            <a:r>
              <a:rPr lang="en-US" dirty="0" smtClean="0"/>
              <a:t>	- Adaptive Threshold:</a:t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2962554"/>
            <a:ext cx="6650182" cy="93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6909" y="4191000"/>
            <a:ext cx="672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If g(x, y) is a thresholded version of f(x, y) at some global threshold 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3439005" cy="8478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Algorithms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Extraction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- SIFT: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    - Detecting and describing local features.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- Thermal Features: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    - Original thermal pixels are used as features.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Algorithms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HOG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- Using Sobel for Edge Detection.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Applying Histogram Equalization.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KAZE:</a:t>
            </a:r>
            <a:br>
              <a:rPr lang="en-US" b="1" dirty="0" smtClean="0"/>
            </a:br>
            <a:r>
              <a:rPr lang="en-US" b="1" dirty="0" smtClean="0"/>
              <a:t>	- </a:t>
            </a:r>
            <a:r>
              <a:rPr lang="en-US" dirty="0" smtClean="0"/>
              <a:t>Multi-scale 2D Feature detection.</a:t>
            </a:r>
            <a:br>
              <a:rPr lang="en-US" dirty="0" smtClean="0"/>
            </a:br>
            <a:r>
              <a:rPr lang="en-US" dirty="0" smtClean="0"/>
              <a:t>	- Gaussain Scale.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88771"/>
            <a:ext cx="5936794" cy="36689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US" dirty="0" smtClean="0"/>
              <a:t>MLP Neural Networks: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 Input Layer</a:t>
            </a:r>
            <a:br>
              <a:rPr lang="en-US" dirty="0" smtClean="0"/>
            </a:br>
            <a:r>
              <a:rPr lang="en-US" dirty="0" smtClean="0"/>
              <a:t> - Hidden Layer</a:t>
            </a:r>
            <a:br>
              <a:rPr lang="en-US" dirty="0" smtClean="0"/>
            </a:br>
            <a:r>
              <a:rPr lang="en-US" dirty="0" smtClean="0"/>
              <a:t> - Output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Segmentation:</a:t>
            </a:r>
            <a:br>
              <a:rPr lang="en-US" dirty="0" smtClean="0"/>
            </a:br>
            <a:r>
              <a:rPr lang="en-US" dirty="0" smtClean="0"/>
              <a:t>	- Adaptive Threshold.</a:t>
            </a:r>
          </a:p>
          <a:p>
            <a:endParaRPr lang="en-US" dirty="0"/>
          </a:p>
          <a:p>
            <a:r>
              <a:rPr lang="en-US" dirty="0" smtClean="0"/>
              <a:t>Features Extraction:</a:t>
            </a:r>
            <a:br>
              <a:rPr lang="en-US" dirty="0" smtClean="0"/>
            </a:br>
            <a:r>
              <a:rPr lang="en-US" dirty="0" smtClean="0"/>
              <a:t>	- KAZE.</a:t>
            </a:r>
          </a:p>
          <a:p>
            <a:endParaRPr lang="en-US" dirty="0"/>
          </a:p>
          <a:p>
            <a:r>
              <a:rPr lang="en-US" dirty="0" smtClean="0"/>
              <a:t>Classification:</a:t>
            </a:r>
            <a:br>
              <a:rPr lang="en-US" dirty="0" smtClean="0"/>
            </a:br>
            <a:r>
              <a:rPr lang="en-US" dirty="0" smtClean="0"/>
              <a:t>	- Back-propagation Neural Networks.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Terravic Facial Infrared </a:t>
            </a:r>
            <a:r>
              <a:rPr lang="en-US" b="1" dirty="0" smtClean="0"/>
              <a:t>Database[1].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Contains 20 classes of 20 persons, each person has thermal face images that ranges between 210-270 Images.</a:t>
            </a:r>
          </a:p>
          <a:p>
            <a:endParaRPr lang="en-US" dirty="0"/>
          </a:p>
          <a:p>
            <a:r>
              <a:rPr lang="en-US" dirty="0" smtClean="0"/>
              <a:t>Images dimensions are 320*240</a:t>
            </a:r>
          </a:p>
          <a:p>
            <a:endParaRPr lang="en-US" dirty="0"/>
          </a:p>
          <a:p>
            <a:r>
              <a:rPr lang="en-GB" dirty="0"/>
              <a:t>All faces include full frontal, left and right profile images.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371" y="621166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IEEE OTCBVS WS Series Bench; Roland Miezianko, Terravic Research Infrared Database.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1/3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SVM Classifier was used with These Features Extraction methods:</a:t>
            </a:r>
            <a:br>
              <a:rPr lang="en-US" dirty="0" smtClean="0"/>
            </a:br>
            <a:r>
              <a:rPr lang="en-US" dirty="0" smtClean="0"/>
              <a:t>	- SIFT</a:t>
            </a:r>
            <a:br>
              <a:rPr lang="en-US" dirty="0" smtClean="0"/>
            </a:br>
            <a:r>
              <a:rPr lang="en-US" dirty="0" smtClean="0"/>
              <a:t>	- Thermal Features</a:t>
            </a:r>
            <a:br>
              <a:rPr lang="en-US" dirty="0" smtClean="0"/>
            </a:br>
            <a:r>
              <a:rPr lang="en-US" dirty="0" smtClean="0"/>
              <a:t>	- HOG</a:t>
            </a:r>
            <a:br>
              <a:rPr lang="en-US" dirty="0" smtClean="0"/>
            </a:br>
            <a:r>
              <a:rPr lang="en-US" dirty="0" smtClean="0"/>
              <a:t>	- KAZE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Problems faced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Training was applied using 5, 7, 10 training images for 3 classes.</a:t>
            </a:r>
          </a:p>
          <a:p>
            <a:endParaRPr lang="en-US" dirty="0"/>
          </a:p>
          <a:p>
            <a:r>
              <a:rPr lang="en-US" dirty="0" smtClean="0"/>
              <a:t>Each class had 3 testing images.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Experiment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Testing using SVM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0" y="2277090"/>
            <a:ext cx="6489500" cy="40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1/3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Classifier:</a:t>
            </a:r>
          </a:p>
          <a:p>
            <a:pPr lvl="5"/>
            <a:r>
              <a:rPr lang="en-US" sz="1600" dirty="0" smtClean="0"/>
              <a:t>Multi Layer Perceptron Neural Network</a:t>
            </a:r>
          </a:p>
          <a:p>
            <a:pPr marL="1554480" lvl="5" indent="0">
              <a:buNone/>
            </a:pPr>
            <a:endParaRPr lang="en-US" dirty="0" smtClean="0"/>
          </a:p>
          <a:p>
            <a:r>
              <a:rPr lang="en-US" dirty="0" smtClean="0"/>
              <a:t>Features Extraction:</a:t>
            </a:r>
          </a:p>
          <a:p>
            <a:pPr lvl="5"/>
            <a:r>
              <a:rPr lang="en-US" sz="1600" dirty="0" smtClean="0"/>
              <a:t>HOG</a:t>
            </a:r>
          </a:p>
          <a:p>
            <a:pPr lvl="5"/>
            <a:r>
              <a:rPr lang="en-US" sz="1600" dirty="0" smtClean="0"/>
              <a:t>KAZE</a:t>
            </a:r>
          </a:p>
          <a:p>
            <a:r>
              <a:rPr lang="en-US" dirty="0" smtClean="0"/>
              <a:t>Dataset: </a:t>
            </a:r>
          </a:p>
          <a:p>
            <a:pPr lvl="2"/>
            <a:r>
              <a:rPr lang="en-US" dirty="0" smtClean="0"/>
              <a:t>Training:  (100 per person X 17)</a:t>
            </a:r>
            <a:endParaRPr lang="en-US" dirty="0"/>
          </a:p>
          <a:p>
            <a:pPr lvl="5"/>
            <a:r>
              <a:rPr lang="en-US" sz="1600" dirty="0" smtClean="0"/>
              <a:t>1700 images (Front</a:t>
            </a:r>
            <a:r>
              <a:rPr lang="en-US" sz="1600" dirty="0"/>
              <a:t>, Right and Left profile images</a:t>
            </a:r>
            <a:r>
              <a:rPr lang="en-US" sz="16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Testing:    (30 per person X 17)</a:t>
            </a:r>
          </a:p>
          <a:p>
            <a:pPr lvl="5"/>
            <a:r>
              <a:rPr lang="en-US" sz="1600" dirty="0" smtClean="0"/>
              <a:t>510 images (Glasses, Hat, Both, front , left , Right)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162800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is classic Face Recognition.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is Thermal Face Recognition</a:t>
            </a:r>
            <a:r>
              <a:rPr lang="en-US" sz="2200" dirty="0"/>
              <a:t>.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Advantages of thermal face recognition.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EG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" y="3810000"/>
            <a:ext cx="6433804" cy="28964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1/3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0082"/>
            <a:ext cx="7696200" cy="4525643"/>
          </a:xfrm>
        </p:spPr>
      </p:pic>
    </p:spTree>
    <p:extLst>
      <p:ext uri="{BB962C8B-B14F-4D97-AF65-F5344CB8AC3E}">
        <p14:creationId xmlns:p14="http://schemas.microsoft.com/office/powerpoint/2010/main" val="31521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Experiment 1/3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991183"/>
            <a:ext cx="6883400" cy="4018634"/>
          </a:xfrm>
        </p:spPr>
      </p:pic>
    </p:spTree>
    <p:extLst>
      <p:ext uri="{BB962C8B-B14F-4D97-AF65-F5344CB8AC3E}">
        <p14:creationId xmlns:p14="http://schemas.microsoft.com/office/powerpoint/2010/main" val="277365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Experiment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testing the application;</a:t>
            </a:r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- Total number of images</a:t>
            </a:r>
            <a:r>
              <a:rPr lang="en-US" dirty="0" smtClean="0"/>
              <a:t>: 360.</a:t>
            </a:r>
            <a:br>
              <a:rPr lang="en-US" dirty="0" smtClean="0"/>
            </a:b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- Image cases:</a:t>
            </a:r>
          </a:p>
          <a:p>
            <a:pPr marL="1143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1)Glasses</a:t>
            </a:r>
          </a:p>
          <a:p>
            <a:pPr marL="1143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2)Hat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3)Both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- Number of classes: </a:t>
            </a:r>
            <a:r>
              <a:rPr lang="en-US" dirty="0" smtClean="0"/>
              <a:t>9 classes.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- Images per class: </a:t>
            </a:r>
            <a:r>
              <a:rPr lang="en-US" dirty="0" smtClean="0"/>
              <a:t>40.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- </a:t>
            </a:r>
            <a:r>
              <a:rPr lang="en-US" b="1" dirty="0" smtClean="0"/>
              <a:t>Accuracy : 81%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2/3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5" y="1650999"/>
            <a:ext cx="7289930" cy="4699002"/>
          </a:xfrm>
        </p:spPr>
      </p:pic>
    </p:spTree>
    <p:extLst>
      <p:ext uri="{BB962C8B-B14F-4D97-AF65-F5344CB8AC3E}">
        <p14:creationId xmlns:p14="http://schemas.microsoft.com/office/powerpoint/2010/main" val="40004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</a:t>
            </a:r>
            <a:r>
              <a:rPr lang="en-US" dirty="0" smtClean="0"/>
              <a:t>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was tested by 10 persons;</a:t>
            </a:r>
            <a:br>
              <a:rPr lang="en-US" dirty="0" smtClean="0"/>
            </a:br>
            <a:r>
              <a:rPr lang="en-US" dirty="0" smtClean="0"/>
              <a:t>	- 3 domain experts.</a:t>
            </a:r>
            <a:br>
              <a:rPr lang="en-US" dirty="0" smtClean="0"/>
            </a:br>
            <a:r>
              <a:rPr lang="en-US" dirty="0" smtClean="0"/>
              <a:t>	- 7 of our friends.</a:t>
            </a:r>
          </a:p>
          <a:p>
            <a:r>
              <a:rPr lang="en-US" dirty="0" smtClean="0"/>
              <a:t>Survey results based on their impressions were as follows: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75000"/>
            <a:ext cx="6763694" cy="32865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</a:t>
            </a:r>
            <a:r>
              <a:rPr lang="en-US" dirty="0" smtClean="0"/>
              <a:t>3/3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065538"/>
            <a:ext cx="8244114" cy="386992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3/3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7" y="2253343"/>
            <a:ext cx="8195966" cy="34943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 3/3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experts were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- Eng Amr Salem (</a:t>
            </a:r>
            <a:r>
              <a:rPr lang="en-US" dirty="0" smtClean="0"/>
              <a:t>Communication Systems </a:t>
            </a:r>
            <a:r>
              <a:rPr lang="en-US" dirty="0"/>
              <a:t>Consultant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Ali </a:t>
            </a:r>
            <a:r>
              <a:rPr lang="en-US" dirty="0"/>
              <a:t>Abd El-</a:t>
            </a:r>
            <a:r>
              <a:rPr lang="en-US" dirty="0" err="1"/>
              <a:t>Halim</a:t>
            </a:r>
            <a:r>
              <a:rPr lang="en-US" dirty="0"/>
              <a:t> Mahmoud (Engineering and </a:t>
            </a:r>
            <a:r>
              <a:rPr lang="en-US" dirty="0" smtClean="0"/>
              <a:t>	 	   	   Development </a:t>
            </a:r>
            <a:r>
              <a:rPr lang="en-US" dirty="0"/>
              <a:t>of Communication System General </a:t>
            </a:r>
            <a:r>
              <a:rPr lang="en-US" dirty="0" smtClean="0"/>
              <a:t> 	 	   Manager)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</a:t>
            </a:r>
            <a:r>
              <a:rPr lang="en-US" dirty="0"/>
              <a:t>Nader Kamal </a:t>
            </a:r>
            <a:r>
              <a:rPr lang="en-US" dirty="0" smtClean="0"/>
              <a:t>Hafez (Communications and Security 	 	  systems Consultant)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Dell EMC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Had </a:t>
            </a:r>
            <a:r>
              <a:rPr lang="en-GB" dirty="0"/>
              <a:t>been shortlisted for moving to the next phase 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Dell</a:t>
            </a:r>
            <a:r>
              <a:rPr lang="en-GB" dirty="0"/>
              <a:t> EMC Envision the Future </a:t>
            </a:r>
            <a:r>
              <a:rPr lang="en-GB" dirty="0" smtClean="0"/>
              <a:t>Competition.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We are </a:t>
            </a:r>
            <a:r>
              <a:rPr lang="en-GB" dirty="0"/>
              <a:t>expected to develop and submit </a:t>
            </a:r>
            <a:r>
              <a:rPr lang="en-GB" dirty="0" smtClean="0"/>
              <a:t>the 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Final </a:t>
            </a:r>
            <a:r>
              <a:rPr lang="en-GB" dirty="0"/>
              <a:t>Project Report by July 2</a:t>
            </a:r>
            <a:r>
              <a:rPr lang="en-GB" baseline="30000" dirty="0"/>
              <a:t>nd</a:t>
            </a:r>
            <a:r>
              <a:rPr lang="en-GB" dirty="0"/>
              <a:t>, </a:t>
            </a:r>
            <a:r>
              <a:rPr lang="en-GB" dirty="0" smtClean="0"/>
              <a:t>2017</a:t>
            </a:r>
            <a:r>
              <a:rPr lang="en-GB" dirty="0"/>
              <a:t>.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56200"/>
            <a:ext cx="4749800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Market Objective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63600" y="18288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Real-world applications.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Universities’ control rooms.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7855" y="2743200"/>
            <a:ext cx="76200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105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Any Questions?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Related Work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01000" cy="1173162"/>
          </a:xfrm>
        </p:spPr>
        <p:txBody>
          <a:bodyPr/>
          <a:lstStyle/>
          <a:p>
            <a:pPr marL="571500" indent="-457200" rtl="0"/>
            <a:r>
              <a:rPr lang="en-US" sz="2000" b="1" dirty="0" smtClean="0"/>
              <a:t>Human  Thermal   Face  </a:t>
            </a:r>
            <a:r>
              <a:rPr lang="en-US" sz="2000" b="1" dirty="0"/>
              <a:t>Recognition </a:t>
            </a:r>
            <a:r>
              <a:rPr lang="en-US" sz="2000" b="1" dirty="0" smtClean="0"/>
              <a:t> Based  on  Random  Linear  Oracle 				(</a:t>
            </a:r>
            <a:r>
              <a:rPr lang="en-US" sz="2000" b="1" dirty="0"/>
              <a:t>RLO</a:t>
            </a:r>
            <a:r>
              <a:rPr lang="en-US" sz="2000" b="1" dirty="0" smtClean="0"/>
              <a:t>) [1]</a:t>
            </a:r>
            <a:r>
              <a:rPr lang="ar-EG" sz="2000" b="1" dirty="0"/>
              <a:t/>
            </a:r>
            <a:br>
              <a:rPr lang="ar-EG" sz="2000" b="1" dirty="0"/>
            </a:br>
            <a:endParaRPr lang="ar-EG" sz="2000" b="1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/>
          <a:lstStyle/>
          <a:p>
            <a:pPr algn="l" rtl="0"/>
            <a:r>
              <a:rPr lang="en-US" u="sng" dirty="0" smtClean="0"/>
              <a:t>Challenges:</a:t>
            </a:r>
          </a:p>
          <a:p>
            <a:pPr lvl="1" algn="l" rtl="0"/>
            <a:r>
              <a:rPr lang="en-US" dirty="0" smtClean="0"/>
              <a:t>Image variation</a:t>
            </a:r>
          </a:p>
          <a:p>
            <a:pPr lvl="1" algn="l" rtl="0"/>
            <a:r>
              <a:rPr lang="en-US" dirty="0" smtClean="0"/>
              <a:t>Change of Facial expressions</a:t>
            </a:r>
            <a:endParaRPr lang="en-US" dirty="0"/>
          </a:p>
          <a:p>
            <a:pPr lvl="1" algn="l" rtl="0"/>
            <a:endParaRPr lang="en-US" dirty="0" smtClean="0"/>
          </a:p>
          <a:p>
            <a:pPr marL="411480" lvl="1" indent="0" algn="l" rtl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906486"/>
            <a:ext cx="8077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Contribution: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Improving Recognition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Features extraction using (STFA).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Dimensionality reduction using (PCA) and (LDA)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1999"/>
            <a:ext cx="8077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Experimental Results: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They reached 94.12% recognition rate.</a:t>
            </a:r>
            <a:endParaRPr lang="ar-EG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5857" y="6007241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</a:t>
            </a:r>
            <a:r>
              <a:rPr lang="en-US" dirty="0" smtClean="0"/>
              <a:t>Snasel,  Valcav, </a:t>
            </a:r>
            <a:r>
              <a:rPr lang="en-US" dirty="0"/>
              <a:t>et al. ”Human Thermal Face Recognition Based on Random Linear Oracle (RLO) Ensembles.” Intelligent Networking and Collaborative Systems (INCOS), 2015 International Conference on. IEEE, 2015.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/>
              <a:t>Thermal Face Recognition Using Convolutional Neural </a:t>
            </a:r>
            <a:r>
              <a:rPr lang="en-GB" sz="2000" b="1" dirty="0" smtClean="0"/>
              <a:t>Network (CNN) [1]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Challenges:</a:t>
            </a:r>
            <a:br>
              <a:rPr lang="en-US" u="sng" dirty="0" smtClean="0"/>
            </a:br>
            <a:r>
              <a:rPr lang="en-US" dirty="0" smtClean="0"/>
              <a:t>	- </a:t>
            </a:r>
            <a:r>
              <a:rPr lang="en-GB" dirty="0" smtClean="0"/>
              <a:t>Learn effective </a:t>
            </a:r>
            <a:r>
              <a:rPr lang="en-GB" dirty="0"/>
              <a:t>features from the raw </a:t>
            </a:r>
            <a:r>
              <a:rPr lang="en-GB" dirty="0" smtClean="0"/>
              <a:t>data using Neural	  Networks.</a:t>
            </a:r>
          </a:p>
          <a:p>
            <a:r>
              <a:rPr lang="en-GB" u="sng" dirty="0" smtClean="0"/>
              <a:t>Contribution:</a:t>
            </a:r>
          </a:p>
          <a:p>
            <a:pPr marL="411480" lvl="1" indent="0">
              <a:buNone/>
            </a:pPr>
            <a:r>
              <a:rPr lang="en-GB" dirty="0" smtClean="0"/>
              <a:t>         </a:t>
            </a:r>
            <a:r>
              <a:rPr lang="en-GB" dirty="0"/>
              <a:t>-     Experiment results </a:t>
            </a:r>
            <a:r>
              <a:rPr lang="en-GB" dirty="0" smtClean="0"/>
              <a:t>achieves </a:t>
            </a:r>
            <a:r>
              <a:rPr lang="en-GB" dirty="0"/>
              <a:t>higher recognition rate </a:t>
            </a:r>
            <a:r>
              <a:rPr lang="en-GB" dirty="0" smtClean="0"/>
              <a:t>.</a:t>
            </a:r>
          </a:p>
          <a:p>
            <a:r>
              <a:rPr lang="en-GB" u="sng" dirty="0" smtClean="0"/>
              <a:t>Experimental Results:</a:t>
            </a:r>
          </a:p>
          <a:p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4" y="3962400"/>
            <a:ext cx="7619258" cy="1862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3" y="6019800"/>
            <a:ext cx="820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  <a:r>
              <a:rPr lang="en-GB" dirty="0"/>
              <a:t> Wu, Zhan, Min Peng, and Tong Chen. ”Thermal face recognition using convolutional neural network.” Optoelectronics and Image Processing (ICOIP), 2016 International Conference on. IEEE, 2016.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/>
              <a:t>Reach a comparative study </a:t>
            </a:r>
            <a:r>
              <a:rPr lang="en-US" sz="2000" b="1" dirty="0" smtClean="0"/>
              <a:t>between the related works and our work to use the higher recognition method.</a:t>
            </a:r>
            <a:endParaRPr lang="en-US" sz="2000" b="1" dirty="0"/>
          </a:p>
          <a:p>
            <a:pPr>
              <a:lnSpc>
                <a:spcPct val="200000"/>
              </a:lnSpc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1600200"/>
            <a:ext cx="7384256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188228"/>
            <a:ext cx="7813964" cy="56245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05C5-5A3C-4EB1-9DDB-037B26A4A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437</Words>
  <Application>Microsoft Office PowerPoint</Application>
  <PresentationFormat>On-screen Show (4:3)</PresentationFormat>
  <Paragraphs>147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Thermal Face Recognition</vt:lpstr>
      <vt:lpstr>Introduction</vt:lpstr>
      <vt:lpstr>PowerPoint Presentation</vt:lpstr>
      <vt:lpstr>Related Work</vt:lpstr>
      <vt:lpstr>Human  Thermal   Face  Recognition  Based  on  Random  Linear  Oracle     (RLO) [1] </vt:lpstr>
      <vt:lpstr>Thermal Face Recognition Using Convolutional Neural Network (CNN) [1]</vt:lpstr>
      <vt:lpstr>Problem Definition</vt:lpstr>
      <vt:lpstr>System Overview</vt:lpstr>
      <vt:lpstr>Architecture Diagram</vt:lpstr>
      <vt:lpstr>Class Diagram</vt:lpstr>
      <vt:lpstr>Algorithms used</vt:lpstr>
      <vt:lpstr>Cont. Algorithms used</vt:lpstr>
      <vt:lpstr>Cont. Algorithms used</vt:lpstr>
      <vt:lpstr>Classification</vt:lpstr>
      <vt:lpstr>Algorithms used</vt:lpstr>
      <vt:lpstr>Dataset</vt:lpstr>
      <vt:lpstr>Evaluation: Experiment 1/3</vt:lpstr>
      <vt:lpstr>Evaluation: Experiment 1/3</vt:lpstr>
      <vt:lpstr>Evaluation: Experiment 1/3</vt:lpstr>
      <vt:lpstr>Evaluation: Experiment 1/3</vt:lpstr>
      <vt:lpstr>Evaluation: Experiment 1/3</vt:lpstr>
      <vt:lpstr>Evaluation: Experiment 2/3</vt:lpstr>
      <vt:lpstr>Evaluation: Experiment 2/3</vt:lpstr>
      <vt:lpstr>Evaluation: Experiment 3/3</vt:lpstr>
      <vt:lpstr>Evaluation: Experiment 3/3</vt:lpstr>
      <vt:lpstr>Evaluation: Experiment 3/3</vt:lpstr>
      <vt:lpstr>Evaluation: Experiment 3/3</vt:lpstr>
      <vt:lpstr>Demo</vt:lpstr>
      <vt:lpstr>Dell EMC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Face Recognition</dc:title>
  <dc:creator>Mohammed</dc:creator>
  <cp:lastModifiedBy>Basil</cp:lastModifiedBy>
  <cp:revision>57</cp:revision>
  <dcterms:created xsi:type="dcterms:W3CDTF">2017-06-13T20:08:33Z</dcterms:created>
  <dcterms:modified xsi:type="dcterms:W3CDTF">2017-06-19T00:16:46Z</dcterms:modified>
</cp:coreProperties>
</file>