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60" r:id="rId5"/>
    <p:sldId id="262" r:id="rId6"/>
    <p:sldId id="266" r:id="rId7"/>
    <p:sldId id="269" r:id="rId8"/>
    <p:sldId id="265" r:id="rId9"/>
    <p:sldId id="263" r:id="rId10"/>
    <p:sldId id="264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22" autoAdjust="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CBCDD96-F104-4836-9851-749DB8002187}" type="datetimeFigureOut">
              <a:rPr lang="ar-EG" smtClean="0"/>
              <a:t>25/09/1438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2DC44C7-9C13-4947-BEB8-3EF9FAA2B0F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991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C44C7-9C13-4947-BEB8-3EF9FAA2B0F0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118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[1]</a:t>
            </a:r>
            <a:r>
              <a:rPr lang="en-GB" baseline="0" dirty="0" smtClean="0"/>
              <a:t> F. B. </a:t>
            </a:r>
            <a:r>
              <a:rPr lang="en-GB" baseline="0" dirty="0" err="1" smtClean="0"/>
              <a:t>Zaeri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Naser</a:t>
            </a:r>
            <a:r>
              <a:rPr lang="en-GB" baseline="0" dirty="0" smtClean="0"/>
              <a:t> and R. Dib, Thermal face recognition using moments invariants, International Journal of Signal Processing Systems, vol. 3, no. 4, 2015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[2] </a:t>
            </a:r>
            <a:r>
              <a:rPr lang="en-GB" baseline="0" dirty="0" smtClean="0"/>
              <a:t>A. D. Socolinsky and A. Selinger, “A comparative analysis of face recognition performance with visible and thermal infrared imagery,” Equinox Corp Baltomore MD, 2002.</a:t>
            </a:r>
            <a:br>
              <a:rPr lang="en-GB" baseline="0" dirty="0" smtClean="0"/>
            </a:br>
            <a:r>
              <a:rPr lang="en-GB" baseline="0" dirty="0" smtClean="0"/>
              <a:t>[3] Ali, </a:t>
            </a:r>
            <a:r>
              <a:rPr lang="en-GB" baseline="0" dirty="0" err="1" smtClean="0"/>
              <a:t>Usman</a:t>
            </a:r>
            <a:r>
              <a:rPr lang="en-GB" baseline="0" dirty="0" smtClean="0"/>
              <a:t>, et al. ”Real-time eﬃcient parallel thermal and visual face recognition fusion.” 2006 IEEE International Conference on Electro/Information Technology. IEEE, 2006.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C44C7-9C13-4947-BEB8-3EF9FAA2B0F0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162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[1]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Gaber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Tarek</a:t>
            </a:r>
            <a:r>
              <a:rPr lang="en-US" baseline="0" dirty="0" smtClean="0"/>
              <a:t>, et al. ”Human Thermal Face Recognition Based on Random Linear Oracle (RLO) Ensembles.” Intelligent Networking and Collaborative Systems (INCOS), 2015 International Conference on. IEEE, 2015.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C44C7-9C13-4947-BEB8-3EF9FAA2B0F0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923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[1]</a:t>
            </a:r>
            <a:r>
              <a:rPr lang="en-GB" baseline="0" dirty="0" smtClean="0"/>
              <a:t> Pop, Florin Marius, et al. ”Fusion based approach for thermal and visible face recognition under pose and expressivity variation.” 9th </a:t>
            </a:r>
            <a:r>
              <a:rPr lang="en-GB" baseline="0" dirty="0" err="1" smtClean="0"/>
              <a:t>RoEduNet</a:t>
            </a:r>
            <a:r>
              <a:rPr lang="en-GB" baseline="0" dirty="0" smtClean="0"/>
              <a:t> IEEE international conference. IEEE, 2010.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C44C7-9C13-4947-BEB8-3EF9FAA2B0F0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208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1EC6-6775-4132-B885-F11E4C1580DA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CD52-D481-4E0E-BFC4-85A49A975C36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86AD-5C7F-405E-83F9-05993E853888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D19-DE81-4BC1-BBDB-377933E61425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6E31-E045-4A32-B872-B9559639E663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67A6-0722-4E8E-83AA-408D447ED522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5E9C-5936-4F35-8294-3D2811D92119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3E66-4718-4A8F-8277-7A9566DCA5BD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9C94-2CE4-46B2-BECE-E150547E927A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2F2-FE56-4AA7-893C-12AC5873FA6D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BC-008C-46A2-8B5E-0216FBD370F4}" type="datetime1">
              <a:rPr lang="en-US" smtClean="0"/>
              <a:t>19-Jun-17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5E83FE-FBEE-4775-BBC8-4E897C482D6B}" type="datetime1">
              <a:rPr lang="en-US" smtClean="0"/>
              <a:t>19-Jun-17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Thermal Face Recognition </a:t>
            </a:r>
            <a:endParaRPr lang="ar-E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73520"/>
            <a:ext cx="2022764" cy="954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5603621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Presented By :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Basil Essam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Mohammed Amer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Ahmed Essam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5934668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Supervisor: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Dr. Tarek Gaber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Assistant: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Eng. Taraggy Mohy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488873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Computer Science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18.10.16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ctr" rtl="0"/>
            <a:r>
              <a:rPr lang="en-US" sz="2000" b="1" dirty="0">
                <a:cs typeface="+mn-cs"/>
              </a:rPr>
              <a:t>Fusion </a:t>
            </a:r>
            <a:r>
              <a:rPr lang="en-US" sz="2000" b="1" dirty="0" smtClean="0">
                <a:cs typeface="+mn-cs"/>
              </a:rPr>
              <a:t> Based  Approach  for  Thermal  and  Visible  Face  Recognition </a:t>
            </a:r>
            <a:br>
              <a:rPr lang="en-US" sz="2000" b="1" dirty="0" smtClean="0">
                <a:cs typeface="+mn-cs"/>
              </a:rPr>
            </a:br>
            <a:r>
              <a:rPr lang="en-US" sz="2000" b="1" dirty="0" smtClean="0">
                <a:cs typeface="+mn-cs"/>
              </a:rPr>
              <a:t>under  Pose  and  Expressivity  Variation [1]</a:t>
            </a:r>
            <a:r>
              <a:rPr lang="en-US" sz="2000" b="1" dirty="0">
                <a:cs typeface="+mn-cs"/>
              </a:rPr>
              <a:t/>
            </a:r>
            <a:br>
              <a:rPr lang="en-US" sz="2000" b="1" dirty="0"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u="sng" dirty="0" smtClean="0"/>
              <a:t>Contribution:</a:t>
            </a:r>
          </a:p>
          <a:p>
            <a:pPr lvl="1" algn="l" rtl="0"/>
            <a:r>
              <a:rPr lang="en-US" dirty="0" smtClean="0"/>
              <a:t>Investigating the combined thermal and visible face recognition on PCA</a:t>
            </a:r>
          </a:p>
          <a:p>
            <a:pPr lvl="1" algn="l" rtl="0"/>
            <a:r>
              <a:rPr lang="en-US" dirty="0" smtClean="0"/>
              <a:t>Classification using K-nearest</a:t>
            </a:r>
          </a:p>
          <a:p>
            <a:pPr lvl="0" algn="l" rtl="0">
              <a:buClr>
                <a:srgbClr val="A9A57C"/>
              </a:buClr>
            </a:pPr>
            <a:endParaRPr lang="en-US" u="sng" dirty="0" smtClean="0">
              <a:solidFill>
                <a:srgbClr val="2F2B20"/>
              </a:solidFill>
            </a:endParaRPr>
          </a:p>
          <a:p>
            <a:pPr lvl="0" algn="l" rtl="0">
              <a:buClr>
                <a:srgbClr val="A9A57C"/>
              </a:buClr>
            </a:pPr>
            <a:r>
              <a:rPr lang="en-US" u="sng" dirty="0" smtClean="0">
                <a:solidFill>
                  <a:srgbClr val="2F2B20"/>
                </a:solidFill>
              </a:rPr>
              <a:t>Experimental </a:t>
            </a:r>
            <a:r>
              <a:rPr lang="en-US" u="sng" dirty="0">
                <a:solidFill>
                  <a:srgbClr val="2F2B20"/>
                </a:solidFill>
              </a:rPr>
              <a:t>results:</a:t>
            </a:r>
          </a:p>
          <a:p>
            <a:pPr lvl="1" algn="l" rtl="0"/>
            <a:r>
              <a:rPr lang="en-US" dirty="0" smtClean="0"/>
              <a:t>Based on OTCBVS Database, Average recognition rate with K-NN Classifier reached:</a:t>
            </a:r>
            <a:br>
              <a:rPr lang="en-US" dirty="0" smtClean="0"/>
            </a:br>
            <a:r>
              <a:rPr lang="en-US" dirty="0" smtClean="0"/>
              <a:t>1) 1-NN:  90.84%</a:t>
            </a:r>
            <a:br>
              <a:rPr lang="en-US" dirty="0" smtClean="0"/>
            </a:br>
            <a:r>
              <a:rPr lang="en-US" dirty="0" smtClean="0"/>
              <a:t>2) 3-NN:  87.18%</a:t>
            </a:r>
            <a:br>
              <a:rPr lang="en-US" dirty="0" smtClean="0"/>
            </a:br>
            <a:r>
              <a:rPr lang="en-US" dirty="0" smtClean="0"/>
              <a:t>3) 5-NN:  81.76%</a:t>
            </a:r>
            <a:br>
              <a:rPr lang="en-US" dirty="0" smtClean="0"/>
            </a:br>
            <a:r>
              <a:rPr lang="en-US" dirty="0" smtClean="0"/>
              <a:t>4) 7-NN:  78.86%</a:t>
            </a:r>
          </a:p>
          <a:p>
            <a:pPr lvl="1" algn="l" rtl="0"/>
            <a:endParaRPr lang="ar-EG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1908"/>
            <a:ext cx="7620000" cy="3437184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Any Questions ?</a:t>
            </a:r>
            <a:endParaRPr lang="ar-E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ar-E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7162800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Face recognition is identifying a person from a digital image or a video frame.</a:t>
            </a:r>
            <a:br>
              <a:rPr lang="en-US" sz="2200" dirty="0" smtClean="0"/>
            </a:br>
            <a:r>
              <a:rPr lang="en-US" sz="2200" dirty="0" smtClean="0"/>
              <a:t> 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Thermal Face recognition is identifying a person based on his thermal image.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Advantages of thermal face recognition over visible face recognition.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EG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495800"/>
            <a:ext cx="5890004" cy="216202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Motivation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Who will be our end user?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How can the market benefit from our product?</a:t>
            </a:r>
            <a:br>
              <a:rPr lang="en-US" dirty="0" smtClean="0"/>
            </a:br>
            <a:endParaRPr lang="en-US" dirty="0"/>
          </a:p>
          <a:p>
            <a:pPr algn="l" rtl="0"/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Motivation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5" y="2285999"/>
            <a:ext cx="7441890" cy="342900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Motivation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Implementation on different Benchmark databases and Algorithm methods and Improving processing rate. [1</a:t>
            </a:r>
            <a:r>
              <a:rPr lang="en-US" dirty="0" smtClean="0"/>
              <a:t>].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Removing environmental distractions[2].</a:t>
            </a:r>
          </a:p>
          <a:p>
            <a:pPr marL="114300" indent="0" algn="l" rtl="0">
              <a:buNone/>
            </a:pPr>
            <a:endParaRPr lang="en-US" dirty="0" smtClean="0"/>
          </a:p>
          <a:p>
            <a:pPr marL="11430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Hybrid Systems[3]</a:t>
            </a:r>
          </a:p>
          <a:p>
            <a:pPr lvl="1" algn="l" rtl="0"/>
            <a:r>
              <a:rPr lang="en-US" dirty="0" smtClean="0"/>
              <a:t>Combining different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 smtClean="0"/>
              <a:t>The main problems that faced thermal face recognition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systems were improving recognition rate accuracy, enhancing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processing rate and implementing various algorithms 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different databases on thermal images.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1" y="1542955"/>
            <a:ext cx="6555698" cy="491509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Related Work</a:t>
            </a:r>
            <a:endParaRPr lang="ar-E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01000" cy="1173162"/>
          </a:xfrm>
        </p:spPr>
        <p:txBody>
          <a:bodyPr/>
          <a:lstStyle/>
          <a:p>
            <a:pPr marL="571500" indent="-457200" rtl="0"/>
            <a:r>
              <a:rPr lang="en-US" sz="2000" b="1" dirty="0" smtClean="0"/>
              <a:t>Human  Thermal   Face  </a:t>
            </a:r>
            <a:r>
              <a:rPr lang="en-US" sz="2000" b="1" dirty="0"/>
              <a:t>Recognition </a:t>
            </a:r>
            <a:r>
              <a:rPr lang="en-US" sz="2000" b="1" dirty="0" smtClean="0"/>
              <a:t> Based  on  Random  Linear  Oracle 				(</a:t>
            </a:r>
            <a:r>
              <a:rPr lang="en-US" sz="2000" b="1" dirty="0"/>
              <a:t>RLO</a:t>
            </a:r>
            <a:r>
              <a:rPr lang="en-US" sz="2000" b="1" dirty="0" smtClean="0"/>
              <a:t>) [1]</a:t>
            </a:r>
            <a:r>
              <a:rPr lang="ar-EG" sz="2000" b="1" dirty="0"/>
              <a:t/>
            </a:r>
            <a:br>
              <a:rPr lang="ar-EG" sz="2000" b="1" dirty="0"/>
            </a:br>
            <a:endParaRPr lang="ar-EG" sz="2000" b="1" u="sng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447800"/>
          </a:xfrm>
        </p:spPr>
        <p:txBody>
          <a:bodyPr/>
          <a:lstStyle/>
          <a:p>
            <a:pPr algn="l" rtl="0"/>
            <a:r>
              <a:rPr lang="en-US" u="sng" dirty="0" smtClean="0"/>
              <a:t>Challenges:</a:t>
            </a:r>
          </a:p>
          <a:p>
            <a:pPr lvl="1" algn="l" rtl="0"/>
            <a:r>
              <a:rPr lang="en-US" dirty="0" smtClean="0"/>
              <a:t>Image variation</a:t>
            </a:r>
          </a:p>
          <a:p>
            <a:pPr lvl="1" algn="l" rtl="0"/>
            <a:r>
              <a:rPr lang="en-US" dirty="0" smtClean="0"/>
              <a:t>Change of Facial expressions</a:t>
            </a:r>
            <a:endParaRPr lang="en-US" dirty="0"/>
          </a:p>
          <a:p>
            <a:pPr lvl="1" algn="l" rtl="0"/>
            <a:endParaRPr lang="en-US" dirty="0" smtClean="0"/>
          </a:p>
          <a:p>
            <a:pPr marL="411480" lvl="1" indent="0" algn="l" rtl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2906486"/>
            <a:ext cx="80772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/>
              <a:t>Contribution: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Improving Recognition rate based on: </a:t>
            </a:r>
            <a:r>
              <a:rPr lang="en-US" sz="2000" dirty="0" err="1" smtClean="0"/>
              <a:t>Terravic</a:t>
            </a:r>
            <a:r>
              <a:rPr lang="en-US" sz="2000" dirty="0" smtClean="0"/>
              <a:t> Facial IR Database &amp; RLO Algorithm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Features extraction using Segmentation-Based Texture Fractal Analysis (STFA).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Dimensionality reduction using Principal </a:t>
            </a:r>
            <a:r>
              <a:rPr lang="en-US" sz="2000" dirty="0"/>
              <a:t>Component Analysis (PCA) and Linear </a:t>
            </a:r>
            <a:r>
              <a:rPr lang="en-US" sz="2000" dirty="0" smtClean="0"/>
              <a:t>Discriminant Analysis (LDA).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181600"/>
            <a:ext cx="80772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/>
              <a:t>Experimental Results: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Using </a:t>
            </a:r>
            <a:r>
              <a:rPr lang="en-US" sz="2000" dirty="0" err="1" smtClean="0"/>
              <a:t>Terravic</a:t>
            </a:r>
            <a:r>
              <a:rPr lang="en-US" sz="2000" dirty="0" smtClean="0"/>
              <a:t> Facial IR Database. They reached 94.12% recognition rate which is better than the previous work.</a:t>
            </a:r>
            <a:endParaRPr lang="ar-EG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783</TotalTime>
  <Words>351</Words>
  <Application>Microsoft Office PowerPoint</Application>
  <PresentationFormat>On-screen Show (4:3)</PresentationFormat>
  <Paragraphs>71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Thermal Face Recognition </vt:lpstr>
      <vt:lpstr>Introduction</vt:lpstr>
      <vt:lpstr>Market Motivation</vt:lpstr>
      <vt:lpstr>Market Motivation</vt:lpstr>
      <vt:lpstr>Academic Motivation</vt:lpstr>
      <vt:lpstr>Problem Statement </vt:lpstr>
      <vt:lpstr>System overview</vt:lpstr>
      <vt:lpstr>Related Work</vt:lpstr>
      <vt:lpstr>Human  Thermal   Face  Recognition  Based  on  Random  Linear  Oracle     (RLO) [1] </vt:lpstr>
      <vt:lpstr>Fusion  Based  Approach  for  Thermal  and  Visible  Face  Recognition  under  Pose  and  Expressivity  Variation [1] </vt:lpstr>
      <vt:lpstr>Comparison</vt:lpstr>
      <vt:lpstr>Any Questions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Face Recognition </dc:title>
  <dc:creator>BASIL elghayesh</dc:creator>
  <cp:lastModifiedBy>Mohammed</cp:lastModifiedBy>
  <cp:revision>44</cp:revision>
  <dcterms:created xsi:type="dcterms:W3CDTF">2006-08-16T00:00:00Z</dcterms:created>
  <dcterms:modified xsi:type="dcterms:W3CDTF">2017-06-18T23:40:04Z</dcterms:modified>
</cp:coreProperties>
</file>