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2"/>
  </p:notes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6596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041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50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939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543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583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928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381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74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67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23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04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86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76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916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681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0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4800600"/>
            <a:ext cx="9141618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475073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822959" y="569214"/>
            <a:ext cx="7543799" cy="267461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825038" y="3341714"/>
            <a:ext cx="7543799" cy="8572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" name="Shape 67"/>
          <p:cNvCxnSpPr/>
          <p:nvPr/>
        </p:nvCxnSpPr>
        <p:spPr>
          <a:xfrm>
            <a:off x="905743" y="325755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799" cy="30175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63500" marR="0" lvl="0" indent="3810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marR="0" lvl="1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8800" marR="0" lvl="3" indent="-762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8500" marR="0" lvl="4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500" marR="0" lvl="5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7900" marR="0" lvl="6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30300" marR="0" lvl="7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0000" marR="0" lvl="8" indent="-1016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381" y="4800600"/>
            <a:ext cx="9141618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1" y="475073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22959" y="569214"/>
            <a:ext cx="7543799" cy="267461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6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22959" y="3339846"/>
            <a:ext cx="7543799" cy="8572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" name="Shape 82"/>
          <p:cNvCxnSpPr/>
          <p:nvPr/>
        </p:nvCxnSpPr>
        <p:spPr>
          <a:xfrm>
            <a:off x="905743" y="325755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63500" marR="0" lvl="0" indent="3810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marR="0" lvl="1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8800" marR="0" lvl="3" indent="-762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8500" marR="0" lvl="4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500" marR="0" lvl="5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7900" marR="0" lvl="6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30300" marR="0" lvl="7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0000" marR="0" lvl="8" indent="-1016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663439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63500" marR="0" lvl="0" indent="3810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marR="0" lvl="1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8800" marR="0" lvl="3" indent="-762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8500" marR="0" lvl="4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500" marR="0" lvl="5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7900" marR="0" lvl="6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30300" marR="0" lvl="7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0000" marR="0" lvl="8" indent="-1016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22959" y="1384538"/>
            <a:ext cx="3703320" cy="55221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822959" y="1936750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63500" marR="0" lvl="0" indent="3810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marR="0" lvl="1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8800" marR="0" lvl="3" indent="-762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8500" marR="0" lvl="4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500" marR="0" lvl="5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7900" marR="0" lvl="6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30300" marR="0" lvl="7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0000" marR="0" lvl="8" indent="-1016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663439" y="1384538"/>
            <a:ext cx="3703320" cy="55221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5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12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663439" y="1936750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63500" marR="0" lvl="0" indent="3810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marR="0" lvl="1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8800" marR="0" lvl="3" indent="-762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8500" marR="0" lvl="4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500" marR="0" lvl="5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7900" marR="0" lvl="6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30300" marR="0" lvl="7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0000" marR="0" lvl="8" indent="-1016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2381" y="4800600"/>
            <a:ext cx="9141618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1" y="475073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1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299" cy="1714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179" cy="39433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63500" marR="0" lvl="0" indent="3810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marR="0" lvl="1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8800" marR="0" lvl="3" indent="-762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8500" marR="0" lvl="4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500" marR="0" lvl="5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7900" marR="0" lvl="6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30300" marR="0" lvl="7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0000" marR="0" lvl="8" indent="-1016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299" cy="25343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349134" y="4844838"/>
            <a:ext cx="196388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600450" y="4844838"/>
            <a:ext cx="348614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0" y="3714750"/>
            <a:ext cx="9141618" cy="1428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1" y="368630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22959" y="3806189"/>
            <a:ext cx="7584948" cy="6172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2"/>
          </p:nvPr>
        </p:nvSpPr>
        <p:spPr>
          <a:xfrm>
            <a:off x="11" y="0"/>
            <a:ext cx="9143988" cy="368630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45833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5238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61111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73333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22959" y="4430267"/>
            <a:ext cx="7584948" cy="44576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Calibri"/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Font typeface="Calibri"/>
              <a:buNone/>
              <a:defRPr sz="7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3086099" y="-878839"/>
            <a:ext cx="3017520" cy="75437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63500" marR="0" lvl="0" indent="3810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marR="0" lvl="1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8800" marR="0" lvl="3" indent="-762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8500" marR="0" lvl="4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500" marR="0" lvl="5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7900" marR="0" lvl="6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30300" marR="0" lvl="7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0000" marR="0" lvl="8" indent="-1016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381" y="4800600"/>
            <a:ext cx="9141618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1" y="4750737"/>
            <a:ext cx="9141618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5370479" y="1484278"/>
            <a:ext cx="4318065" cy="1971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1369979" y="-430245"/>
            <a:ext cx="4318066" cy="580072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63500" marR="0" lvl="0" indent="3810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marR="0" lvl="1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8800" marR="0" lvl="3" indent="-762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8500" marR="0" lvl="4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500" marR="0" lvl="5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7900" marR="0" lvl="6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30300" marR="0" lvl="7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0000" marR="0" lvl="8" indent="-1016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30555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799" cy="30175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63500" marR="0" lvl="0" indent="38100" algn="l" rtl="0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92100" marR="0" lvl="1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19100" marR="0" lvl="2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58800" marR="0" lvl="3" indent="-762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98500" marR="0" lvl="4" indent="-635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25500" marR="0" lvl="5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77900" marR="0" lvl="6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30300" marR="0" lvl="7" indent="-1143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70000" marR="0" lvl="8" indent="-101600" algn="l" rtl="0">
              <a:lnSpc>
                <a:spcPct val="90000"/>
              </a:lnSpc>
              <a:spcBef>
                <a:spcPts val="2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59" y="4844838"/>
            <a:ext cx="1854203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57142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8" y="4844838"/>
            <a:ext cx="3617102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57142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3" y="4844838"/>
            <a:ext cx="984018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Shape 58"/>
          <p:cNvCxnSpPr/>
          <p:nvPr/>
        </p:nvCxnSpPr>
        <p:spPr>
          <a:xfrm>
            <a:off x="895149" y="1303383"/>
            <a:ext cx="74752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822959" y="569214"/>
            <a:ext cx="7543799" cy="267461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" sz="6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Vigil SDD presentation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825038" y="3341714"/>
            <a:ext cx="7543799" cy="85725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BY: MAHMOUD ELSHENNAWY, KHALED SALEM AND HUSSIEN </a:t>
            </a:r>
            <a:r>
              <a:rPr lang="en" sz="18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YASSIeN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SUPERVISED BY: PROF. AYMAN EZZAT.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1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Main Algorithms (Mean/Cam</a:t>
            </a:r>
            <a:r>
              <a:rPr lang="en"/>
              <a:t> Shift)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799" cy="3017520"/>
          </a:xfrm>
          <a:prstGeom prst="rect">
            <a:avLst/>
          </a:prstGeom>
          <a:noFill/>
          <a:ln>
            <a:noFill/>
          </a:ln>
        </p:spPr>
        <p:txBody>
          <a:bodyPr lIns="0" tIns="34275" rIns="0" bIns="34275" anchor="t" anchorCtr="0">
            <a:noAutofit/>
          </a:bodyPr>
          <a:lstStyle/>
          <a:p>
            <a: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"/>
              <a:t>MeanShift: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/>
              <a:t>Continuously move a rectangle drawn over an object to match the rectangle’s centroid with the centroid of most dense area.</a:t>
            </a:r>
          </a:p>
          <a:p>
            <a:pPr marL="292100" marR="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"/>
              <a:t>CamShift: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We use Continuously Adaptive Mean Shift to update the size of the window</a:t>
            </a:r>
          </a:p>
        </p:txBody>
      </p:sp>
      <p:pic>
        <p:nvPicPr>
          <p:cNvPr id="202" name="Shape 202" descr="meanshift_basic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110" y="2919775"/>
            <a:ext cx="2307475" cy="172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 Algorithms (SVM)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Support Vector Machines: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-It’s a machine learning algorithm.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-It separates data vectors by hyperplanes.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-Used mostly for training and classification.</a:t>
            </a:r>
            <a:endParaRPr dirty="0"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859" y="2798826"/>
            <a:ext cx="3677893" cy="183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1878" y="3188481"/>
            <a:ext cx="2426438" cy="121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 Algorithms (HOG) 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Histogram of oriented gradients: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-It is used for features detection and feature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 Extraction.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-Groups pixels into 8x8 cells.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-Similar cells grouped into 16x16 blocks. </a:t>
            </a:r>
            <a:endParaRPr dirty="0"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516" y="1384300"/>
            <a:ext cx="3964533" cy="29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822959" y="2044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/>
              <a:t>Class Diagram (View)</a:t>
            </a:r>
          </a:p>
        </p:txBody>
      </p:sp>
      <p:pic>
        <p:nvPicPr>
          <p:cNvPr id="223" name="Shape 223" descr="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569" y="1384299"/>
            <a:ext cx="6520555" cy="30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Diagram (Controller)</a:t>
            </a:r>
          </a:p>
        </p:txBody>
      </p:sp>
      <p:pic>
        <p:nvPicPr>
          <p:cNvPr id="229" name="Shape 229" descr="Controll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975" y="1384300"/>
            <a:ext cx="5654050" cy="329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Diagram (Model)</a:t>
            </a:r>
          </a:p>
        </p:txBody>
      </p:sp>
      <p:pic>
        <p:nvPicPr>
          <p:cNvPr id="235" name="Shape 235" descr="Mod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537" y="1384299"/>
            <a:ext cx="6356626" cy="31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Database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062" y="1413374"/>
            <a:ext cx="3703874" cy="31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Dataset Details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822959" y="1384299"/>
            <a:ext cx="7543800" cy="3108759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5007 Images extracted from our own recorded sequence.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Divided into 5 classes. {0,1,2,3,4}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1098 negatives. (Class 4)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1570 positive image for “Jumping into Car” action. (Class 0)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673 positive image for “Object swinging” action. (Class 1)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663 positives image for “Punching” action. (Class 2)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1004 positive image for “Pushing” action. (Class 3)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234" y="1497743"/>
            <a:ext cx="7543799" cy="1088067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5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 Purpose</a:t>
            </a:r>
          </a:p>
          <a:p>
            <a:r>
              <a:rPr lang="en-US" dirty="0" smtClean="0"/>
              <a:t>2- Problem statement</a:t>
            </a:r>
          </a:p>
          <a:p>
            <a:r>
              <a:rPr lang="en-US" dirty="0" smtClean="0"/>
              <a:t>3- Architecture Diagram</a:t>
            </a:r>
          </a:p>
          <a:p>
            <a:r>
              <a:rPr lang="en-US" dirty="0" smtClean="0"/>
              <a:t>4- Sequence Diagrams</a:t>
            </a:r>
          </a:p>
          <a:p>
            <a:r>
              <a:rPr lang="en-US" dirty="0" smtClean="0"/>
              <a:t>5- Main Algorithms</a:t>
            </a:r>
          </a:p>
          <a:p>
            <a:r>
              <a:rPr lang="en-US" dirty="0" smtClean="0"/>
              <a:t>6- Class Diagram</a:t>
            </a:r>
          </a:p>
          <a:p>
            <a:r>
              <a:rPr lang="en-US" dirty="0" smtClean="0"/>
              <a:t>7- Database</a:t>
            </a:r>
          </a:p>
          <a:p>
            <a:r>
              <a:rPr lang="en-US" dirty="0" smtClean="0"/>
              <a:t>8- Dataset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Purpose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" sz="2400" dirty="0"/>
              <a:t>To describe the architecture and system design of our graduation project, which is an abnormal behavior detection system aimed at the detection of abnormal behaviors related to car theft.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 Statement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63500" lvl="0" indent="0" rtl="0">
              <a:spcBef>
                <a:spcPts val="0"/>
              </a:spcBef>
              <a:buNone/>
            </a:pPr>
            <a:r>
              <a:rPr lang="en" sz="2400"/>
              <a:t>We aim to create a real-time abnormal behavior detection system by processing over GPU.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archn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750" y="1352624"/>
            <a:ext cx="3238874" cy="31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Architecture Diagram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822954" y="1370325"/>
            <a:ext cx="3948600" cy="3017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We use, layered MVC architecture.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We separate UI from Logic and data Transactions.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Logic Layer Pipeline</a:t>
            </a:r>
          </a:p>
        </p:txBody>
      </p:sp>
      <p:pic>
        <p:nvPicPr>
          <p:cNvPr id="172" name="Shape 172" descr="logicpipeline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525" y="2499925"/>
            <a:ext cx="6108175" cy="20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63500" lvl="0" indent="0" rtl="0">
              <a:spcBef>
                <a:spcPts val="0"/>
              </a:spcBef>
              <a:buNone/>
            </a:pPr>
            <a:r>
              <a:rPr lang="en" sz="2400"/>
              <a:t>Some features in the logic layer run sequentially, hence we show the pipeline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799" cy="108806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Action Detection Sequence Diagram(1)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799" cy="3017520"/>
          </a:xfrm>
          <a:prstGeom prst="rect">
            <a:avLst/>
          </a:prstGeom>
          <a:noFill/>
          <a:ln>
            <a:noFill/>
          </a:ln>
        </p:spPr>
        <p:txBody>
          <a:bodyPr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Calibri"/>
            </a:pPr>
            <a:r>
              <a:rPr lang="en" sz="2300"/>
              <a:t>This sequence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       diagram describes the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       Detect Actions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       Functionality.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035" y="1384300"/>
            <a:ext cx="4878490" cy="29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/>
              <a:t>Loitering</a:t>
            </a:r>
            <a:r>
              <a:rPr lang="en"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Sequence Diagram(2)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lIns="0" tIns="34275" rIns="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Calibri"/>
            </a:pPr>
            <a:r>
              <a:rPr lang="en" sz="2300"/>
              <a:t>This sequence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       diagram describes the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       Detect Loitering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       Functionality.</a:t>
            </a:r>
          </a:p>
        </p:txBody>
      </p:sp>
      <p:pic>
        <p:nvPicPr>
          <p:cNvPr id="187" name="Shape 187" descr="seq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527" y="1384300"/>
            <a:ext cx="5002797" cy="30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22959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" sz="3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Main Algorithms (Background </a:t>
            </a:r>
            <a:r>
              <a:rPr lang="en" sz="36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Subtrac</a:t>
            </a:r>
            <a:r>
              <a:rPr lang="en" dirty="0" smtClean="0"/>
              <a:t>tion)</a:t>
            </a:r>
            <a:endParaRPr lang="en"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822950" y="1476775"/>
            <a:ext cx="7543800" cy="2925000"/>
          </a:xfrm>
          <a:prstGeom prst="rect">
            <a:avLst/>
          </a:prstGeom>
          <a:noFill/>
          <a:ln>
            <a:noFill/>
          </a:ln>
        </p:spPr>
        <p:txBody>
          <a:bodyPr lIns="0" tIns="34275" rIns="0" bIns="34275" anchor="t" anchorCtr="0">
            <a:noAutofit/>
          </a:bodyPr>
          <a:lstStyle/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 dirty="0"/>
              <a:t>i</a:t>
            </a:r>
            <a:r>
              <a:rPr lang="en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t’s a Gaussian Mixture-based Background/Foreground Segmentation Algorithm.</a:t>
            </a:r>
          </a:p>
          <a:p>
            <a:pPr marL="4572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It uses a method to model each background pixel by a mixture of K Gaussian distributions</a:t>
            </a:r>
          </a:p>
        </p:txBody>
      </p:sp>
      <p:pic>
        <p:nvPicPr>
          <p:cNvPr id="194" name="Shape 194" descr="resfram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50" y="2572975"/>
            <a:ext cx="42862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resmo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850" y="2572975"/>
            <a:ext cx="42862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407</Words>
  <Application>Microsoft Office PowerPoint</Application>
  <PresentationFormat>On-screen Show (16:9)</PresentationFormat>
  <Paragraphs>82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simple-light-2</vt:lpstr>
      <vt:lpstr>Retrospect</vt:lpstr>
      <vt:lpstr>Vigil SDD presentation</vt:lpstr>
      <vt:lpstr>Presentation Overview</vt:lpstr>
      <vt:lpstr>Purpose</vt:lpstr>
      <vt:lpstr>Problem Statement</vt:lpstr>
      <vt:lpstr>Architecture Diagram</vt:lpstr>
      <vt:lpstr>Logic Layer Pipeline</vt:lpstr>
      <vt:lpstr>Action Detection Sequence Diagram(1)</vt:lpstr>
      <vt:lpstr>Loitering Sequence Diagram(2)</vt:lpstr>
      <vt:lpstr>Main Algorithms (Background Subtraction)</vt:lpstr>
      <vt:lpstr>Main Algorithms (Mean/Cam Shift)</vt:lpstr>
      <vt:lpstr>Main Algorithms (SVM)</vt:lpstr>
      <vt:lpstr>Main Algorithms (HOG) </vt:lpstr>
      <vt:lpstr>Class Diagram (View)</vt:lpstr>
      <vt:lpstr>Class Diagram (Controller)</vt:lpstr>
      <vt:lpstr>Class Diagram (Model)</vt:lpstr>
      <vt:lpstr>Database</vt:lpstr>
      <vt:lpstr>Dataset Details</vt:lpstr>
      <vt:lpstr>Demo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 SDD presentation</dc:title>
  <cp:lastModifiedBy>Hussein Yassien</cp:lastModifiedBy>
  <cp:revision>17</cp:revision>
  <dcterms:modified xsi:type="dcterms:W3CDTF">2017-04-03T12:09:47Z</dcterms:modified>
</cp:coreProperties>
</file>