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2" r:id="rId1"/>
  </p:sldMasterIdLst>
  <p:notesMasterIdLst>
    <p:notesMasterId r:id="rId25"/>
  </p:notesMasterIdLst>
  <p:sldIdLst>
    <p:sldId id="256" r:id="rId2"/>
    <p:sldId id="257" r:id="rId3"/>
    <p:sldId id="258" r:id="rId4"/>
    <p:sldId id="266" r:id="rId5"/>
    <p:sldId id="259" r:id="rId6"/>
    <p:sldId id="262" r:id="rId7"/>
    <p:sldId id="263" r:id="rId8"/>
    <p:sldId id="276" r:id="rId9"/>
    <p:sldId id="277" r:id="rId10"/>
    <p:sldId id="278" r:id="rId11"/>
    <p:sldId id="260" r:id="rId12"/>
    <p:sldId id="267" r:id="rId13"/>
    <p:sldId id="273" r:id="rId14"/>
    <p:sldId id="274" r:id="rId15"/>
    <p:sldId id="261" r:id="rId16"/>
    <p:sldId id="270" r:id="rId17"/>
    <p:sldId id="271" r:id="rId18"/>
    <p:sldId id="275" r:id="rId19"/>
    <p:sldId id="272" r:id="rId20"/>
    <p:sldId id="264" r:id="rId21"/>
    <p:sldId id="265" r:id="rId22"/>
    <p:sldId id="26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/>
    <p:restoredTop sz="94611"/>
  </p:normalViewPr>
  <p:slideViewPr>
    <p:cSldViewPr snapToGrid="0" snapToObjects="1">
      <p:cViewPr varScale="1">
        <p:scale>
          <a:sx n="70" d="100"/>
          <a:sy n="70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15C09-272D-9242-916D-211AC74E1C0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A0518-D685-6946-AB36-50CCD6FED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0518-D685-6946-AB36-50CCD6FEDB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7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0518-D685-6946-AB36-50CCD6FEDB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0518-D685-6946-AB36-50CCD6FEDB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0518-D685-6946-AB36-50CCD6FEDB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0518-D685-6946-AB36-50CCD6FEDB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9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0518-D685-6946-AB36-50CCD6FEDB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0518-D685-6946-AB36-50CCD6FEDB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1-88% Dice overlap for the complete tumor region, 75% for the core tumor region and 95% for enhancing tumor region [10]</a:t>
            </a:r>
          </a:p>
          <a:p>
            <a:r>
              <a:rPr lang="en-US" dirty="0" smtClean="0"/>
              <a:t>2-</a:t>
            </a:r>
            <a:r>
              <a:rPr lang="en-US" baseline="0" dirty="0" smtClean="0"/>
              <a:t> Texture features: Co-occurrence Matrices, Laws Features.• Geometric features: Volume, Rectangular Fit, Compactness, Relative distance measure from pleural wall.• Intensity based features: mean brightness measure in terms of Hounsfield units (HU)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0518-D685-6946-AB36-50CCD6FEDB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68" y="42906"/>
            <a:ext cx="2333309" cy="112075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[1]NCI Dictionary of Cancer Terms. https://www.cancer.gov/publications/dictionaries/cancer-terms?cdrid=45333.[2]  Quarter   of   cancer   patients   dead   in   six   months   due   to   late   di-agnosis.    http://www.telegraph.co.uk/news/health/11968539/Quarter-of-cancer-patients-dead-in-six-months-due-to-late-diagnosis.html.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65" y="6860"/>
            <a:ext cx="1508126" cy="7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68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gov/publications/dictionaries/cancer-terms?cdrid=453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78" y="2491409"/>
            <a:ext cx="8361229" cy="1465385"/>
          </a:xfrm>
        </p:spPr>
        <p:txBody>
          <a:bodyPr/>
          <a:lstStyle/>
          <a:p>
            <a:pPr algn="ctr"/>
            <a:r>
              <a:rPr lang="en-US" smtClean="0"/>
              <a:t>Cancer Detection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606" y="4777914"/>
            <a:ext cx="10918464" cy="1448059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By</a:t>
            </a:r>
            <a:r>
              <a:rPr lang="en-US" sz="1800" cap="all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Bassma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El-</a:t>
            </a:r>
            <a:r>
              <a:rPr lang="en-US" sz="18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Sherbiny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Nardeen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N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abil, Youssef Emad &amp; </a:t>
            </a:r>
            <a:r>
              <a:rPr lang="en-US" sz="1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Seif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Hassab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El-</a:t>
            </a:r>
            <a:r>
              <a:rPr lang="en-US" sz="1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Naby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omputer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cience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enior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tudents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Supervised by 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Dr. Ashraf </a:t>
            </a:r>
            <a:r>
              <a:rPr lang="en-US" sz="1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Abdelraouf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, Eng. </a:t>
            </a:r>
            <a:r>
              <a:rPr lang="en-US" sz="1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Taraggy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Mohiy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&amp; Eng. Nada Ayman</a:t>
            </a:r>
            <a:endParaRPr lang="en-US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endParaRPr lang="en-US" sz="2000" cap="all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56428" y="6225973"/>
            <a:ext cx="2743200" cy="365125"/>
          </a:xfrm>
        </p:spPr>
        <p:txBody>
          <a:bodyPr/>
          <a:lstStyle/>
          <a:p>
            <a:fld id="{8B8A1A88-FFBB-4C49-A102-4B26D64B4661}" type="datetime4">
              <a:rPr lang="en-US" sz="2400" b="1" smtClean="0">
                <a:latin typeface="Times New Roman" charset="0"/>
                <a:ea typeface="Times New Roman" charset="0"/>
                <a:cs typeface="Times New Roman" charset="0"/>
              </a:rPr>
              <a:t>October 2, 2017</a:t>
            </a:fld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Related Work </a:t>
            </a:r>
            <a:r>
              <a:rPr lang="en-US" b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5-2/2</a:t>
            </a:r>
            <a:r>
              <a:rPr lang="en-US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: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 Bick · F. Diekmann (Eds.) Digital Mammography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0" y="6256333"/>
            <a:ext cx="9613861" cy="365125"/>
          </a:xfrm>
        </p:spPr>
        <p:txBody>
          <a:bodyPr/>
          <a:lstStyle/>
          <a:p>
            <a:r>
              <a:rPr lang="de-DE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[7]Bick, U., &amp; Diekmann, F. (2010). </a:t>
            </a:r>
            <a:r>
              <a:rPr lang="de-DE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mammography</a:t>
            </a:r>
            <a:r>
              <a:rPr lang="de-DE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Heidelberg: Springer.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64" y="2062478"/>
            <a:ext cx="6971376" cy="41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7369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Table of Comparisons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9" y="2033516"/>
            <a:ext cx="10126638" cy="44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Motivation 1/3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15" y="2055839"/>
            <a:ext cx="4190646" cy="23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41" y="4136530"/>
            <a:ext cx="4192320" cy="2521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607" y="2055838"/>
            <a:ext cx="4521188" cy="234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607" y="4398696"/>
            <a:ext cx="4521188" cy="21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2/3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51" y="2336873"/>
            <a:ext cx="6809310" cy="40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Motivation 3/3-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According to Question 10 , explain your answer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6" y="3740229"/>
            <a:ext cx="8877300" cy="130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6" y="5048329"/>
            <a:ext cx="8877300" cy="63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56" y="2811440"/>
            <a:ext cx="8877300" cy="9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System Overview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2" y="2109504"/>
            <a:ext cx="9601200" cy="45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System Overview-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Preprocessing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36873"/>
            <a:ext cx="9836982" cy="258149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Starts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using bias filed distortion and Normalization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step.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Use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filters such as Grayscale &amp; Gaussian.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0" y="5936188"/>
            <a:ext cx="9253389" cy="365125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[8]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Liyue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Shen, Tim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Anderson,Multimodal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Brain MRI Tumor Segmentation via Convolutional Neural Networks (poster),2017,Stanford
</a:t>
            </a:r>
            <a:endParaRPr lang="en-US" sz="12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System Overview-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Segmentation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2336873"/>
            <a:ext cx="10155637" cy="24706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Every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patch should be indicating some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feature.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Several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features then extracted from previous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work.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0" y="5936188"/>
            <a:ext cx="8879315" cy="365125"/>
          </a:xfrm>
        </p:spPr>
        <p:txBody>
          <a:bodyPr/>
          <a:lstStyle/>
          <a:p>
            <a:r>
              <a:rPr lang="en-US" sz="11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[8]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Liyue</a:t>
            </a:r>
            <a:r>
              <a:rPr lang="en-US" sz="11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Shen, Tim </a:t>
            </a:r>
            <a:r>
              <a:rPr lang="en-US" sz="11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Anderson,Multimodal</a:t>
            </a:r>
            <a:r>
              <a:rPr lang="en-US" sz="11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Brain MRI Tumor Segmentation via Convolutional Neural Networks (poster),2017,Stanford
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System Overview-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Gabor Wavelets represent an accuracy 0.86 DSC[9].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intensity, </a:t>
            </a:r>
            <a:r>
              <a:rPr lang="en-US" dirty="0"/>
              <a:t>intensity </a:t>
            </a:r>
            <a:r>
              <a:rPr lang="en-US" dirty="0" smtClean="0"/>
              <a:t>differences , </a:t>
            </a:r>
            <a:r>
              <a:rPr lang="en-US" dirty="0"/>
              <a:t>local neighborhood and wavelet </a:t>
            </a:r>
            <a:r>
              <a:rPr lang="en-US" dirty="0" smtClean="0"/>
              <a:t>texture[10].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0" y="6086316"/>
            <a:ext cx="10933925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[9]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 S., &amp; T. A. (2017). Multimodal Brain MRI Tumor Segmentation via Convolutional Neural Networks. </a:t>
            </a:r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 Stanford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[10]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 U., &amp; K. R. (2017). Brain tumor classification from multi-modality MRI using wavelets and machine learning. 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ACM,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System Overview-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Classification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2905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 smtClean="0"/>
              <a:t>CNN &amp; SVM classifiers</a:t>
            </a:r>
          </a:p>
          <a:p>
            <a:r>
              <a:rPr lang="en-US" sz="2800" dirty="0" smtClean="0"/>
              <a:t>Try </a:t>
            </a:r>
            <a:r>
              <a:rPr lang="en-US" sz="2800" dirty="0" smtClean="0"/>
              <a:t>combinations between classifiers to get higher accuracy.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8228152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[6]</a:t>
            </a:r>
            <a:r>
              <a:rPr lang="en-US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Liyue</a:t>
            </a:r>
            <a:r>
              <a:rPr lang="en-US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Shen, Tim </a:t>
            </a:r>
            <a:r>
              <a:rPr lang="en-US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Anderson,Multimodal</a:t>
            </a:r>
            <a:r>
              <a:rPr lang="en-US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Brain MRI Tumor Segmentation via Convolutional Neural Networks (poster),2017,Stanford
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Introduction 1/2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ells </a:t>
            </a:r>
            <a:r>
              <a:rPr lang="en-US" dirty="0"/>
              <a:t>divide without control </a:t>
            </a:r>
            <a:r>
              <a:rPr lang="en-US" dirty="0" smtClean="0"/>
              <a:t>and can </a:t>
            </a:r>
            <a:r>
              <a:rPr lang="en-US" dirty="0"/>
              <a:t>invade nearby tissues </a:t>
            </a:r>
            <a:r>
              <a:rPr lang="en-US" dirty="0" smtClean="0"/>
              <a:t>[1].</a:t>
            </a:r>
          </a:p>
          <a:p>
            <a:r>
              <a:rPr lang="en-US" dirty="0" smtClean="0"/>
              <a:t>Early diagnosis, treatment improves </a:t>
            </a:r>
            <a:r>
              <a:rPr lang="en-US" dirty="0"/>
              <a:t>the chances of </a:t>
            </a:r>
            <a:r>
              <a:rPr lang="en-US" dirty="0" smtClean="0"/>
              <a:t>survival[2].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50026" y="5867400"/>
            <a:ext cx="8989621" cy="990600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[1]NCI Dictionary of Cancer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Terms.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https</a:t>
            </a:r>
            <a:r>
              <a:rPr lang="en-US" sz="1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://www.cancer.gov/publications/dictionaries/cancer-terms?cdrid=45333</a:t>
            </a:r>
            <a:r>
              <a:rPr lang="en-US" sz="1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[2]  Quarter   of   cancer   patients   dead   in   six   months   due   to   late   di-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agnosis</a:t>
            </a:r>
            <a:r>
              <a:rPr lang="en-US" sz="1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.    http://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www.telegraph.co.uk</a:t>
            </a:r>
            <a:r>
              <a:rPr lang="en-US" sz="1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/news/health/11968539/Quarter-of-cancer-patients-dead-in-six-months-due-to-late-diagnosis.html.</a:t>
            </a:r>
            <a:endParaRPr lang="en-US" sz="1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44" y="3533306"/>
            <a:ext cx="3206338" cy="22330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07896" y="3975654"/>
            <a:ext cx="980661" cy="11396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83965" y="4359965"/>
            <a:ext cx="82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Tumor</a:t>
            </a:r>
            <a:endParaRPr lang="en-US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6705728" y="4544631"/>
            <a:ext cx="1802168" cy="10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4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Supportive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038350"/>
            <a:ext cx="8411817" cy="47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Expected Results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 images with detected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cancerous &amp; tumor parts.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 breast dense level or type (A-&gt;D).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High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accuracy.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</a:rPr>
              <a:t>Any Questions? 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charset="0"/>
                <a:ea typeface="Times New Roman" charset="0"/>
                <a:cs typeface="Times New Roman" charset="0"/>
              </a:rPr>
              <a:t>Thank You </a:t>
            </a:r>
            <a:endParaRPr lang="en-US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7174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Introduction 2/2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6" y="3326926"/>
            <a:ext cx="1318777" cy="16533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1" y="3326926"/>
            <a:ext cx="1380774" cy="1652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666" y="5158937"/>
            <a:ext cx="128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Normal Tissue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678" y="5191215"/>
            <a:ext cx="1440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Abnormal Tissue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101932"/>
            <a:ext cx="969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Several Cancerous cells can occur in different </a:t>
            </a:r>
            <a:r>
              <a:rPr lang="en-US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organs: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72458" y="2728741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400" b="1" baseline="30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St</a:t>
            </a:r>
            <a:r>
              <a:rPr lang="en-US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Brain</a:t>
            </a:r>
            <a:endParaRPr lang="en-US" sz="24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59" y="3326926"/>
            <a:ext cx="1377538" cy="16262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25" y="3326927"/>
            <a:ext cx="1377537" cy="16262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96444" y="2728740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b="1" baseline="300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="1" baseline="30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Lungs</a:t>
            </a:r>
            <a:endParaRPr lang="en-US" sz="24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67" y="3290083"/>
            <a:ext cx="1109353" cy="1637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693" y="3290083"/>
            <a:ext cx="1113761" cy="1620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27" y="3290083"/>
            <a:ext cx="1116275" cy="1613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57521" y="2691783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400" b="1" baseline="30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rd</a:t>
            </a:r>
            <a:r>
              <a:rPr lang="en-US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Breast</a:t>
            </a:r>
            <a:endParaRPr lang="en-US" sz="24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26127" y="4980318"/>
            <a:ext cx="111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Cancer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9555" y="5221837"/>
            <a:ext cx="1440707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Abnormal Tissue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4204" y="5103153"/>
            <a:ext cx="128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Normal Tissue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8796" y="5200414"/>
            <a:ext cx="128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Normal Tissue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48481" y="5002861"/>
            <a:ext cx="130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Not Cancer &amp; Not Normal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Problem Statement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913069"/>
            <a:ext cx="9613861" cy="148356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Detect</a:t>
            </a:r>
            <a:r>
              <a:rPr lang="en-US" sz="32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cancerous </a:t>
            </a:r>
            <a:r>
              <a:rPr lang="en-US" sz="32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cells &amp; tumors in Brain &amp; Lungs with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high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accuracy.</a:t>
            </a:r>
            <a:endParaRPr lang="en-US" sz="3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Prediction </a:t>
            </a:r>
            <a:r>
              <a:rPr lang="en-US" sz="32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of breast cancer through breast dense percentage ca</a:t>
            </a:r>
            <a:r>
              <a:rPr lang="en-US" sz="32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lculation with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high accuracy.</a:t>
            </a: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Related Work 1: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Automated 3-D Segmentation of Lungs With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Lung Cancer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in CT Data Using a Novel Robust Active Shape Model Approach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It lakes learning data [3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They used RASM Algorithm.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Dice coefficient 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0.975+ 0.006.</a:t>
            </a:r>
          </a:p>
          <a:p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6121716"/>
            <a:ext cx="1066826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[3]</a:t>
            </a:r>
            <a:r>
              <a:rPr lang="en-US" sz="14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Reinhard</a:t>
            </a:r>
            <a:r>
              <a:rPr lang="en-US" sz="1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Beichel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Shanhui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Sun, Christian Bauer. Automated 3-d </a:t>
            </a:r>
            <a:r>
              <a:rPr lang="en-US" sz="14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segmenta</a:t>
            </a:r>
            <a:r>
              <a:rPr lang="en-US" sz="1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14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tion</a:t>
            </a:r>
            <a:r>
              <a:rPr lang="en-US" sz="1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of lungs with lung cancer in </a:t>
            </a:r>
            <a:r>
              <a:rPr lang="en-US" sz="14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ct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data using a novel robust </a:t>
            </a:r>
            <a:r>
              <a:rPr lang="en-US" sz="1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active shape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model 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approach, Feb 2012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76" y="2763730"/>
            <a:ext cx="5387979" cy="3172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60274" y="4146114"/>
            <a:ext cx="93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Tumor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745249" y="3494762"/>
            <a:ext cx="300625" cy="275572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745249" y="3908121"/>
            <a:ext cx="300625" cy="325676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1"/>
            <a:endCxn id="9" idx="5"/>
          </p:cNvCxnSpPr>
          <p:nvPr/>
        </p:nvCxnSpPr>
        <p:spPr>
          <a:xfrm flipH="1" flipV="1">
            <a:off x="10001848" y="3729977"/>
            <a:ext cx="958426" cy="60080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 flipV="1">
            <a:off x="10045874" y="4233797"/>
            <a:ext cx="914400" cy="9698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75860"/>
            <a:ext cx="9613861" cy="9541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Related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Work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2: 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Brain Tumor Segmentation Using Convolutional Neural Networks in MRI Images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295" y="2239617"/>
            <a:ext cx="10451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Proposed and used the  Algorithm BCN,FCN and Expectation Maximization.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Used Dataset BRATS[4].   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Since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we note a significant drop in performance in PPV in the same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regions.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DSC metric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of 0.78, 0.65, and 0.75 for the complete, core, and enhancing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regions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279" y="6428141"/>
            <a:ext cx="10242375" cy="365125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[4]  Victor Alves Carlos A. Silva S ́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ergio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Pereira, Adriano Pinto.  Brain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tumorsegmentation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using convolutional neural networks in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mri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images, May 2016.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PPV = Position Predictive value , </a:t>
            </a: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DSC </a:t>
            </a:r>
            <a:r>
              <a:rPr lang="en-US" sz="18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sz="1800" b="1" dirty="0">
                <a:latin typeface="Times New Roman" charset="0"/>
                <a:ea typeface="Times New Roman" charset="0"/>
                <a:cs typeface="Times New Roman" charset="0"/>
              </a:rPr>
              <a:t>Dice Similarity </a:t>
            </a:r>
            <a:r>
              <a:rPr 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>Coefficient</a:t>
            </a:r>
            <a:endParaRPr lang="en-US" sz="18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27" y="3739214"/>
            <a:ext cx="4152211" cy="2688927"/>
          </a:xfrm>
        </p:spPr>
      </p:pic>
    </p:spTree>
    <p:extLst>
      <p:ext uri="{BB962C8B-B14F-4D97-AF65-F5344CB8AC3E}">
        <p14:creationId xmlns:p14="http://schemas.microsoft.com/office/powerpoint/2010/main" val="1521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Related Work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Breast Segmentation and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Density Estimation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in Breast MRI: A Fully Automatic Framework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High time consuming.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They used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fuzzy C-means (FCM),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expectation–maximization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STAPLE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algorithms.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verage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DSC value of 0.80 ± 0.13 (mean ±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).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36" y="4043889"/>
            <a:ext cx="6438900" cy="18923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0320" y="6214481"/>
            <a:ext cx="10142167" cy="365125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[5]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Ritse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M.  Mann  Robert  Mart  Albert 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Gubern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-Merida, 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Michiel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Kallenbergand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Nico 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Karssemeijer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.   Breast  segmentation  and  density  estimation 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inbreast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mri</a:t>
            </a:r>
            <a:r>
              <a:rPr lang="en-US" sz="1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:  A fully automatic framework, January 2015</a:t>
            </a:r>
            <a:endParaRPr lang="en-US" sz="12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Related Work </a:t>
            </a:r>
            <a:r>
              <a:rPr lang="en-US" b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4:</a:t>
            </a:r>
            <a:r>
              <a:rPr lang="en-US" sz="40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Computer-aided detection/diagnosis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breast cancer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mammography and ultrasound.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6114" y="3626746"/>
            <a:ext cx="5076825" cy="20478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1" y="6256333"/>
            <a:ext cx="9883046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[6] A. J.,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Mashohor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B., Mahmud, H. R., B.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Saripan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I.,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Ramli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B., &amp; B. K. (2012, November 13). Computer-aided detection/diagnosis of breast cancer in mammography and ultrasound: a review, from http://www.sciencedirect.com/science/article/pii/S0899707112002938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899" y="2129051"/>
            <a:ext cx="104155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CAD: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Identify and mark suspicious areas in an image. The goal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mammography is to help radiologists avoid missing cancers.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assist the radiologist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of abnormalities as benign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malignant.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Related Work </a:t>
            </a:r>
            <a:r>
              <a:rPr lang="en-US" b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5-1/2: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 Bick · F. Diekmann (Eds.) Digital Mammography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Interface of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CADx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1" y="6396937"/>
            <a:ext cx="10049134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[7]Bick</a:t>
            </a:r>
            <a:r>
              <a:rPr lang="de-DE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U., &amp; Diekmann, F. (2010). </a:t>
            </a:r>
            <a:r>
              <a:rPr lang="de-DE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mammography</a:t>
            </a:r>
            <a:r>
              <a:rPr lang="de-DE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Heidelberg: Springer.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569" y="1674319"/>
            <a:ext cx="5211613" cy="472702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862316" y="5213445"/>
            <a:ext cx="1364777" cy="27295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87605" y="5213445"/>
            <a:ext cx="255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Category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953104" y="2336873"/>
            <a:ext cx="682155" cy="17431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57621" y="2485021"/>
            <a:ext cx="189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840036" y="3903260"/>
            <a:ext cx="795223" cy="23327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495128" y="3562066"/>
            <a:ext cx="169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Pictorial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594824" y="5779158"/>
            <a:ext cx="795223" cy="23327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357620" y="5566857"/>
            <a:ext cx="183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1774</TotalTime>
  <Words>895</Words>
  <Application>Microsoft Office PowerPoint</Application>
  <PresentationFormat>Widescreen</PresentationFormat>
  <Paragraphs>122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Berlin</vt:lpstr>
      <vt:lpstr>Cancer Detection</vt:lpstr>
      <vt:lpstr>Introduction 1/2</vt:lpstr>
      <vt:lpstr>Introduction 2/2 </vt:lpstr>
      <vt:lpstr>Problem Statement</vt:lpstr>
      <vt:lpstr>Related Work 1: Automated 3-D Segmentation of Lungs With Lung Cancer in CT Data Using a Novel Robust Active Shape Model Approach</vt:lpstr>
      <vt:lpstr>   Related Work 2: Brain Tumor Segmentation Using Convolutional Neural Networks in MRI Images   </vt:lpstr>
      <vt:lpstr>Related Work 3: Breast Segmentation and Density Estimation in Breast MRI: A Fully Automatic Framework</vt:lpstr>
      <vt:lpstr>Related Work 4: Computer-aided detection/diagnosis of breast cancer in mammography and ultrasound.</vt:lpstr>
      <vt:lpstr>Related Work 5-1/2: U. Bick · F. Diekmann (Eds.) Digital Mammography</vt:lpstr>
      <vt:lpstr>Related Work 5-2/2: U. Bick · F. Diekmann (Eds.) Digital Mammography</vt:lpstr>
      <vt:lpstr>Table of Comparisons</vt:lpstr>
      <vt:lpstr>Motivation 1/3</vt:lpstr>
      <vt:lpstr>Motivation 2/3</vt:lpstr>
      <vt:lpstr>Motivation 3/3-  According to Question 10 , explain your answer ?</vt:lpstr>
      <vt:lpstr>System Overview</vt:lpstr>
      <vt:lpstr>System Overview- Preprocessing</vt:lpstr>
      <vt:lpstr>System Overview- Segmentation </vt:lpstr>
      <vt:lpstr>System Overview- Feature extraction</vt:lpstr>
      <vt:lpstr>System Overview- Classification</vt:lpstr>
      <vt:lpstr>Supportive Document</vt:lpstr>
      <vt:lpstr>Expected Results</vt:lpstr>
      <vt:lpstr>Any Questions? 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Sherbiny</cp:lastModifiedBy>
  <cp:revision>102</cp:revision>
  <dcterms:created xsi:type="dcterms:W3CDTF">2017-09-24T20:55:32Z</dcterms:created>
  <dcterms:modified xsi:type="dcterms:W3CDTF">2017-10-02T23:58:14Z</dcterms:modified>
</cp:coreProperties>
</file>