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5" r:id="rId7"/>
    <p:sldId id="278" r:id="rId8"/>
    <p:sldId id="261" r:id="rId9"/>
    <p:sldId id="279" r:id="rId10"/>
    <p:sldId id="262" r:id="rId11"/>
    <p:sldId id="280" r:id="rId12"/>
    <p:sldId id="269" r:id="rId13"/>
    <p:sldId id="281" r:id="rId14"/>
    <p:sldId id="276" r:id="rId15"/>
    <p:sldId id="28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9FAC4-9B2B-43D4-8381-F3EF3EDBC1E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4B1C6-EDF5-4EB7-9E21-67F156E76783}">
      <dgm:prSet phldrT="[Text]"/>
      <dgm:spPr/>
      <dgm:t>
        <a:bodyPr/>
        <a:lstStyle/>
        <a:p>
          <a:r>
            <a:rPr lang="en-US" dirty="0" smtClean="0"/>
            <a:t>Raw Data</a:t>
          </a:r>
          <a:endParaRPr lang="en-US" dirty="0"/>
        </a:p>
      </dgm:t>
    </dgm:pt>
    <dgm:pt modelId="{654C7409-55C8-46B5-8A15-F9E76AD251A8}" type="parTrans" cxnId="{7304AD1E-63CB-4CBA-81E5-53994DB82BCB}">
      <dgm:prSet/>
      <dgm:spPr/>
      <dgm:t>
        <a:bodyPr/>
        <a:lstStyle/>
        <a:p>
          <a:endParaRPr lang="en-US"/>
        </a:p>
      </dgm:t>
    </dgm:pt>
    <dgm:pt modelId="{E473B644-7FE3-4AC3-84BD-7DBAB8EAE97E}" type="sibTrans" cxnId="{7304AD1E-63CB-4CBA-81E5-53994DB82BCB}">
      <dgm:prSet/>
      <dgm:spPr/>
      <dgm:t>
        <a:bodyPr/>
        <a:lstStyle/>
        <a:p>
          <a:endParaRPr lang="en-US"/>
        </a:p>
      </dgm:t>
    </dgm:pt>
    <dgm:pt modelId="{75CE0E1D-0D1B-4FE7-8EC6-845C2FA614BC}">
      <dgm:prSet phldrT="[Text]"/>
      <dgm:spPr/>
      <dgm:t>
        <a:bodyPr/>
        <a:lstStyle/>
        <a:p>
          <a:r>
            <a:rPr lang="en-US" dirty="0" smtClean="0"/>
            <a:t>Data pre- processing</a:t>
          </a:r>
          <a:endParaRPr lang="en-US" dirty="0"/>
        </a:p>
      </dgm:t>
    </dgm:pt>
    <dgm:pt modelId="{22DBC4CF-9166-4A2E-94C8-B7F144285E50}" type="parTrans" cxnId="{309F5814-7E09-40C3-96BB-8AE17D563EB9}">
      <dgm:prSet/>
      <dgm:spPr/>
      <dgm:t>
        <a:bodyPr/>
        <a:lstStyle/>
        <a:p>
          <a:endParaRPr lang="en-US"/>
        </a:p>
      </dgm:t>
    </dgm:pt>
    <dgm:pt modelId="{ADDA1492-7FA4-4084-938D-5ACA64BEEADC}" type="sibTrans" cxnId="{309F5814-7E09-40C3-96BB-8AE17D563EB9}">
      <dgm:prSet/>
      <dgm:spPr/>
      <dgm:t>
        <a:bodyPr/>
        <a:lstStyle/>
        <a:p>
          <a:endParaRPr lang="en-US"/>
        </a:p>
      </dgm:t>
    </dgm:pt>
    <dgm:pt modelId="{01AEC5CB-C0D0-4A7B-92D6-701BBB061BDC}">
      <dgm:prSet phldrT="[Text]"/>
      <dgm:spPr/>
      <dgm:t>
        <a:bodyPr/>
        <a:lstStyle/>
        <a:p>
          <a:r>
            <a:rPr lang="en-US" dirty="0" smtClean="0"/>
            <a:t>Trajectory Analyses</a:t>
          </a:r>
          <a:endParaRPr lang="en-US" dirty="0"/>
        </a:p>
      </dgm:t>
    </dgm:pt>
    <dgm:pt modelId="{5D208BAC-0D1F-4971-BD6A-ED33AEDBC308}" type="parTrans" cxnId="{E197DB9A-947C-44C4-BE62-48597F96C6E2}">
      <dgm:prSet/>
      <dgm:spPr/>
      <dgm:t>
        <a:bodyPr/>
        <a:lstStyle/>
        <a:p>
          <a:endParaRPr lang="en-US"/>
        </a:p>
      </dgm:t>
    </dgm:pt>
    <dgm:pt modelId="{E37607F4-F35A-49D2-BDB5-A1C5F824E040}" type="sibTrans" cxnId="{E197DB9A-947C-44C4-BE62-48597F96C6E2}">
      <dgm:prSet/>
      <dgm:spPr/>
      <dgm:t>
        <a:bodyPr/>
        <a:lstStyle/>
        <a:p>
          <a:endParaRPr lang="en-US"/>
        </a:p>
      </dgm:t>
    </dgm:pt>
    <dgm:pt modelId="{026D8554-A2BC-498E-8C98-3329B70FEE5A}">
      <dgm:prSet phldrT="[Text]"/>
      <dgm:spPr/>
      <dgm:t>
        <a:bodyPr/>
        <a:lstStyle/>
        <a:p>
          <a:r>
            <a:rPr lang="en-US" dirty="0" smtClean="0"/>
            <a:t>Visual Analyses</a:t>
          </a:r>
          <a:endParaRPr lang="en-US" dirty="0"/>
        </a:p>
      </dgm:t>
    </dgm:pt>
    <dgm:pt modelId="{2AC91030-7B1F-49A2-8B10-7262903AB09C}" type="parTrans" cxnId="{21E26D24-EBFA-4605-BA1E-4E275E5643C2}">
      <dgm:prSet/>
      <dgm:spPr/>
      <dgm:t>
        <a:bodyPr/>
        <a:lstStyle/>
        <a:p>
          <a:endParaRPr lang="en-US"/>
        </a:p>
      </dgm:t>
    </dgm:pt>
    <dgm:pt modelId="{27D823C5-249F-4695-A811-434A9D91E59E}" type="sibTrans" cxnId="{21E26D24-EBFA-4605-BA1E-4E275E5643C2}">
      <dgm:prSet/>
      <dgm:spPr/>
      <dgm:t>
        <a:bodyPr/>
        <a:lstStyle/>
        <a:p>
          <a:endParaRPr lang="en-US"/>
        </a:p>
      </dgm:t>
    </dgm:pt>
    <dgm:pt modelId="{75F720FE-A40E-4B47-B5CE-480C1E67F777}">
      <dgm:prSet phldrT="[Text]"/>
      <dgm:spPr/>
      <dgm:t>
        <a:bodyPr/>
        <a:lstStyle/>
        <a:p>
          <a:r>
            <a:rPr lang="en-US" dirty="0" smtClean="0"/>
            <a:t>Possible Scenarios</a:t>
          </a:r>
          <a:endParaRPr lang="en-US" dirty="0"/>
        </a:p>
      </dgm:t>
    </dgm:pt>
    <dgm:pt modelId="{4B463877-9E83-447C-85D8-45AADD6A88D5}" type="parTrans" cxnId="{4001F05B-E4B3-465F-A8F9-489ECA4D78BC}">
      <dgm:prSet/>
      <dgm:spPr/>
      <dgm:t>
        <a:bodyPr/>
        <a:lstStyle/>
        <a:p>
          <a:endParaRPr lang="en-US"/>
        </a:p>
      </dgm:t>
    </dgm:pt>
    <dgm:pt modelId="{082B42C0-B691-4284-8593-8447F87EB7A2}" type="sibTrans" cxnId="{4001F05B-E4B3-465F-A8F9-489ECA4D78BC}">
      <dgm:prSet/>
      <dgm:spPr/>
      <dgm:t>
        <a:bodyPr vert="wordArtVert"/>
        <a:lstStyle/>
        <a:p>
          <a:endParaRPr lang="en-US"/>
        </a:p>
      </dgm:t>
    </dgm:pt>
    <dgm:pt modelId="{7825B85C-0417-460C-AC8B-0EC0CB565DED}">
      <dgm:prSet phldrT="[Text]"/>
      <dgm:spPr/>
      <dgm:t>
        <a:bodyPr/>
        <a:lstStyle/>
        <a:p>
          <a:r>
            <a:rPr lang="en-US" dirty="0" smtClean="0"/>
            <a:t>Alerting security</a:t>
          </a:r>
          <a:endParaRPr lang="en-US" dirty="0"/>
        </a:p>
      </dgm:t>
    </dgm:pt>
    <dgm:pt modelId="{181A91C8-F42C-4159-8749-5247379C7EED}" type="parTrans" cxnId="{FA8404A9-F63A-40C9-8CB2-D2836AB7088F}">
      <dgm:prSet/>
      <dgm:spPr/>
      <dgm:t>
        <a:bodyPr/>
        <a:lstStyle/>
        <a:p>
          <a:endParaRPr lang="en-US"/>
        </a:p>
      </dgm:t>
    </dgm:pt>
    <dgm:pt modelId="{51A4A3DF-1A7E-4564-95A0-49F202A79E72}" type="sibTrans" cxnId="{FA8404A9-F63A-40C9-8CB2-D2836AB7088F}">
      <dgm:prSet/>
      <dgm:spPr/>
      <dgm:t>
        <a:bodyPr/>
        <a:lstStyle/>
        <a:p>
          <a:endParaRPr lang="en-US"/>
        </a:p>
      </dgm:t>
    </dgm:pt>
    <dgm:pt modelId="{D88D6E67-597F-489B-8440-0FB2F28A198D}">
      <dgm:prSet phldrT="[Text]"/>
      <dgm:spPr/>
      <dgm:t>
        <a:bodyPr/>
        <a:lstStyle/>
        <a:p>
          <a:r>
            <a:rPr lang="en-US" dirty="0" smtClean="0"/>
            <a:t>Algorithms</a:t>
          </a:r>
          <a:endParaRPr lang="en-US" dirty="0"/>
        </a:p>
      </dgm:t>
    </dgm:pt>
    <dgm:pt modelId="{5345322F-2B73-496A-91BB-1F3B40EADAA8}" type="parTrans" cxnId="{6E0AEC4F-38A7-4BCC-ABC3-B2AA793586AF}">
      <dgm:prSet/>
      <dgm:spPr/>
      <dgm:t>
        <a:bodyPr/>
        <a:lstStyle/>
        <a:p>
          <a:endParaRPr lang="en-US"/>
        </a:p>
      </dgm:t>
    </dgm:pt>
    <dgm:pt modelId="{2A28E5DD-E987-47C3-8841-7B88F2AF299D}" type="sibTrans" cxnId="{6E0AEC4F-38A7-4BCC-ABC3-B2AA793586AF}">
      <dgm:prSet/>
      <dgm:spPr/>
      <dgm:t>
        <a:bodyPr/>
        <a:lstStyle/>
        <a:p>
          <a:endParaRPr lang="en-US"/>
        </a:p>
      </dgm:t>
    </dgm:pt>
    <dgm:pt modelId="{EAA09AF6-E640-4361-A649-5162D05C3616}" type="pres">
      <dgm:prSet presAssocID="{9739FAC4-9B2B-43D4-8381-F3EF3EDBC1E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E157C28-7445-46EC-BAD1-A01B1034AFAF}" type="pres">
      <dgm:prSet presAssocID="{BF64B1C6-EDF5-4EB7-9E21-67F156E76783}" presName="compNode" presStyleCnt="0"/>
      <dgm:spPr/>
    </dgm:pt>
    <dgm:pt modelId="{39D3E408-6D85-4C2D-8200-2036208FA323}" type="pres">
      <dgm:prSet presAssocID="{BF64B1C6-EDF5-4EB7-9E21-67F156E76783}" presName="dummyConnPt" presStyleCnt="0"/>
      <dgm:spPr/>
    </dgm:pt>
    <dgm:pt modelId="{CC626438-D12A-42F1-B3AC-62E33BF77979}" type="pres">
      <dgm:prSet presAssocID="{BF64B1C6-EDF5-4EB7-9E21-67F156E76783}" presName="node" presStyleLbl="node1" presStyleIdx="0" presStyleCnt="6" custScaleX="83182" custScaleY="76919" custLinFactNeighborX="-37128" custLinFactNeighborY="-6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4F02C-763E-4DB7-ACA1-4A5F71E306F3}" type="pres">
      <dgm:prSet presAssocID="{E473B644-7FE3-4AC3-84BD-7DBAB8EAE97E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0FA20C2D-9019-46A1-842B-80EB112F97A5}" type="pres">
      <dgm:prSet presAssocID="{75CE0E1D-0D1B-4FE7-8EC6-845C2FA614BC}" presName="compNode" presStyleCnt="0"/>
      <dgm:spPr/>
    </dgm:pt>
    <dgm:pt modelId="{38719708-D1EC-4D3E-A1DF-5CB6434D37EA}" type="pres">
      <dgm:prSet presAssocID="{75CE0E1D-0D1B-4FE7-8EC6-845C2FA614BC}" presName="dummyConnPt" presStyleCnt="0"/>
      <dgm:spPr/>
    </dgm:pt>
    <dgm:pt modelId="{C04EC1ED-8248-4EE2-9F40-D732B9A41B7D}" type="pres">
      <dgm:prSet presAssocID="{75CE0E1D-0D1B-4FE7-8EC6-845C2FA614BC}" presName="node" presStyleLbl="node1" presStyleIdx="1" presStyleCnt="6" custScaleX="86247" custScaleY="79754" custLinFactNeighborX="-17303" custLinFactNeighborY="9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D3589-FA67-457F-9C41-8C371FA293B6}" type="pres">
      <dgm:prSet presAssocID="{ADDA1492-7FA4-4084-938D-5ACA64BEEADC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CDED7B06-5008-47F7-BDBE-8407BABD9AD1}" type="pres">
      <dgm:prSet presAssocID="{01AEC5CB-C0D0-4A7B-92D6-701BBB061BDC}" presName="compNode" presStyleCnt="0"/>
      <dgm:spPr/>
    </dgm:pt>
    <dgm:pt modelId="{362EE695-5780-4EAD-AC00-E7A055B826BF}" type="pres">
      <dgm:prSet presAssocID="{01AEC5CB-C0D0-4A7B-92D6-701BBB061BDC}" presName="dummyConnPt" presStyleCnt="0"/>
      <dgm:spPr/>
    </dgm:pt>
    <dgm:pt modelId="{31D52766-9A35-4583-B0FD-33AE3E0AE770}" type="pres">
      <dgm:prSet presAssocID="{01AEC5CB-C0D0-4A7B-92D6-701BBB061BDC}" presName="node" presStyleLbl="node1" presStyleIdx="2" presStyleCnt="6" custScaleX="86247" custScaleY="79754" custLinFactNeighborX="75878" custLinFactNeighborY="-7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3EF94-56E0-40F1-9667-E6421E861690}" type="pres">
      <dgm:prSet presAssocID="{E37607F4-F35A-49D2-BDB5-A1C5F824E040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8E2CC6CB-0A46-408D-BEF9-D2A6EAF05BCB}" type="pres">
      <dgm:prSet presAssocID="{026D8554-A2BC-498E-8C98-3329B70FEE5A}" presName="compNode" presStyleCnt="0"/>
      <dgm:spPr/>
    </dgm:pt>
    <dgm:pt modelId="{F7E77F47-250C-4A60-B3CC-B991198B68F8}" type="pres">
      <dgm:prSet presAssocID="{026D8554-A2BC-498E-8C98-3329B70FEE5A}" presName="dummyConnPt" presStyleCnt="0"/>
      <dgm:spPr/>
    </dgm:pt>
    <dgm:pt modelId="{B41490DB-1F15-46D1-BA17-A61FF3F004BB}" type="pres">
      <dgm:prSet presAssocID="{026D8554-A2BC-498E-8C98-3329B70FEE5A}" presName="node" presStyleLbl="node1" presStyleIdx="3" presStyleCnt="6" custScaleX="86247" custScaleY="79754" custLinFactNeighborX="81348" custLinFactNeighborY="-58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0F4BB-ECEF-42FF-AE85-816CBCEB421C}" type="pres">
      <dgm:prSet presAssocID="{27D823C5-249F-4695-A811-434A9D91E59E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30DB8CF8-1996-49D9-8E33-F887E38C53CB}" type="pres">
      <dgm:prSet presAssocID="{75F720FE-A40E-4B47-B5CE-480C1E67F777}" presName="compNode" presStyleCnt="0"/>
      <dgm:spPr/>
    </dgm:pt>
    <dgm:pt modelId="{49563082-A01E-40A5-8E1A-F15242F1BD1B}" type="pres">
      <dgm:prSet presAssocID="{75F720FE-A40E-4B47-B5CE-480C1E67F777}" presName="dummyConnPt" presStyleCnt="0"/>
      <dgm:spPr/>
    </dgm:pt>
    <dgm:pt modelId="{62483CC7-1FB4-4384-B6A4-377CA410D900}" type="pres">
      <dgm:prSet presAssocID="{75F720FE-A40E-4B47-B5CE-480C1E67F777}" presName="node" presStyleLbl="node1" presStyleIdx="4" presStyleCnt="6" custScaleX="86247" custScaleY="79754" custLinFactX="18952" custLinFactNeighborX="100000" custLinFactNeighborY="-67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E3896-496C-493B-8CD4-034198385E20}" type="pres">
      <dgm:prSet presAssocID="{082B42C0-B691-4284-8593-8447F87EB7A2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9A5CCB29-4668-4FB6-BDE0-151E6E5EEE88}" type="pres">
      <dgm:prSet presAssocID="{7825B85C-0417-460C-AC8B-0EC0CB565DED}" presName="compNode" presStyleCnt="0"/>
      <dgm:spPr/>
    </dgm:pt>
    <dgm:pt modelId="{BB8FB80B-BC57-4C85-88FC-6FD618BCC0BC}" type="pres">
      <dgm:prSet presAssocID="{7825B85C-0417-460C-AC8B-0EC0CB565DED}" presName="dummyConnPt" presStyleCnt="0"/>
      <dgm:spPr/>
    </dgm:pt>
    <dgm:pt modelId="{F8EC1F71-E71B-4EE9-A87F-AE74CA046D06}" type="pres">
      <dgm:prSet presAssocID="{7825B85C-0417-460C-AC8B-0EC0CB565DED}" presName="node" presStyleLbl="node1" presStyleIdx="5" presStyleCnt="6" custScaleX="86247" custScaleY="79754" custLinFactNeighborX="-17829" custLinFactNeighborY="3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0C6FA-6B13-4BF8-95D2-578519ED27DB}" type="presOf" srcId="{026D8554-A2BC-498E-8C98-3329B70FEE5A}" destId="{B41490DB-1F15-46D1-BA17-A61FF3F004BB}" srcOrd="0" destOrd="0" presId="urn:microsoft.com/office/officeart/2005/8/layout/bProcess4"/>
    <dgm:cxn modelId="{21E26D24-EBFA-4605-BA1E-4E275E5643C2}" srcId="{9739FAC4-9B2B-43D4-8381-F3EF3EDBC1E5}" destId="{026D8554-A2BC-498E-8C98-3329B70FEE5A}" srcOrd="3" destOrd="0" parTransId="{2AC91030-7B1F-49A2-8B10-7262903AB09C}" sibTransId="{27D823C5-249F-4695-A811-434A9D91E59E}"/>
    <dgm:cxn modelId="{F0EF24E0-0FCA-4B84-9180-811E1368A63B}" type="presOf" srcId="{ADDA1492-7FA4-4084-938D-5ACA64BEEADC}" destId="{502D3589-FA67-457F-9C41-8C371FA293B6}" srcOrd="0" destOrd="0" presId="urn:microsoft.com/office/officeart/2005/8/layout/bProcess4"/>
    <dgm:cxn modelId="{83561039-561F-49A6-A921-7CE87671ACF0}" type="presOf" srcId="{7825B85C-0417-460C-AC8B-0EC0CB565DED}" destId="{F8EC1F71-E71B-4EE9-A87F-AE74CA046D06}" srcOrd="0" destOrd="0" presId="urn:microsoft.com/office/officeart/2005/8/layout/bProcess4"/>
    <dgm:cxn modelId="{7304AD1E-63CB-4CBA-81E5-53994DB82BCB}" srcId="{9739FAC4-9B2B-43D4-8381-F3EF3EDBC1E5}" destId="{BF64B1C6-EDF5-4EB7-9E21-67F156E76783}" srcOrd="0" destOrd="0" parTransId="{654C7409-55C8-46B5-8A15-F9E76AD251A8}" sibTransId="{E473B644-7FE3-4AC3-84BD-7DBAB8EAE97E}"/>
    <dgm:cxn modelId="{6E0AEC4F-38A7-4BCC-ABC3-B2AA793586AF}" srcId="{01AEC5CB-C0D0-4A7B-92D6-701BBB061BDC}" destId="{D88D6E67-597F-489B-8440-0FB2F28A198D}" srcOrd="0" destOrd="0" parTransId="{5345322F-2B73-496A-91BB-1F3B40EADAA8}" sibTransId="{2A28E5DD-E987-47C3-8841-7B88F2AF299D}"/>
    <dgm:cxn modelId="{1CD6ACE7-8286-4A99-BC02-EC6F374AB60A}" type="presOf" srcId="{BF64B1C6-EDF5-4EB7-9E21-67F156E76783}" destId="{CC626438-D12A-42F1-B3AC-62E33BF77979}" srcOrd="0" destOrd="0" presId="urn:microsoft.com/office/officeart/2005/8/layout/bProcess4"/>
    <dgm:cxn modelId="{471C60DC-9F44-4AA2-9036-6B1F56659199}" type="presOf" srcId="{082B42C0-B691-4284-8593-8447F87EB7A2}" destId="{ED2E3896-496C-493B-8CD4-034198385E20}" srcOrd="0" destOrd="0" presId="urn:microsoft.com/office/officeart/2005/8/layout/bProcess4"/>
    <dgm:cxn modelId="{26E74C71-1D86-4928-9D7B-56ADC058F0B8}" type="presOf" srcId="{E473B644-7FE3-4AC3-84BD-7DBAB8EAE97E}" destId="{1EE4F02C-763E-4DB7-ACA1-4A5F71E306F3}" srcOrd="0" destOrd="0" presId="urn:microsoft.com/office/officeart/2005/8/layout/bProcess4"/>
    <dgm:cxn modelId="{309F5814-7E09-40C3-96BB-8AE17D563EB9}" srcId="{9739FAC4-9B2B-43D4-8381-F3EF3EDBC1E5}" destId="{75CE0E1D-0D1B-4FE7-8EC6-845C2FA614BC}" srcOrd="1" destOrd="0" parTransId="{22DBC4CF-9166-4A2E-94C8-B7F144285E50}" sibTransId="{ADDA1492-7FA4-4084-938D-5ACA64BEEADC}"/>
    <dgm:cxn modelId="{FA8404A9-F63A-40C9-8CB2-D2836AB7088F}" srcId="{9739FAC4-9B2B-43D4-8381-F3EF3EDBC1E5}" destId="{7825B85C-0417-460C-AC8B-0EC0CB565DED}" srcOrd="5" destOrd="0" parTransId="{181A91C8-F42C-4159-8749-5247379C7EED}" sibTransId="{51A4A3DF-1A7E-4564-95A0-49F202A79E72}"/>
    <dgm:cxn modelId="{D46A22EE-A69A-4D29-9123-1107E25C7008}" type="presOf" srcId="{01AEC5CB-C0D0-4A7B-92D6-701BBB061BDC}" destId="{31D52766-9A35-4583-B0FD-33AE3E0AE770}" srcOrd="0" destOrd="0" presId="urn:microsoft.com/office/officeart/2005/8/layout/bProcess4"/>
    <dgm:cxn modelId="{A77871C3-7FE4-4828-82BE-21398BE5AF41}" type="presOf" srcId="{9739FAC4-9B2B-43D4-8381-F3EF3EDBC1E5}" destId="{EAA09AF6-E640-4361-A649-5162D05C3616}" srcOrd="0" destOrd="0" presId="urn:microsoft.com/office/officeart/2005/8/layout/bProcess4"/>
    <dgm:cxn modelId="{A14068FA-A645-46BC-9E5A-63F018A933A2}" type="presOf" srcId="{E37607F4-F35A-49D2-BDB5-A1C5F824E040}" destId="{1283EF94-56E0-40F1-9667-E6421E861690}" srcOrd="0" destOrd="0" presId="urn:microsoft.com/office/officeart/2005/8/layout/bProcess4"/>
    <dgm:cxn modelId="{07ABC40C-F116-4A7F-BFAB-751AE62BFDA8}" type="presOf" srcId="{75F720FE-A40E-4B47-B5CE-480C1E67F777}" destId="{62483CC7-1FB4-4384-B6A4-377CA410D900}" srcOrd="0" destOrd="0" presId="urn:microsoft.com/office/officeart/2005/8/layout/bProcess4"/>
    <dgm:cxn modelId="{B7F42104-A6EA-42D6-A676-70332A304C79}" type="presOf" srcId="{75CE0E1D-0D1B-4FE7-8EC6-845C2FA614BC}" destId="{C04EC1ED-8248-4EE2-9F40-D732B9A41B7D}" srcOrd="0" destOrd="0" presId="urn:microsoft.com/office/officeart/2005/8/layout/bProcess4"/>
    <dgm:cxn modelId="{1B259C36-FA91-4BCF-9C0A-468D5E494BB8}" type="presOf" srcId="{D88D6E67-597F-489B-8440-0FB2F28A198D}" destId="{31D52766-9A35-4583-B0FD-33AE3E0AE770}" srcOrd="0" destOrd="1" presId="urn:microsoft.com/office/officeart/2005/8/layout/bProcess4"/>
    <dgm:cxn modelId="{22226B86-CDC2-44F1-A789-F2D279F2A664}" type="presOf" srcId="{27D823C5-249F-4695-A811-434A9D91E59E}" destId="{F970F4BB-ECEF-42FF-AE85-816CBCEB421C}" srcOrd="0" destOrd="0" presId="urn:microsoft.com/office/officeart/2005/8/layout/bProcess4"/>
    <dgm:cxn modelId="{4001F05B-E4B3-465F-A8F9-489ECA4D78BC}" srcId="{9739FAC4-9B2B-43D4-8381-F3EF3EDBC1E5}" destId="{75F720FE-A40E-4B47-B5CE-480C1E67F777}" srcOrd="4" destOrd="0" parTransId="{4B463877-9E83-447C-85D8-45AADD6A88D5}" sibTransId="{082B42C0-B691-4284-8593-8447F87EB7A2}"/>
    <dgm:cxn modelId="{E197DB9A-947C-44C4-BE62-48597F96C6E2}" srcId="{9739FAC4-9B2B-43D4-8381-F3EF3EDBC1E5}" destId="{01AEC5CB-C0D0-4A7B-92D6-701BBB061BDC}" srcOrd="2" destOrd="0" parTransId="{5D208BAC-0D1F-4971-BD6A-ED33AEDBC308}" sibTransId="{E37607F4-F35A-49D2-BDB5-A1C5F824E040}"/>
    <dgm:cxn modelId="{95211266-C92E-46D6-9913-2894955AA916}" type="presParOf" srcId="{EAA09AF6-E640-4361-A649-5162D05C3616}" destId="{FE157C28-7445-46EC-BAD1-A01B1034AFAF}" srcOrd="0" destOrd="0" presId="urn:microsoft.com/office/officeart/2005/8/layout/bProcess4"/>
    <dgm:cxn modelId="{A74CAC76-7268-4093-A262-A73944871D94}" type="presParOf" srcId="{FE157C28-7445-46EC-BAD1-A01B1034AFAF}" destId="{39D3E408-6D85-4C2D-8200-2036208FA323}" srcOrd="0" destOrd="0" presId="urn:microsoft.com/office/officeart/2005/8/layout/bProcess4"/>
    <dgm:cxn modelId="{5603CA72-76EF-4D08-A226-5CC74A277728}" type="presParOf" srcId="{FE157C28-7445-46EC-BAD1-A01B1034AFAF}" destId="{CC626438-D12A-42F1-B3AC-62E33BF77979}" srcOrd="1" destOrd="0" presId="urn:microsoft.com/office/officeart/2005/8/layout/bProcess4"/>
    <dgm:cxn modelId="{DD5FA39A-9500-4687-AB97-65985D364B7F}" type="presParOf" srcId="{EAA09AF6-E640-4361-A649-5162D05C3616}" destId="{1EE4F02C-763E-4DB7-ACA1-4A5F71E306F3}" srcOrd="1" destOrd="0" presId="urn:microsoft.com/office/officeart/2005/8/layout/bProcess4"/>
    <dgm:cxn modelId="{D260E156-3CA3-4FA9-AC72-6D22A3161B9C}" type="presParOf" srcId="{EAA09AF6-E640-4361-A649-5162D05C3616}" destId="{0FA20C2D-9019-46A1-842B-80EB112F97A5}" srcOrd="2" destOrd="0" presId="urn:microsoft.com/office/officeart/2005/8/layout/bProcess4"/>
    <dgm:cxn modelId="{18B0398C-71E7-4ABC-B06D-0A62F906011B}" type="presParOf" srcId="{0FA20C2D-9019-46A1-842B-80EB112F97A5}" destId="{38719708-D1EC-4D3E-A1DF-5CB6434D37EA}" srcOrd="0" destOrd="0" presId="urn:microsoft.com/office/officeart/2005/8/layout/bProcess4"/>
    <dgm:cxn modelId="{1D16FB70-4E30-440F-B77B-3E6B8C3F5821}" type="presParOf" srcId="{0FA20C2D-9019-46A1-842B-80EB112F97A5}" destId="{C04EC1ED-8248-4EE2-9F40-D732B9A41B7D}" srcOrd="1" destOrd="0" presId="urn:microsoft.com/office/officeart/2005/8/layout/bProcess4"/>
    <dgm:cxn modelId="{F63855C7-4C0D-40BA-ADD7-F7F959376238}" type="presParOf" srcId="{EAA09AF6-E640-4361-A649-5162D05C3616}" destId="{502D3589-FA67-457F-9C41-8C371FA293B6}" srcOrd="3" destOrd="0" presId="urn:microsoft.com/office/officeart/2005/8/layout/bProcess4"/>
    <dgm:cxn modelId="{1DF3DCE1-1D98-4807-AB9F-5508564160AC}" type="presParOf" srcId="{EAA09AF6-E640-4361-A649-5162D05C3616}" destId="{CDED7B06-5008-47F7-BDBE-8407BABD9AD1}" srcOrd="4" destOrd="0" presId="urn:microsoft.com/office/officeart/2005/8/layout/bProcess4"/>
    <dgm:cxn modelId="{E09DBA85-9216-4605-B20E-5CE2F58D3422}" type="presParOf" srcId="{CDED7B06-5008-47F7-BDBE-8407BABD9AD1}" destId="{362EE695-5780-4EAD-AC00-E7A055B826BF}" srcOrd="0" destOrd="0" presId="urn:microsoft.com/office/officeart/2005/8/layout/bProcess4"/>
    <dgm:cxn modelId="{DB640384-97DD-4FFB-AB4E-BEDC920D3D07}" type="presParOf" srcId="{CDED7B06-5008-47F7-BDBE-8407BABD9AD1}" destId="{31D52766-9A35-4583-B0FD-33AE3E0AE770}" srcOrd="1" destOrd="0" presId="urn:microsoft.com/office/officeart/2005/8/layout/bProcess4"/>
    <dgm:cxn modelId="{72F28A94-D1C8-4887-AD8C-55C690E39AEF}" type="presParOf" srcId="{EAA09AF6-E640-4361-A649-5162D05C3616}" destId="{1283EF94-56E0-40F1-9667-E6421E861690}" srcOrd="5" destOrd="0" presId="urn:microsoft.com/office/officeart/2005/8/layout/bProcess4"/>
    <dgm:cxn modelId="{5E5D92AF-7DA0-4BAD-821B-84EEDA17DFAB}" type="presParOf" srcId="{EAA09AF6-E640-4361-A649-5162D05C3616}" destId="{8E2CC6CB-0A46-408D-BEF9-D2A6EAF05BCB}" srcOrd="6" destOrd="0" presId="urn:microsoft.com/office/officeart/2005/8/layout/bProcess4"/>
    <dgm:cxn modelId="{F7BA48BD-CDD2-472A-AAFA-745C64FC7D8B}" type="presParOf" srcId="{8E2CC6CB-0A46-408D-BEF9-D2A6EAF05BCB}" destId="{F7E77F47-250C-4A60-B3CC-B991198B68F8}" srcOrd="0" destOrd="0" presId="urn:microsoft.com/office/officeart/2005/8/layout/bProcess4"/>
    <dgm:cxn modelId="{F96C589D-1772-4A96-99BB-E71A460D8665}" type="presParOf" srcId="{8E2CC6CB-0A46-408D-BEF9-D2A6EAF05BCB}" destId="{B41490DB-1F15-46D1-BA17-A61FF3F004BB}" srcOrd="1" destOrd="0" presId="urn:microsoft.com/office/officeart/2005/8/layout/bProcess4"/>
    <dgm:cxn modelId="{72C85A82-7D89-4177-BB44-C2B871701191}" type="presParOf" srcId="{EAA09AF6-E640-4361-A649-5162D05C3616}" destId="{F970F4BB-ECEF-42FF-AE85-816CBCEB421C}" srcOrd="7" destOrd="0" presId="urn:microsoft.com/office/officeart/2005/8/layout/bProcess4"/>
    <dgm:cxn modelId="{C676B952-E71E-4ADD-9241-CB2B8105AFE5}" type="presParOf" srcId="{EAA09AF6-E640-4361-A649-5162D05C3616}" destId="{30DB8CF8-1996-49D9-8E33-F887E38C53CB}" srcOrd="8" destOrd="0" presId="urn:microsoft.com/office/officeart/2005/8/layout/bProcess4"/>
    <dgm:cxn modelId="{FC75448B-156C-48F3-9A78-F69B104BA1BE}" type="presParOf" srcId="{30DB8CF8-1996-49D9-8E33-F887E38C53CB}" destId="{49563082-A01E-40A5-8E1A-F15242F1BD1B}" srcOrd="0" destOrd="0" presId="urn:microsoft.com/office/officeart/2005/8/layout/bProcess4"/>
    <dgm:cxn modelId="{AAF5EA3B-8F71-4BA7-9696-294B5612B433}" type="presParOf" srcId="{30DB8CF8-1996-49D9-8E33-F887E38C53CB}" destId="{62483CC7-1FB4-4384-B6A4-377CA410D900}" srcOrd="1" destOrd="0" presId="urn:microsoft.com/office/officeart/2005/8/layout/bProcess4"/>
    <dgm:cxn modelId="{10AD0174-7E1C-4B85-8370-10BB7AA44FF0}" type="presParOf" srcId="{EAA09AF6-E640-4361-A649-5162D05C3616}" destId="{ED2E3896-496C-493B-8CD4-034198385E20}" srcOrd="9" destOrd="0" presId="urn:microsoft.com/office/officeart/2005/8/layout/bProcess4"/>
    <dgm:cxn modelId="{DBD7924B-1903-4C24-A2D2-D57E9446A964}" type="presParOf" srcId="{EAA09AF6-E640-4361-A649-5162D05C3616}" destId="{9A5CCB29-4668-4FB6-BDE0-151E6E5EEE88}" srcOrd="10" destOrd="0" presId="urn:microsoft.com/office/officeart/2005/8/layout/bProcess4"/>
    <dgm:cxn modelId="{3FDD70EC-7DAA-447C-8460-E36FF51A2DCC}" type="presParOf" srcId="{9A5CCB29-4668-4FB6-BDE0-151E6E5EEE88}" destId="{BB8FB80B-BC57-4C85-88FC-6FD618BCC0BC}" srcOrd="0" destOrd="0" presId="urn:microsoft.com/office/officeart/2005/8/layout/bProcess4"/>
    <dgm:cxn modelId="{74A4C562-FD14-42A3-B466-6E40CF1D5CF8}" type="presParOf" srcId="{9A5CCB29-4668-4FB6-BDE0-151E6E5EEE88}" destId="{F8EC1F71-E71B-4EE9-A87F-AE74CA046D0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4F02C-763E-4DB7-ACA1-4A5F71E306F3}">
      <dsp:nvSpPr>
        <dsp:cNvPr id="0" name=""/>
        <dsp:cNvSpPr/>
      </dsp:nvSpPr>
      <dsp:spPr>
        <a:xfrm rot="4451973">
          <a:off x="2068009" y="1118872"/>
          <a:ext cx="2128143" cy="2661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26438-D12A-42F1-B3AC-62E33BF77979}">
      <dsp:nvSpPr>
        <dsp:cNvPr id="0" name=""/>
        <dsp:cNvSpPr/>
      </dsp:nvSpPr>
      <dsp:spPr>
        <a:xfrm>
          <a:off x="2492142" y="0"/>
          <a:ext cx="2460077" cy="1364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Raw Data</a:t>
          </a:r>
          <a:endParaRPr lang="en-US" sz="2700" kern="1200" dirty="0"/>
        </a:p>
      </dsp:txBody>
      <dsp:txXfrm>
        <a:off x="2532119" y="39977"/>
        <a:ext cx="2380123" cy="1284956"/>
      </dsp:txXfrm>
    </dsp:sp>
    <dsp:sp modelId="{502D3589-FA67-457F-9C41-8C371FA293B6}">
      <dsp:nvSpPr>
        <dsp:cNvPr id="0" name=""/>
        <dsp:cNvSpPr/>
      </dsp:nvSpPr>
      <dsp:spPr>
        <a:xfrm rot="1769393">
          <a:off x="3224220" y="2920022"/>
          <a:ext cx="3157957" cy="2661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EC1ED-8248-4EE2-9F40-D732B9A41B7D}">
      <dsp:nvSpPr>
        <dsp:cNvPr id="0" name=""/>
        <dsp:cNvSpPr/>
      </dsp:nvSpPr>
      <dsp:spPr>
        <a:xfrm>
          <a:off x="3033136" y="2022580"/>
          <a:ext cx="2550723" cy="1415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Data pre- processing</a:t>
          </a:r>
          <a:endParaRPr lang="en-US" sz="2700" kern="1200" dirty="0"/>
        </a:p>
      </dsp:txBody>
      <dsp:txXfrm>
        <a:off x="3074586" y="2064030"/>
        <a:ext cx="2467823" cy="1332317"/>
      </dsp:txXfrm>
    </dsp:sp>
    <dsp:sp modelId="{1283EF94-56E0-40F1-9667-E6421E861690}">
      <dsp:nvSpPr>
        <dsp:cNvPr id="0" name=""/>
        <dsp:cNvSpPr/>
      </dsp:nvSpPr>
      <dsp:spPr>
        <a:xfrm rot="20782575">
          <a:off x="6131291" y="3251175"/>
          <a:ext cx="3788069" cy="2661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52766-9A35-4583-B0FD-33AE3E0AE770}">
      <dsp:nvSpPr>
        <dsp:cNvPr id="0" name=""/>
        <dsp:cNvSpPr/>
      </dsp:nvSpPr>
      <dsp:spPr>
        <a:xfrm>
          <a:off x="5788930" y="3577147"/>
          <a:ext cx="2550723" cy="1415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Trajectory Analyses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Algorithms</a:t>
          </a:r>
          <a:endParaRPr lang="en-US" sz="2100" kern="1200" dirty="0"/>
        </a:p>
      </dsp:txBody>
      <dsp:txXfrm>
        <a:off x="5830380" y="3618597"/>
        <a:ext cx="2467823" cy="1332317"/>
      </dsp:txXfrm>
    </dsp:sp>
    <dsp:sp modelId="{F970F4BB-ECEF-42FF-AE85-816CBCEB421C}">
      <dsp:nvSpPr>
        <dsp:cNvPr id="0" name=""/>
        <dsp:cNvSpPr/>
      </dsp:nvSpPr>
      <dsp:spPr>
        <a:xfrm rot="17924809">
          <a:off x="9276670" y="1797700"/>
          <a:ext cx="2297897" cy="2661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490DB-1F15-46D1-BA17-A61FF3F004BB}">
      <dsp:nvSpPr>
        <dsp:cNvPr id="0" name=""/>
        <dsp:cNvSpPr/>
      </dsp:nvSpPr>
      <dsp:spPr>
        <a:xfrm>
          <a:off x="9477390" y="2684886"/>
          <a:ext cx="2550723" cy="1415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Visual Analyses</a:t>
          </a:r>
          <a:endParaRPr lang="en-US" sz="2700" kern="1200" dirty="0"/>
        </a:p>
      </dsp:txBody>
      <dsp:txXfrm>
        <a:off x="9518840" y="2726336"/>
        <a:ext cx="2467823" cy="1332317"/>
      </dsp:txXfrm>
    </dsp:sp>
    <dsp:sp modelId="{ED2E3896-496C-493B-8CD4-034198385E20}">
      <dsp:nvSpPr>
        <dsp:cNvPr id="0" name=""/>
        <dsp:cNvSpPr/>
      </dsp:nvSpPr>
      <dsp:spPr>
        <a:xfrm rot="11300401">
          <a:off x="6914814" y="490619"/>
          <a:ext cx="4088485" cy="26617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83CC7-1FB4-4384-B6A4-377CA410D900}">
      <dsp:nvSpPr>
        <dsp:cNvPr id="0" name=""/>
        <dsp:cNvSpPr/>
      </dsp:nvSpPr>
      <dsp:spPr>
        <a:xfrm>
          <a:off x="10589515" y="670196"/>
          <a:ext cx="2550723" cy="1415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Possible Scenarios</a:t>
          </a:r>
          <a:endParaRPr lang="en-US" sz="2700" kern="1200" dirty="0"/>
        </a:p>
      </dsp:txBody>
      <dsp:txXfrm>
        <a:off x="10630965" y="711646"/>
        <a:ext cx="2467823" cy="1332317"/>
      </dsp:txXfrm>
    </dsp:sp>
    <dsp:sp modelId="{F8EC1F71-E71B-4EE9-A87F-AE74CA046D06}">
      <dsp:nvSpPr>
        <dsp:cNvPr id="0" name=""/>
        <dsp:cNvSpPr/>
      </dsp:nvSpPr>
      <dsp:spPr>
        <a:xfrm>
          <a:off x="6544266" y="70724"/>
          <a:ext cx="2550723" cy="1415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Alerting security</a:t>
          </a:r>
          <a:endParaRPr lang="en-US" sz="2700" kern="1200" dirty="0"/>
        </a:p>
      </dsp:txBody>
      <dsp:txXfrm>
        <a:off x="6585716" y="112174"/>
        <a:ext cx="2467823" cy="1332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D8E99-7299-4C25-8EDA-B38E28810E0E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A78EC-EFF2-47D1-AFC1-BFD065D6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1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17-Nov-17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11" y="182953"/>
            <a:ext cx="1802932" cy="14331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17-Nov-17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17-Nov-17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17-Nov-17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11" y="182953"/>
            <a:ext cx="1802932" cy="1433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17-Nov-17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11" y="182953"/>
            <a:ext cx="1802932" cy="14331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17-Nov-17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11" y="182953"/>
            <a:ext cx="1802932" cy="1433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17-Nov-17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11" y="182953"/>
            <a:ext cx="1802932" cy="1433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17-Nov-17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11" y="182953"/>
            <a:ext cx="1802932" cy="1433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17-Nov-17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17-Nov-17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17-Nov-17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17-Nov-17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vacommunity.org/VAST+Challenge+2017+MC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Escort</a:t>
            </a:r>
            <a:br>
              <a:rPr lang="en-US" dirty="0" smtClean="0"/>
            </a:br>
            <a:r>
              <a:rPr lang="en-US" sz="2000" dirty="0" smtClean="0"/>
              <a:t>visual analytics for large scale sensor trajectories for </a:t>
            </a:r>
            <a:r>
              <a:rPr lang="en-US" sz="2000" dirty="0"/>
              <a:t>detecting </a:t>
            </a:r>
            <a:r>
              <a:rPr lang="en-US" sz="2000" dirty="0" smtClean="0"/>
              <a:t>anomalous behaviors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392" y="3956279"/>
            <a:ext cx="6831673" cy="108623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LOAI HAMDY – AHMED WAEL – AMR ALI FARAG – MINA KAMAL </a:t>
            </a:r>
          </a:p>
          <a:p>
            <a:r>
              <a:rPr lang="en-US" sz="2000" dirty="0" smtClean="0"/>
              <a:t>Supervised by : DR.MAI SHEHALY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2434" y="5675086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October 3,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5176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4885"/>
            <a:ext cx="9601200" cy="1485900"/>
          </a:xfrm>
        </p:spPr>
        <p:txBody>
          <a:bodyPr/>
          <a:lstStyle/>
          <a:p>
            <a:pPr algn="ctr"/>
            <a:r>
              <a:rPr lang="en-US" dirty="0" smtClean="0"/>
              <a:t>Project Demo</a:t>
            </a:r>
            <a:endParaRPr lang="en-US" dirty="0"/>
          </a:p>
        </p:txBody>
      </p:sp>
      <p:pic>
        <p:nvPicPr>
          <p:cNvPr id="3" name="bandicam 2017-10-09 11-08-28-18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1825" y="1320800"/>
            <a:ext cx="9035203" cy="51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086" y="316468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Trajectory Clustering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53608" y="1393371"/>
            <a:ext cx="10648096" cy="4992364"/>
            <a:chOff x="1253608" y="1393371"/>
            <a:chExt cx="10648096" cy="4992364"/>
          </a:xfrm>
        </p:grpSpPr>
        <p:sp>
          <p:nvSpPr>
            <p:cNvPr id="8" name="Rectangle 7"/>
            <p:cNvSpPr/>
            <p:nvPr/>
          </p:nvSpPr>
          <p:spPr>
            <a:xfrm rot="4451973">
              <a:off x="829475" y="2512243"/>
              <a:ext cx="2128143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253608" y="1393371"/>
              <a:ext cx="2460077" cy="1364910"/>
            </a:xfrm>
            <a:custGeom>
              <a:avLst/>
              <a:gdLst>
                <a:gd name="connsiteX0" fmla="*/ 0 w 2460077"/>
                <a:gd name="connsiteY0" fmla="*/ 136491 h 1364910"/>
                <a:gd name="connsiteX1" fmla="*/ 136491 w 2460077"/>
                <a:gd name="connsiteY1" fmla="*/ 0 h 1364910"/>
                <a:gd name="connsiteX2" fmla="*/ 2323586 w 2460077"/>
                <a:gd name="connsiteY2" fmla="*/ 0 h 1364910"/>
                <a:gd name="connsiteX3" fmla="*/ 2460077 w 2460077"/>
                <a:gd name="connsiteY3" fmla="*/ 136491 h 1364910"/>
                <a:gd name="connsiteX4" fmla="*/ 2460077 w 2460077"/>
                <a:gd name="connsiteY4" fmla="*/ 1228419 h 1364910"/>
                <a:gd name="connsiteX5" fmla="*/ 2323586 w 2460077"/>
                <a:gd name="connsiteY5" fmla="*/ 1364910 h 1364910"/>
                <a:gd name="connsiteX6" fmla="*/ 136491 w 2460077"/>
                <a:gd name="connsiteY6" fmla="*/ 1364910 h 1364910"/>
                <a:gd name="connsiteX7" fmla="*/ 0 w 2460077"/>
                <a:gd name="connsiteY7" fmla="*/ 1228419 h 1364910"/>
                <a:gd name="connsiteX8" fmla="*/ 0 w 2460077"/>
                <a:gd name="connsiteY8" fmla="*/ 136491 h 136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0077" h="1364910">
                  <a:moveTo>
                    <a:pt x="0" y="136491"/>
                  </a:moveTo>
                  <a:cubicBezTo>
                    <a:pt x="0" y="61109"/>
                    <a:pt x="61109" y="0"/>
                    <a:pt x="136491" y="0"/>
                  </a:cubicBezTo>
                  <a:lnTo>
                    <a:pt x="2323586" y="0"/>
                  </a:lnTo>
                  <a:cubicBezTo>
                    <a:pt x="2398968" y="0"/>
                    <a:pt x="2460077" y="61109"/>
                    <a:pt x="2460077" y="136491"/>
                  </a:cubicBezTo>
                  <a:lnTo>
                    <a:pt x="2460077" y="1228419"/>
                  </a:lnTo>
                  <a:cubicBezTo>
                    <a:pt x="2460077" y="1303801"/>
                    <a:pt x="2398968" y="1364910"/>
                    <a:pt x="2323586" y="1364910"/>
                  </a:cubicBezTo>
                  <a:lnTo>
                    <a:pt x="136491" y="1364910"/>
                  </a:lnTo>
                  <a:cubicBezTo>
                    <a:pt x="61109" y="1364910"/>
                    <a:pt x="0" y="1303801"/>
                    <a:pt x="0" y="1228419"/>
                  </a:cubicBezTo>
                  <a:lnTo>
                    <a:pt x="0" y="1364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Raw Data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1769393">
              <a:off x="1985686" y="4313393"/>
              <a:ext cx="3157957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794602" y="3415951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Data pre- processing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0782575">
              <a:off x="4892757" y="4644546"/>
              <a:ext cx="3788069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550396" y="4970518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2847" tIns="142847" rIns="142847" bIns="142847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Trajectory Clustering</a:t>
              </a:r>
            </a:p>
            <a:p>
              <a:pPr lvl="1"/>
              <a:r>
                <a:rPr lang="en-US" dirty="0"/>
                <a:t>Algorithms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rot="17924809">
              <a:off x="8038136" y="3191071"/>
              <a:ext cx="2297897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238856" y="4078257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Visual Analyses</a:t>
              </a:r>
              <a:endParaRPr lang="en-US" sz="2700" kern="1200" dirty="0"/>
            </a:p>
          </p:txBody>
        </p:sp>
        <p:sp>
          <p:nvSpPr>
            <p:cNvPr id="16" name="Rectangle 15"/>
            <p:cNvSpPr/>
            <p:nvPr/>
          </p:nvSpPr>
          <p:spPr>
            <a:xfrm rot="11300401">
              <a:off x="5676280" y="1883990"/>
              <a:ext cx="4088485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9350981" y="2063567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Possible Scenarios</a:t>
              </a:r>
              <a:endParaRPr lang="en-US" sz="27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5732" y="1464095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Alerting security</a:t>
              </a:r>
              <a:endParaRPr lang="en-US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354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Trajectory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the K-</a:t>
            </a:r>
            <a:r>
              <a:rPr lang="en-US" dirty="0" err="1" smtClean="0"/>
              <a:t>nn</a:t>
            </a:r>
            <a:r>
              <a:rPr lang="en-US" dirty="0" smtClean="0"/>
              <a:t> algorithm.</a:t>
            </a:r>
          </a:p>
          <a:p>
            <a:r>
              <a:rPr lang="en-US" dirty="0"/>
              <a:t>KNN can be used for both classification and regression predictive problems. However, it is </a:t>
            </a:r>
            <a:r>
              <a:rPr lang="en-US" dirty="0" smtClean="0"/>
              <a:t>more </a:t>
            </a:r>
            <a:r>
              <a:rPr lang="en-US" dirty="0"/>
              <a:t>widely used in classification problems in the </a:t>
            </a:r>
            <a:r>
              <a:rPr lang="en-US" dirty="0" smtClean="0"/>
              <a:t>industry.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K-</a:t>
            </a:r>
            <a:r>
              <a:rPr lang="en-US" dirty="0" err="1" smtClean="0"/>
              <a:t>nn</a:t>
            </a:r>
            <a:r>
              <a:rPr lang="en-US" dirty="0" smtClean="0"/>
              <a:t> Algorithm depends on </a:t>
            </a:r>
            <a:r>
              <a:rPr lang="en-US" dirty="0"/>
              <a:t>3 important aspects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dirty="0"/>
              <a:t>. Ease to interpret </a:t>
            </a:r>
            <a:r>
              <a:rPr lang="en-US" dirty="0" smtClean="0"/>
              <a:t>output.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2. Calculation </a:t>
            </a:r>
            <a:r>
              <a:rPr lang="en-US" dirty="0" smtClean="0"/>
              <a:t>time.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3. Predictive </a:t>
            </a:r>
            <a:r>
              <a:rPr lang="en-US" dirty="0" smtClean="0"/>
              <a:t>Power.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17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086" y="316468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Possible Scenarios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53608" y="1393371"/>
            <a:ext cx="10648096" cy="4992364"/>
            <a:chOff x="1253608" y="1393371"/>
            <a:chExt cx="10648096" cy="4992364"/>
          </a:xfrm>
        </p:grpSpPr>
        <p:sp>
          <p:nvSpPr>
            <p:cNvPr id="8" name="Rectangle 7"/>
            <p:cNvSpPr/>
            <p:nvPr/>
          </p:nvSpPr>
          <p:spPr>
            <a:xfrm rot="4451973">
              <a:off x="829475" y="2512243"/>
              <a:ext cx="2128143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253608" y="1393371"/>
              <a:ext cx="2460077" cy="1364910"/>
            </a:xfrm>
            <a:custGeom>
              <a:avLst/>
              <a:gdLst>
                <a:gd name="connsiteX0" fmla="*/ 0 w 2460077"/>
                <a:gd name="connsiteY0" fmla="*/ 136491 h 1364910"/>
                <a:gd name="connsiteX1" fmla="*/ 136491 w 2460077"/>
                <a:gd name="connsiteY1" fmla="*/ 0 h 1364910"/>
                <a:gd name="connsiteX2" fmla="*/ 2323586 w 2460077"/>
                <a:gd name="connsiteY2" fmla="*/ 0 h 1364910"/>
                <a:gd name="connsiteX3" fmla="*/ 2460077 w 2460077"/>
                <a:gd name="connsiteY3" fmla="*/ 136491 h 1364910"/>
                <a:gd name="connsiteX4" fmla="*/ 2460077 w 2460077"/>
                <a:gd name="connsiteY4" fmla="*/ 1228419 h 1364910"/>
                <a:gd name="connsiteX5" fmla="*/ 2323586 w 2460077"/>
                <a:gd name="connsiteY5" fmla="*/ 1364910 h 1364910"/>
                <a:gd name="connsiteX6" fmla="*/ 136491 w 2460077"/>
                <a:gd name="connsiteY6" fmla="*/ 1364910 h 1364910"/>
                <a:gd name="connsiteX7" fmla="*/ 0 w 2460077"/>
                <a:gd name="connsiteY7" fmla="*/ 1228419 h 1364910"/>
                <a:gd name="connsiteX8" fmla="*/ 0 w 2460077"/>
                <a:gd name="connsiteY8" fmla="*/ 136491 h 136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0077" h="1364910">
                  <a:moveTo>
                    <a:pt x="0" y="136491"/>
                  </a:moveTo>
                  <a:cubicBezTo>
                    <a:pt x="0" y="61109"/>
                    <a:pt x="61109" y="0"/>
                    <a:pt x="136491" y="0"/>
                  </a:cubicBezTo>
                  <a:lnTo>
                    <a:pt x="2323586" y="0"/>
                  </a:lnTo>
                  <a:cubicBezTo>
                    <a:pt x="2398968" y="0"/>
                    <a:pt x="2460077" y="61109"/>
                    <a:pt x="2460077" y="136491"/>
                  </a:cubicBezTo>
                  <a:lnTo>
                    <a:pt x="2460077" y="1228419"/>
                  </a:lnTo>
                  <a:cubicBezTo>
                    <a:pt x="2460077" y="1303801"/>
                    <a:pt x="2398968" y="1364910"/>
                    <a:pt x="2323586" y="1364910"/>
                  </a:cubicBezTo>
                  <a:lnTo>
                    <a:pt x="136491" y="1364910"/>
                  </a:lnTo>
                  <a:cubicBezTo>
                    <a:pt x="61109" y="1364910"/>
                    <a:pt x="0" y="1303801"/>
                    <a:pt x="0" y="1228419"/>
                  </a:cubicBezTo>
                  <a:lnTo>
                    <a:pt x="0" y="1364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Raw Data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1769393">
              <a:off x="1985686" y="4313393"/>
              <a:ext cx="3157957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794602" y="3415951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Data pre- processing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0782575">
              <a:off x="4892757" y="4644546"/>
              <a:ext cx="3788069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550396" y="4970518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Trajectory Clustering</a:t>
              </a:r>
            </a:p>
            <a:p>
              <a:pPr lvl="1"/>
              <a:r>
                <a:rPr lang="en-US" dirty="0"/>
                <a:t>Algorithms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rot="17924809">
              <a:off x="8038136" y="3191071"/>
              <a:ext cx="2297897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238856" y="4078257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Visual Analyses</a:t>
              </a:r>
              <a:endParaRPr lang="en-US" sz="2700" kern="1200" dirty="0"/>
            </a:p>
          </p:txBody>
        </p:sp>
        <p:sp>
          <p:nvSpPr>
            <p:cNvPr id="16" name="Rectangle 15"/>
            <p:cNvSpPr/>
            <p:nvPr/>
          </p:nvSpPr>
          <p:spPr>
            <a:xfrm rot="11300401">
              <a:off x="5676280" y="1883990"/>
              <a:ext cx="4088485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9350981" y="2063567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2847" tIns="142847" rIns="142847" bIns="142847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Possible Scenarios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5732" y="1464095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Alerting security</a:t>
              </a:r>
              <a:endParaRPr lang="en-US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34262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Scenarios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731" y="3004456"/>
            <a:ext cx="9487989" cy="297615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User start investigating and analyzing different scenarios and start putting a conclusion for what happened.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373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086" y="316468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Alerting security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53608" y="1393371"/>
            <a:ext cx="10648096" cy="4992364"/>
            <a:chOff x="1253608" y="1393371"/>
            <a:chExt cx="10648096" cy="4992364"/>
          </a:xfrm>
        </p:grpSpPr>
        <p:sp>
          <p:nvSpPr>
            <p:cNvPr id="8" name="Rectangle 7"/>
            <p:cNvSpPr/>
            <p:nvPr/>
          </p:nvSpPr>
          <p:spPr>
            <a:xfrm rot="4451973">
              <a:off x="829475" y="2512243"/>
              <a:ext cx="2128143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253608" y="1393371"/>
              <a:ext cx="2460077" cy="1364910"/>
            </a:xfrm>
            <a:custGeom>
              <a:avLst/>
              <a:gdLst>
                <a:gd name="connsiteX0" fmla="*/ 0 w 2460077"/>
                <a:gd name="connsiteY0" fmla="*/ 136491 h 1364910"/>
                <a:gd name="connsiteX1" fmla="*/ 136491 w 2460077"/>
                <a:gd name="connsiteY1" fmla="*/ 0 h 1364910"/>
                <a:gd name="connsiteX2" fmla="*/ 2323586 w 2460077"/>
                <a:gd name="connsiteY2" fmla="*/ 0 h 1364910"/>
                <a:gd name="connsiteX3" fmla="*/ 2460077 w 2460077"/>
                <a:gd name="connsiteY3" fmla="*/ 136491 h 1364910"/>
                <a:gd name="connsiteX4" fmla="*/ 2460077 w 2460077"/>
                <a:gd name="connsiteY4" fmla="*/ 1228419 h 1364910"/>
                <a:gd name="connsiteX5" fmla="*/ 2323586 w 2460077"/>
                <a:gd name="connsiteY5" fmla="*/ 1364910 h 1364910"/>
                <a:gd name="connsiteX6" fmla="*/ 136491 w 2460077"/>
                <a:gd name="connsiteY6" fmla="*/ 1364910 h 1364910"/>
                <a:gd name="connsiteX7" fmla="*/ 0 w 2460077"/>
                <a:gd name="connsiteY7" fmla="*/ 1228419 h 1364910"/>
                <a:gd name="connsiteX8" fmla="*/ 0 w 2460077"/>
                <a:gd name="connsiteY8" fmla="*/ 136491 h 136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0077" h="1364910">
                  <a:moveTo>
                    <a:pt x="0" y="136491"/>
                  </a:moveTo>
                  <a:cubicBezTo>
                    <a:pt x="0" y="61109"/>
                    <a:pt x="61109" y="0"/>
                    <a:pt x="136491" y="0"/>
                  </a:cubicBezTo>
                  <a:lnTo>
                    <a:pt x="2323586" y="0"/>
                  </a:lnTo>
                  <a:cubicBezTo>
                    <a:pt x="2398968" y="0"/>
                    <a:pt x="2460077" y="61109"/>
                    <a:pt x="2460077" y="136491"/>
                  </a:cubicBezTo>
                  <a:lnTo>
                    <a:pt x="2460077" y="1228419"/>
                  </a:lnTo>
                  <a:cubicBezTo>
                    <a:pt x="2460077" y="1303801"/>
                    <a:pt x="2398968" y="1364910"/>
                    <a:pt x="2323586" y="1364910"/>
                  </a:cubicBezTo>
                  <a:lnTo>
                    <a:pt x="136491" y="1364910"/>
                  </a:lnTo>
                  <a:cubicBezTo>
                    <a:pt x="61109" y="1364910"/>
                    <a:pt x="0" y="1303801"/>
                    <a:pt x="0" y="1228419"/>
                  </a:cubicBezTo>
                  <a:lnTo>
                    <a:pt x="0" y="1364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Raw Data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1769393">
              <a:off x="1985686" y="4313393"/>
              <a:ext cx="3157957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794602" y="3415951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Data pre- processing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0782575">
              <a:off x="4892757" y="4644546"/>
              <a:ext cx="3788069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550396" y="4970518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Trajectory Clustering</a:t>
              </a:r>
            </a:p>
            <a:p>
              <a:pPr lvl="1"/>
              <a:r>
                <a:rPr lang="en-US" dirty="0"/>
                <a:t>Algorithms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rot="17924809">
              <a:off x="8038136" y="3191071"/>
              <a:ext cx="2297897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238856" y="4078257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Visual Analyses</a:t>
              </a:r>
              <a:endParaRPr lang="en-US" sz="2700" kern="1200" dirty="0"/>
            </a:p>
          </p:txBody>
        </p:sp>
        <p:sp>
          <p:nvSpPr>
            <p:cNvPr id="16" name="Rectangle 15"/>
            <p:cNvSpPr/>
            <p:nvPr/>
          </p:nvSpPr>
          <p:spPr>
            <a:xfrm rot="11300401">
              <a:off x="5676280" y="1883990"/>
              <a:ext cx="4088485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9350981" y="2063567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Possible Scenarios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5732" y="1464095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2847" tIns="142847" rIns="142847" bIns="142847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Alerting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3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plan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7105"/>
              </p:ext>
            </p:extLst>
          </p:nvPr>
        </p:nvGraphicFramePr>
        <p:xfrm>
          <a:off x="1188249" y="1606924"/>
          <a:ext cx="9985828" cy="47853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96457">
                  <a:extLst>
                    <a:ext uri="{9D8B030D-6E8A-4147-A177-3AD203B41FA5}">
                      <a16:colId xmlns:a16="http://schemas.microsoft.com/office/drawing/2014/main" val="2291280724"/>
                    </a:ext>
                  </a:extLst>
                </a:gridCol>
                <a:gridCol w="2496457">
                  <a:extLst>
                    <a:ext uri="{9D8B030D-6E8A-4147-A177-3AD203B41FA5}">
                      <a16:colId xmlns:a16="http://schemas.microsoft.com/office/drawing/2014/main" val="1379416675"/>
                    </a:ext>
                  </a:extLst>
                </a:gridCol>
                <a:gridCol w="2496457">
                  <a:extLst>
                    <a:ext uri="{9D8B030D-6E8A-4147-A177-3AD203B41FA5}">
                      <a16:colId xmlns:a16="http://schemas.microsoft.com/office/drawing/2014/main" val="1126851254"/>
                    </a:ext>
                  </a:extLst>
                </a:gridCol>
                <a:gridCol w="2496457">
                  <a:extLst>
                    <a:ext uri="{9D8B030D-6E8A-4147-A177-3AD203B41FA5}">
                      <a16:colId xmlns:a16="http://schemas.microsoft.com/office/drawing/2014/main" val="1691018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Phase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04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Collecting</a:t>
                      </a:r>
                      <a:r>
                        <a:rPr lang="en-US" baseline="0" dirty="0" smtClean="0"/>
                        <a:t> raw Data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22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Meeting</a:t>
                      </a:r>
                      <a:r>
                        <a:rPr lang="en-US" baseline="0" dirty="0" smtClean="0"/>
                        <a:t> Stockholders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Marketing-Security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997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Testing Different algorithms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868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Clustering the Data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Progress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26/9/2017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 find</a:t>
                      </a:r>
                      <a:r>
                        <a:rPr lang="en-US" baseline="0" dirty="0" smtClean="0"/>
                        <a:t> similar trajectories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94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Beginning</a:t>
                      </a:r>
                      <a:r>
                        <a:rPr lang="en-US" baseline="0" dirty="0" smtClean="0"/>
                        <a:t> of November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</a:t>
                      </a:r>
                      <a:r>
                        <a:rPr lang="en-US" baseline="0" dirty="0" smtClean="0"/>
                        <a:t> of January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Testing</a:t>
                      </a:r>
                      <a:r>
                        <a:rPr lang="en-US" baseline="0" dirty="0" smtClean="0"/>
                        <a:t> different scenarios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30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Detecting</a:t>
                      </a:r>
                      <a:r>
                        <a:rPr lang="en-US" baseline="0" dirty="0" smtClean="0"/>
                        <a:t> anomalous behaviors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Beginning</a:t>
                      </a:r>
                      <a:r>
                        <a:rPr lang="en-US" baseline="0" dirty="0" smtClean="0"/>
                        <a:t> of March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Comparing with normal</a:t>
                      </a:r>
                      <a:r>
                        <a:rPr lang="en-US" baseline="0" dirty="0" smtClean="0"/>
                        <a:t> patterns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911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Discussion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Beginning</a:t>
                      </a:r>
                      <a:r>
                        <a:rPr lang="en-US" baseline="0" dirty="0" smtClean="0"/>
                        <a:t> of June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30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51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794" y="3037114"/>
            <a:ext cx="9601200" cy="1485900"/>
          </a:xfrm>
        </p:spPr>
        <p:txBody>
          <a:bodyPr/>
          <a:lstStyle/>
          <a:p>
            <a:pPr algn="ctr"/>
            <a:r>
              <a:rPr lang="en-US" dirty="0" smtClean="0"/>
              <a:t>ANY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6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DEFINETION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58343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200000"/>
              </a:lnSpc>
            </a:pPr>
            <a:r>
              <a:rPr lang="en-US" dirty="0" smtClean="0"/>
              <a:t>Nowadays there are many places might be crowded by traffic problems, which is a very difficult for the </a:t>
            </a:r>
            <a:r>
              <a:rPr lang="en-US" smtClean="0"/>
              <a:t>security personal </a:t>
            </a:r>
            <a:r>
              <a:rPr lang="en-US" dirty="0" smtClean="0"/>
              <a:t>to handle alone by human capabilities.</a:t>
            </a:r>
          </a:p>
          <a:p>
            <a:pPr algn="l">
              <a:lnSpc>
                <a:spcPct val="200000"/>
              </a:lnSpc>
            </a:pPr>
            <a:r>
              <a:rPr lang="en-US" dirty="0" smtClean="0"/>
              <a:t>Identifying regular patterns is crucial to help urban planners.</a:t>
            </a:r>
          </a:p>
          <a:p>
            <a:pPr algn="l">
              <a:lnSpc>
                <a:spcPct val="200000"/>
              </a:lnSpc>
            </a:pPr>
            <a:r>
              <a:rPr lang="en-US" dirty="0" smtClean="0"/>
              <a:t>Identifying anomalous behavior helps security analysts.</a:t>
            </a:r>
            <a:endParaRPr lang="en-US" dirty="0"/>
          </a:p>
          <a:p>
            <a:pPr algn="l">
              <a:lnSpc>
                <a:spcPct val="200000"/>
              </a:lnSpc>
            </a:pPr>
            <a:r>
              <a:rPr lang="en-US" dirty="0" smtClean="0"/>
              <a:t>Collecting data is very important to make an accurate analyses to detect what ever you want.</a:t>
            </a:r>
          </a:p>
        </p:txBody>
      </p:sp>
    </p:spTree>
    <p:extLst>
      <p:ext uri="{BB962C8B-B14F-4D97-AF65-F5344CB8AC3E}">
        <p14:creationId xmlns:p14="http://schemas.microsoft.com/office/powerpoint/2010/main" val="4283323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971" y="2285999"/>
            <a:ext cx="5704115" cy="427953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There are several systems that used visual analytics for large scale trajectories for several purposes such as (Marketing-security).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Large amounts of tracking data is available nowadays in different types (e.g.: GPS Data trajectory, RF-id Data trajectory, Sensor Data trajectory,… etc.) which poses a lot of challenges on the analysis process.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Trajectory analysis focuses on searching for trajectories that have similar features within a given trajectory set (classification or clustering).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172960" y="2285998"/>
            <a:ext cx="4447786" cy="3581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Using sensor trajectories in</a:t>
            </a:r>
            <a:r>
              <a:rPr lang="en-US" dirty="0"/>
              <a:t> Lekagul Nature Preserve</a:t>
            </a:r>
            <a:r>
              <a:rPr lang="en-US" dirty="0" smtClean="0"/>
              <a:t> to protect endangered animals[2].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74" y="3288268"/>
            <a:ext cx="2920590" cy="2920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5173" y="6288536"/>
            <a:ext cx="4345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</a:t>
            </a:r>
            <a:r>
              <a:rPr lang="en-US" sz="1200" dirty="0"/>
              <a:t>://vacommunity.org/VAST+Challenge+2017+MC1</a:t>
            </a:r>
          </a:p>
        </p:txBody>
      </p:sp>
    </p:spTree>
    <p:extLst>
      <p:ext uri="{BB962C8B-B14F-4D97-AF65-F5344CB8AC3E}">
        <p14:creationId xmlns:p14="http://schemas.microsoft.com/office/powerpoint/2010/main" val="11149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Similar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2084392"/>
            <a:ext cx="8783782" cy="3581401"/>
          </a:xfrm>
        </p:spPr>
        <p:txBody>
          <a:bodyPr/>
          <a:lstStyle/>
          <a:p>
            <a:r>
              <a:rPr lang="en-US" dirty="0" smtClean="0"/>
              <a:t>SmartAdP system for selecting billboard locations based on GPS trajectories of taxi[1].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48" y="2787183"/>
            <a:ext cx="6831216" cy="2579032"/>
          </a:xfrm>
        </p:spPr>
      </p:pic>
      <p:sp>
        <p:nvSpPr>
          <p:cNvPr id="3" name="TextBox 2"/>
          <p:cNvSpPr txBox="1"/>
          <p:nvPr/>
        </p:nvSpPr>
        <p:spPr>
          <a:xfrm>
            <a:off x="2001982" y="5981698"/>
            <a:ext cx="752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[1] Liu</a:t>
            </a:r>
            <a:r>
              <a:rPr lang="en-US" sz="1200" dirty="0"/>
              <a:t>, Dongyu, et al. "SmartAdP: visual analytics of large-scale taxi trajectories for selecting billboard locations." </a:t>
            </a:r>
            <a:r>
              <a:rPr lang="en-US" sz="1200" i="1" dirty="0"/>
              <a:t>IEEE transactions on visualization and computer graphics</a:t>
            </a:r>
            <a:r>
              <a:rPr lang="en-US" sz="1200" dirty="0"/>
              <a:t> 23.1 (2017): 1-10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6456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Our aim </a:t>
            </a:r>
            <a:endParaRPr lang="en-US" sz="5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project we aim to solve the traffic problem by decreasing the human error and increasing the precision of detecting anomalous behaviors.</a:t>
            </a:r>
          </a:p>
          <a:p>
            <a:endParaRPr lang="en-US" dirty="0"/>
          </a:p>
          <a:p>
            <a:r>
              <a:rPr lang="en-US" dirty="0" smtClean="0"/>
              <a:t>Combining the power of machine learning and human expertise, this system learns the normal patterns or behaviors of cars and get out the time, location of any anomalous behavior</a:t>
            </a:r>
            <a:endParaRPr lang="en-US" dirty="0"/>
          </a:p>
          <a:p>
            <a:r>
              <a:rPr lang="en-US" dirty="0" smtClean="0"/>
              <a:t>Supporting the detection of anomalous behavior through comparison to the studied normal patterns . </a:t>
            </a:r>
          </a:p>
          <a:p>
            <a:r>
              <a:rPr lang="en-US" dirty="0" smtClean="0"/>
              <a:t>By putting an electronic system to detect the anomalous behavior it will help Politically in the country.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55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Overview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80485114"/>
              </p:ext>
            </p:extLst>
          </p:nvPr>
        </p:nvGraphicFramePr>
        <p:xfrm>
          <a:off x="-1238534" y="1393371"/>
          <a:ext cx="13167143" cy="5133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98441" y="4773964"/>
            <a:ext cx="100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06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086" y="316468"/>
            <a:ext cx="9601200" cy="1485900"/>
          </a:xfrm>
        </p:spPr>
        <p:txBody>
          <a:bodyPr/>
          <a:lstStyle/>
          <a:p>
            <a:pPr algn="ctr"/>
            <a:r>
              <a:rPr lang="en-US" dirty="0" smtClean="0"/>
              <a:t>Raw Data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53608" y="1393371"/>
            <a:ext cx="10648096" cy="4992364"/>
            <a:chOff x="1253608" y="1393371"/>
            <a:chExt cx="10648096" cy="4992364"/>
          </a:xfrm>
        </p:grpSpPr>
        <p:sp>
          <p:nvSpPr>
            <p:cNvPr id="8" name="Rectangle 7"/>
            <p:cNvSpPr/>
            <p:nvPr/>
          </p:nvSpPr>
          <p:spPr>
            <a:xfrm rot="4451973">
              <a:off x="829475" y="2512243"/>
              <a:ext cx="2128143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253608" y="1393371"/>
              <a:ext cx="2460077" cy="1364910"/>
            </a:xfrm>
            <a:custGeom>
              <a:avLst/>
              <a:gdLst>
                <a:gd name="connsiteX0" fmla="*/ 0 w 2460077"/>
                <a:gd name="connsiteY0" fmla="*/ 136491 h 1364910"/>
                <a:gd name="connsiteX1" fmla="*/ 136491 w 2460077"/>
                <a:gd name="connsiteY1" fmla="*/ 0 h 1364910"/>
                <a:gd name="connsiteX2" fmla="*/ 2323586 w 2460077"/>
                <a:gd name="connsiteY2" fmla="*/ 0 h 1364910"/>
                <a:gd name="connsiteX3" fmla="*/ 2460077 w 2460077"/>
                <a:gd name="connsiteY3" fmla="*/ 136491 h 1364910"/>
                <a:gd name="connsiteX4" fmla="*/ 2460077 w 2460077"/>
                <a:gd name="connsiteY4" fmla="*/ 1228419 h 1364910"/>
                <a:gd name="connsiteX5" fmla="*/ 2323586 w 2460077"/>
                <a:gd name="connsiteY5" fmla="*/ 1364910 h 1364910"/>
                <a:gd name="connsiteX6" fmla="*/ 136491 w 2460077"/>
                <a:gd name="connsiteY6" fmla="*/ 1364910 h 1364910"/>
                <a:gd name="connsiteX7" fmla="*/ 0 w 2460077"/>
                <a:gd name="connsiteY7" fmla="*/ 1228419 h 1364910"/>
                <a:gd name="connsiteX8" fmla="*/ 0 w 2460077"/>
                <a:gd name="connsiteY8" fmla="*/ 136491 h 136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0077" h="1364910">
                  <a:moveTo>
                    <a:pt x="0" y="136491"/>
                  </a:moveTo>
                  <a:cubicBezTo>
                    <a:pt x="0" y="61109"/>
                    <a:pt x="61109" y="0"/>
                    <a:pt x="136491" y="0"/>
                  </a:cubicBezTo>
                  <a:lnTo>
                    <a:pt x="2323586" y="0"/>
                  </a:lnTo>
                  <a:cubicBezTo>
                    <a:pt x="2398968" y="0"/>
                    <a:pt x="2460077" y="61109"/>
                    <a:pt x="2460077" y="136491"/>
                  </a:cubicBezTo>
                  <a:lnTo>
                    <a:pt x="2460077" y="1228419"/>
                  </a:lnTo>
                  <a:cubicBezTo>
                    <a:pt x="2460077" y="1303801"/>
                    <a:pt x="2398968" y="1364910"/>
                    <a:pt x="2323586" y="1364910"/>
                  </a:cubicBezTo>
                  <a:lnTo>
                    <a:pt x="136491" y="1364910"/>
                  </a:lnTo>
                  <a:cubicBezTo>
                    <a:pt x="61109" y="1364910"/>
                    <a:pt x="0" y="1303801"/>
                    <a:pt x="0" y="1228419"/>
                  </a:cubicBezTo>
                  <a:lnTo>
                    <a:pt x="0" y="13649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2847" tIns="142847" rIns="142847" bIns="142847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Raw Data</a:t>
              </a:r>
              <a:endParaRPr lang="en-US" sz="2700" kern="1200" dirty="0"/>
            </a:p>
          </p:txBody>
        </p:sp>
        <p:sp>
          <p:nvSpPr>
            <p:cNvPr id="10" name="Rectangle 9"/>
            <p:cNvSpPr/>
            <p:nvPr/>
          </p:nvSpPr>
          <p:spPr>
            <a:xfrm rot="1769393">
              <a:off x="1985686" y="4313393"/>
              <a:ext cx="3157957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794602" y="3415951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Data pre- processing</a:t>
              </a:r>
              <a:endParaRPr lang="en-US" sz="2700" kern="1200" dirty="0"/>
            </a:p>
          </p:txBody>
        </p:sp>
        <p:sp>
          <p:nvSpPr>
            <p:cNvPr id="12" name="Rectangle 11"/>
            <p:cNvSpPr/>
            <p:nvPr/>
          </p:nvSpPr>
          <p:spPr>
            <a:xfrm rot="20782575">
              <a:off x="4892757" y="4644546"/>
              <a:ext cx="3788069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550396" y="4970518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t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Trajectory Analyses</a:t>
              </a:r>
              <a:endParaRPr lang="en-US" sz="2700" kern="1200" dirty="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/>
                <a:t>Algorithms</a:t>
              </a:r>
              <a:endParaRPr lang="en-US" sz="2100" kern="1200" dirty="0"/>
            </a:p>
          </p:txBody>
        </p:sp>
        <p:sp>
          <p:nvSpPr>
            <p:cNvPr id="14" name="Rectangle 13"/>
            <p:cNvSpPr/>
            <p:nvPr/>
          </p:nvSpPr>
          <p:spPr>
            <a:xfrm rot="17924809">
              <a:off x="8038136" y="3191071"/>
              <a:ext cx="2297897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238856" y="4078257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Visual Analyses</a:t>
              </a:r>
              <a:endParaRPr lang="en-US" sz="2700" kern="1200" dirty="0"/>
            </a:p>
          </p:txBody>
        </p:sp>
        <p:sp>
          <p:nvSpPr>
            <p:cNvPr id="16" name="Rectangle 15"/>
            <p:cNvSpPr/>
            <p:nvPr/>
          </p:nvSpPr>
          <p:spPr>
            <a:xfrm rot="11300401">
              <a:off x="5676280" y="1883990"/>
              <a:ext cx="4088485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9350981" y="2063567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Possible Scenarios</a:t>
              </a:r>
              <a:endParaRPr lang="en-US" sz="27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5732" y="1464095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Alerting security</a:t>
              </a:r>
              <a:endParaRPr lang="en-US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3238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11096"/>
            <a:ext cx="9601200" cy="3939541"/>
          </a:xfrm>
        </p:spPr>
        <p:txBody>
          <a:bodyPr>
            <a:normAutofit/>
          </a:bodyPr>
          <a:lstStyle/>
          <a:p>
            <a:r>
              <a:rPr lang="en-US" dirty="0" smtClean="0"/>
              <a:t>Source: IEEE VAST Challenge 2017 (Sensor data trajectory) 	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www.vacommunity.org/VAST+Challenge+2017+MC1</a:t>
            </a:r>
            <a:endParaRPr lang="en-US" u="sng" dirty="0" smtClean="0"/>
          </a:p>
          <a:p>
            <a:r>
              <a:rPr lang="en-US" dirty="0" smtClean="0"/>
              <a:t> Source: GPS Data trajectory</a:t>
            </a:r>
          </a:p>
          <a:p>
            <a:r>
              <a:rPr lang="en-US" dirty="0" smtClean="0"/>
              <a:t>There are a lot of cars passes daily in a specific road,  so we should disguise vehicles target from each other.</a:t>
            </a:r>
          </a:p>
          <a:p>
            <a:r>
              <a:rPr lang="en-US" dirty="0" smtClean="0"/>
              <a:t>its must to be connected with the GPS to detect the location of cars number in the specific place.</a:t>
            </a:r>
          </a:p>
          <a:p>
            <a:r>
              <a:rPr lang="en-US" dirty="0" smtClean="0"/>
              <a:t>excel raw data.()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41" y="4822883"/>
            <a:ext cx="7859222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275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086" y="316468"/>
            <a:ext cx="9601200" cy="1485900"/>
          </a:xfrm>
        </p:spPr>
        <p:txBody>
          <a:bodyPr/>
          <a:lstStyle/>
          <a:p>
            <a:pPr algn="ctr"/>
            <a:r>
              <a:rPr lang="en-US" dirty="0" smtClean="0"/>
              <a:t>Data pre-processing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53608" y="1393371"/>
            <a:ext cx="10648096" cy="4992364"/>
            <a:chOff x="1253608" y="1393371"/>
            <a:chExt cx="10648096" cy="4992364"/>
          </a:xfrm>
        </p:grpSpPr>
        <p:sp>
          <p:nvSpPr>
            <p:cNvPr id="8" name="Rectangle 7"/>
            <p:cNvSpPr/>
            <p:nvPr/>
          </p:nvSpPr>
          <p:spPr>
            <a:xfrm rot="4451973">
              <a:off x="829475" y="2512243"/>
              <a:ext cx="2128143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253608" y="1393371"/>
              <a:ext cx="2460077" cy="1364910"/>
            </a:xfrm>
            <a:custGeom>
              <a:avLst/>
              <a:gdLst>
                <a:gd name="connsiteX0" fmla="*/ 0 w 2460077"/>
                <a:gd name="connsiteY0" fmla="*/ 136491 h 1364910"/>
                <a:gd name="connsiteX1" fmla="*/ 136491 w 2460077"/>
                <a:gd name="connsiteY1" fmla="*/ 0 h 1364910"/>
                <a:gd name="connsiteX2" fmla="*/ 2323586 w 2460077"/>
                <a:gd name="connsiteY2" fmla="*/ 0 h 1364910"/>
                <a:gd name="connsiteX3" fmla="*/ 2460077 w 2460077"/>
                <a:gd name="connsiteY3" fmla="*/ 136491 h 1364910"/>
                <a:gd name="connsiteX4" fmla="*/ 2460077 w 2460077"/>
                <a:gd name="connsiteY4" fmla="*/ 1228419 h 1364910"/>
                <a:gd name="connsiteX5" fmla="*/ 2323586 w 2460077"/>
                <a:gd name="connsiteY5" fmla="*/ 1364910 h 1364910"/>
                <a:gd name="connsiteX6" fmla="*/ 136491 w 2460077"/>
                <a:gd name="connsiteY6" fmla="*/ 1364910 h 1364910"/>
                <a:gd name="connsiteX7" fmla="*/ 0 w 2460077"/>
                <a:gd name="connsiteY7" fmla="*/ 1228419 h 1364910"/>
                <a:gd name="connsiteX8" fmla="*/ 0 w 2460077"/>
                <a:gd name="connsiteY8" fmla="*/ 136491 h 136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0077" h="1364910">
                  <a:moveTo>
                    <a:pt x="0" y="136491"/>
                  </a:moveTo>
                  <a:cubicBezTo>
                    <a:pt x="0" y="61109"/>
                    <a:pt x="61109" y="0"/>
                    <a:pt x="136491" y="0"/>
                  </a:cubicBezTo>
                  <a:lnTo>
                    <a:pt x="2323586" y="0"/>
                  </a:lnTo>
                  <a:cubicBezTo>
                    <a:pt x="2398968" y="0"/>
                    <a:pt x="2460077" y="61109"/>
                    <a:pt x="2460077" y="136491"/>
                  </a:cubicBezTo>
                  <a:lnTo>
                    <a:pt x="2460077" y="1228419"/>
                  </a:lnTo>
                  <a:cubicBezTo>
                    <a:pt x="2460077" y="1303801"/>
                    <a:pt x="2398968" y="1364910"/>
                    <a:pt x="2323586" y="1364910"/>
                  </a:cubicBezTo>
                  <a:lnTo>
                    <a:pt x="136491" y="1364910"/>
                  </a:lnTo>
                  <a:cubicBezTo>
                    <a:pt x="61109" y="1364910"/>
                    <a:pt x="0" y="1303801"/>
                    <a:pt x="0" y="1228419"/>
                  </a:cubicBezTo>
                  <a:lnTo>
                    <a:pt x="0" y="1364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Raw Data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1769393">
              <a:off x="1985686" y="4313393"/>
              <a:ext cx="3157957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794602" y="3415951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2847" tIns="142847" rIns="142847" bIns="142847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/>
                <a:t>Data pre- processing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0782575">
              <a:off x="4892757" y="4644546"/>
              <a:ext cx="3788069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550396" y="4970518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t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Trajectory Analyses</a:t>
              </a:r>
              <a:endParaRPr lang="en-US" sz="2700" kern="1200" dirty="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/>
                <a:t>Algorithms</a:t>
              </a:r>
              <a:endParaRPr lang="en-US" sz="2100" kern="1200" dirty="0"/>
            </a:p>
          </p:txBody>
        </p:sp>
        <p:sp>
          <p:nvSpPr>
            <p:cNvPr id="14" name="Rectangle 13"/>
            <p:cNvSpPr/>
            <p:nvPr/>
          </p:nvSpPr>
          <p:spPr>
            <a:xfrm rot="17924809">
              <a:off x="8038136" y="3191071"/>
              <a:ext cx="2297897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238856" y="4078257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Visual Analyses</a:t>
              </a:r>
              <a:endParaRPr lang="en-US" sz="2700" kern="1200" dirty="0"/>
            </a:p>
          </p:txBody>
        </p:sp>
        <p:sp>
          <p:nvSpPr>
            <p:cNvPr id="16" name="Rectangle 15"/>
            <p:cNvSpPr/>
            <p:nvPr/>
          </p:nvSpPr>
          <p:spPr>
            <a:xfrm rot="11300401">
              <a:off x="5676280" y="1883990"/>
              <a:ext cx="4088485" cy="266171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9350981" y="2063567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Possible Scenarios</a:t>
              </a:r>
              <a:endParaRPr lang="en-US" sz="27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5732" y="1464095"/>
              <a:ext cx="2550723" cy="1415217"/>
            </a:xfrm>
            <a:custGeom>
              <a:avLst/>
              <a:gdLst>
                <a:gd name="connsiteX0" fmla="*/ 0 w 2550723"/>
                <a:gd name="connsiteY0" fmla="*/ 141522 h 1415217"/>
                <a:gd name="connsiteX1" fmla="*/ 141522 w 2550723"/>
                <a:gd name="connsiteY1" fmla="*/ 0 h 1415217"/>
                <a:gd name="connsiteX2" fmla="*/ 2409201 w 2550723"/>
                <a:gd name="connsiteY2" fmla="*/ 0 h 1415217"/>
                <a:gd name="connsiteX3" fmla="*/ 2550723 w 2550723"/>
                <a:gd name="connsiteY3" fmla="*/ 141522 h 1415217"/>
                <a:gd name="connsiteX4" fmla="*/ 2550723 w 2550723"/>
                <a:gd name="connsiteY4" fmla="*/ 1273695 h 1415217"/>
                <a:gd name="connsiteX5" fmla="*/ 2409201 w 2550723"/>
                <a:gd name="connsiteY5" fmla="*/ 1415217 h 1415217"/>
                <a:gd name="connsiteX6" fmla="*/ 141522 w 2550723"/>
                <a:gd name="connsiteY6" fmla="*/ 1415217 h 1415217"/>
                <a:gd name="connsiteX7" fmla="*/ 0 w 2550723"/>
                <a:gd name="connsiteY7" fmla="*/ 1273695 h 1415217"/>
                <a:gd name="connsiteX8" fmla="*/ 0 w 2550723"/>
                <a:gd name="connsiteY8" fmla="*/ 141522 h 141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723" h="1415217">
                  <a:moveTo>
                    <a:pt x="0" y="141522"/>
                  </a:moveTo>
                  <a:cubicBezTo>
                    <a:pt x="0" y="63362"/>
                    <a:pt x="63362" y="0"/>
                    <a:pt x="141522" y="0"/>
                  </a:cubicBezTo>
                  <a:lnTo>
                    <a:pt x="2409201" y="0"/>
                  </a:lnTo>
                  <a:cubicBezTo>
                    <a:pt x="2487361" y="0"/>
                    <a:pt x="2550723" y="63362"/>
                    <a:pt x="2550723" y="141522"/>
                  </a:cubicBezTo>
                  <a:lnTo>
                    <a:pt x="2550723" y="1273695"/>
                  </a:lnTo>
                  <a:cubicBezTo>
                    <a:pt x="2550723" y="1351855"/>
                    <a:pt x="2487361" y="1415217"/>
                    <a:pt x="2409201" y="1415217"/>
                  </a:cubicBezTo>
                  <a:lnTo>
                    <a:pt x="141522" y="1415217"/>
                  </a:lnTo>
                  <a:cubicBezTo>
                    <a:pt x="63362" y="1415217"/>
                    <a:pt x="0" y="1351855"/>
                    <a:pt x="0" y="1273695"/>
                  </a:cubicBezTo>
                  <a:lnTo>
                    <a:pt x="0" y="1415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320" tIns="144320" rIns="144320" bIns="14432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Alerting security</a:t>
              </a:r>
              <a:endParaRPr lang="en-US" sz="2700" kern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905049" y="1802368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852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1386</TotalTime>
  <Words>554</Words>
  <Application>Microsoft Office PowerPoint</Application>
  <PresentationFormat>Widescreen</PresentationFormat>
  <Paragraphs>122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Franklin Gothic Book</vt:lpstr>
      <vt:lpstr>Crop</vt:lpstr>
      <vt:lpstr>Escort visual analytics for large scale sensor trajectories for detecting anomalous behaviors</vt:lpstr>
      <vt:lpstr>PROBLEM DEFINETION</vt:lpstr>
      <vt:lpstr>Background</vt:lpstr>
      <vt:lpstr>Similar systems</vt:lpstr>
      <vt:lpstr>Our aim </vt:lpstr>
      <vt:lpstr>System Overview</vt:lpstr>
      <vt:lpstr>Raw Data</vt:lpstr>
      <vt:lpstr>Data</vt:lpstr>
      <vt:lpstr>Data pre-processing</vt:lpstr>
      <vt:lpstr>Project Demo</vt:lpstr>
      <vt:lpstr>Trajectory Clustering</vt:lpstr>
      <vt:lpstr>Trajectory Clustering</vt:lpstr>
      <vt:lpstr>Possible Scenarios</vt:lpstr>
      <vt:lpstr>Scenarios Comparison</vt:lpstr>
      <vt:lpstr>Alerting security</vt:lpstr>
      <vt:lpstr>Project plan </vt:lpstr>
      <vt:lpstr>ANY QUESTIONS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Escort trajectory-analyzer</dc:title>
  <dc:creator>User</dc:creator>
  <cp:lastModifiedBy>Jesus</cp:lastModifiedBy>
  <cp:revision>68</cp:revision>
  <dcterms:created xsi:type="dcterms:W3CDTF">2017-10-01T17:44:34Z</dcterms:created>
  <dcterms:modified xsi:type="dcterms:W3CDTF">2017-11-17T21:40:54Z</dcterms:modified>
</cp:coreProperties>
</file>