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5" r:id="rId1"/>
  </p:sldMasterIdLst>
  <p:sldIdLst>
    <p:sldId id="256" r:id="rId2"/>
    <p:sldId id="257" r:id="rId3"/>
    <p:sldId id="259" r:id="rId4"/>
    <p:sldId id="277" r:id="rId5"/>
    <p:sldId id="260" r:id="rId6"/>
    <p:sldId id="261" r:id="rId7"/>
    <p:sldId id="262" r:id="rId8"/>
    <p:sldId id="263" r:id="rId9"/>
    <p:sldId id="264" r:id="rId10"/>
    <p:sldId id="287" r:id="rId11"/>
    <p:sldId id="285" r:id="rId12"/>
    <p:sldId id="266" r:id="rId13"/>
    <p:sldId id="268" r:id="rId14"/>
    <p:sldId id="269" r:id="rId15"/>
    <p:sldId id="279" r:id="rId16"/>
    <p:sldId id="284" r:id="rId17"/>
    <p:sldId id="276" r:id="rId18"/>
    <p:sldId id="280" r:id="rId19"/>
    <p:sldId id="281" r:id="rId20"/>
    <p:sldId id="282" r:id="rId21"/>
    <p:sldId id="283" r:id="rId22"/>
    <p:sldId id="270" r:id="rId23"/>
    <p:sldId id="271" r:id="rId24"/>
    <p:sldId id="272" r:id="rId25"/>
    <p:sldId id="273" r:id="rId26"/>
    <p:sldId id="275" r:id="rId27"/>
    <p:sldId id="278" r:id="rId28"/>
  </p:sldIdLst>
  <p:sldSz cx="12192000" cy="68580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>
      <p:cViewPr varScale="1">
        <p:scale>
          <a:sx n="68" d="100"/>
          <a:sy n="68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8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64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65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25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952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8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74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6696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52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07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69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757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143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0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996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96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472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5FC1EBC6-9FD9-4028-959F-7B5E2C7C769D}" type="datetime1">
              <a:rPr lang="en-US" sz="1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10/4/2017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BFF08B5D-13FC-4BA5-95DE-44F84DF476C5}" type="slidenum">
              <a:rPr lang="en-US" sz="105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7698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0" y="660600"/>
            <a:ext cx="7511760" cy="4041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8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	</a:t>
            </a:r>
            <a:r>
              <a:rPr lang="en-US" sz="48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skerville Old Face"/>
              </a:rPr>
              <a:t>MIU X-PROSTHETIC
</a:t>
            </a:r>
            <a:r>
              <a:rPr lang="en-US" sz="4800" b="0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askerville Old Face"/>
              </a:rPr>
              <a:t>
		</a:t>
            </a:r>
            <a:r>
              <a:rPr lang="en-US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Real-time arm controlling</a:t>
            </a: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537480" y="4934160"/>
            <a:ext cx="6249960" cy="1691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By: Hassan Hamdy, Philip Naguib, Amr Hamdi, Hossam Badr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Supervised by dr.sara nabil and Eng: radwa samy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tretch/>
        </p:blipFill>
        <p:spPr>
          <a:xfrm>
            <a:off x="6787800" y="0"/>
            <a:ext cx="5403960" cy="6857640"/>
          </a:xfrm>
          <a:prstGeom prst="rect">
            <a:avLst/>
          </a:prstGeom>
          <a:ln>
            <a:noFill/>
          </a:ln>
        </p:spPr>
      </p:pic>
      <p:sp>
        <p:nvSpPr>
          <p:cNvPr id="216" name="TextShape 3"/>
          <p:cNvSpPr txBox="1"/>
          <p:nvPr/>
        </p:nvSpPr>
        <p:spPr>
          <a:xfrm>
            <a:off x="5736600" y="642312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B8EBA7-0295-48EE-84DF-D106A7BF4B58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1810800" y="0"/>
            <a:ext cx="4976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
	  September, 26 2017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0C48-F296-459A-B693-90A6D3F4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93E2BA-2FFA-4AC3-B1E4-9E5E32AB4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23416"/>
            <a:ext cx="7543799" cy="4837112"/>
          </a:xfrm>
        </p:spPr>
      </p:pic>
    </p:spTree>
    <p:extLst>
      <p:ext uri="{BB962C8B-B14F-4D97-AF65-F5344CB8AC3E}">
        <p14:creationId xmlns:p14="http://schemas.microsoft.com/office/powerpoint/2010/main" val="162178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0295-FFF0-4366-9B74-19DA3F10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7500F-8B70-4E6F-880D-4DD41FF3C1B1}"/>
              </a:ext>
            </a:extLst>
          </p:cNvPr>
          <p:cNvSpPr/>
          <p:nvPr/>
        </p:nvSpPr>
        <p:spPr>
          <a:xfrm>
            <a:off x="8382000" y="286043"/>
            <a:ext cx="3657600" cy="152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STORING DATA IN OUR DATABASE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C3B05-FB7F-45F4-B35C-11F70F479015}"/>
              </a:ext>
            </a:extLst>
          </p:cNvPr>
          <p:cNvSpPr/>
          <p:nvPr/>
        </p:nvSpPr>
        <p:spPr>
          <a:xfrm>
            <a:off x="8229600" y="4419600"/>
            <a:ext cx="3657600" cy="152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APPLYING SVM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FCB17-3909-4AD0-95ED-CA47C1D949B7}"/>
              </a:ext>
            </a:extLst>
          </p:cNvPr>
          <p:cNvSpPr/>
          <p:nvPr/>
        </p:nvSpPr>
        <p:spPr>
          <a:xfrm>
            <a:off x="609600" y="4419600"/>
            <a:ext cx="3657600" cy="152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SENDING RESULTS TO MOBILE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972477-329A-4623-BDC0-A19C525D83CF}"/>
              </a:ext>
            </a:extLst>
          </p:cNvPr>
          <p:cNvCxnSpPr>
            <a:endCxn id="5" idx="0"/>
          </p:cNvCxnSpPr>
          <p:nvPr/>
        </p:nvCxnSpPr>
        <p:spPr>
          <a:xfrm>
            <a:off x="10058400" y="1828800"/>
            <a:ext cx="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F66950-8321-4D4F-9539-F18C6A137E9E}"/>
              </a:ext>
            </a:extLst>
          </p:cNvPr>
          <p:cNvCxnSpPr>
            <a:cxnSpLocks/>
          </p:cNvCxnSpPr>
          <p:nvPr/>
        </p:nvCxnSpPr>
        <p:spPr>
          <a:xfrm flipH="1">
            <a:off x="4267200" y="5334000"/>
            <a:ext cx="396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2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798342" y="10026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System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588326" y="824277"/>
            <a:ext cx="3048000" cy="1103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Preprocessing</a:t>
            </a:r>
          </a:p>
          <a:p>
            <a:pPr algn="ctr"/>
            <a:r>
              <a:rPr lang="en-US" dirty="0"/>
              <a:t>HIGH-PASS FILTER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6100" y="4785535"/>
            <a:ext cx="3048000" cy="1103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Classification</a:t>
            </a:r>
          </a:p>
          <a:p>
            <a:pPr algn="ctr"/>
            <a:r>
              <a:rPr lang="en-US" dirty="0"/>
              <a:t>KNN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8991600" y="3886200"/>
            <a:ext cx="1143000" cy="847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200" y="4734045"/>
            <a:ext cx="3352800" cy="10275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UNITY CONTROLING-ARM</a:t>
            </a:r>
          </a:p>
        </p:txBody>
      </p:sp>
      <p:cxnSp>
        <p:nvCxnSpPr>
          <p:cNvPr id="9" name="Straight Arrow Connector 8"/>
          <p:cNvCxnSpPr>
            <a:stCxn id="6" idx="1"/>
            <a:endCxn id="3" idx="3"/>
          </p:cNvCxnSpPr>
          <p:nvPr/>
        </p:nvCxnSpPr>
        <p:spPr>
          <a:xfrm flipH="1" flipV="1">
            <a:off x="3810000" y="5247825"/>
            <a:ext cx="3086100" cy="89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F6F1893-DD47-48F7-8910-519DDC9B76AE}"/>
              </a:ext>
            </a:extLst>
          </p:cNvPr>
          <p:cNvSpPr/>
          <p:nvPr/>
        </p:nvSpPr>
        <p:spPr>
          <a:xfrm>
            <a:off x="8589498" y="2782440"/>
            <a:ext cx="3048000" cy="1103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Feature-Extraction</a:t>
            </a:r>
          </a:p>
          <a:p>
            <a:pPr algn="ctr"/>
            <a:r>
              <a:rPr lang="en-US" dirty="0"/>
              <a:t>RMS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BE167A-69DA-4A07-BEC5-C83BD7BB352A}"/>
              </a:ext>
            </a:extLst>
          </p:cNvPr>
          <p:cNvCxnSpPr>
            <a:cxnSpLocks/>
          </p:cNvCxnSpPr>
          <p:nvPr/>
        </p:nvCxnSpPr>
        <p:spPr>
          <a:xfrm>
            <a:off x="10134600" y="1896307"/>
            <a:ext cx="0" cy="88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F782DF-ABA1-4974-9B2A-81C9A249FDD8}"/>
              </a:ext>
            </a:extLst>
          </p:cNvPr>
          <p:cNvSpPr txBox="1"/>
          <p:nvPr/>
        </p:nvSpPr>
        <p:spPr>
          <a:xfrm>
            <a:off x="4648200" y="310497"/>
            <a:ext cx="7543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MOBILE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System overview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MYO device will send signals to the Mobile Device and study it then the 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Mobile device</a:t>
            </a: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will control some device 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We will use KNN (Offline) and CNN (online)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	</a:t>
            </a: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Signals generated and stored for the learning system in advance. </a:t>
            </a:r>
          </a:p>
        </p:txBody>
      </p:sp>
      <p:sp>
        <p:nvSpPr>
          <p:cNvPr id="267" name="TextShape 3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87100A-06E3-4B8C-AF84-94E7C5494271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System overview preprocessing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Takes place on 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mobile (offline)</a:t>
            </a: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or a server side (online)</a:t>
            </a:r>
          </a:p>
          <a:p>
            <a:pPr marL="36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2D013C7-39C1-49FD-99BC-63DFA5762A92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Try to Learn From any new signals by deep learning to increase the number of movements so we will implement CNN for deep learning.</a:t>
            </a:r>
          </a:p>
        </p:txBody>
      </p:sp>
    </p:spTree>
    <p:extLst>
      <p:ext uri="{BB962C8B-B14F-4D97-AF65-F5344CB8AC3E}">
        <p14:creationId xmlns:p14="http://schemas.microsoft.com/office/powerpoint/2010/main" val="4289696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8FD7-4ED0-45A5-9AAD-F1C1FC17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Movements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663731D-43F7-43D8-A1F3-5BD683263DD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85800" y="2671515"/>
            <a:ext cx="5624188" cy="272916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E8274-0879-4D44-A637-CD02EBD2B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16455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9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560" y="76200"/>
            <a:ext cx="9905760" cy="1478160"/>
          </a:xfrm>
        </p:spPr>
        <p:txBody>
          <a:bodyPr/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DEMO</a:t>
            </a:r>
          </a:p>
        </p:txBody>
      </p:sp>
      <p:pic>
        <p:nvPicPr>
          <p:cNvPr id="1026" name="Picture 2" descr="C:\Users\Hossam\Downloads\Middle Fin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3025"/>
            <a:ext cx="6135688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25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</a:t>
            </a:r>
            <a:endParaRPr lang="en-US" dirty="0"/>
          </a:p>
        </p:txBody>
      </p:sp>
      <p:pic>
        <p:nvPicPr>
          <p:cNvPr id="2050" name="Picture 2" descr="C:\Users\Hossam\Downloads\Little fin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066800"/>
            <a:ext cx="6164262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7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</a:t>
            </a:r>
            <a:endParaRPr lang="en-US" dirty="0"/>
          </a:p>
        </p:txBody>
      </p:sp>
      <p:pic>
        <p:nvPicPr>
          <p:cNvPr id="3074" name="Picture 2" descr="C:\Users\Hossam\Downloads\Middle Fin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2" y="1143000"/>
            <a:ext cx="6135688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7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733320" y="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Introduction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19" name="Content Placeholder 4"/>
          <p:cNvPicPr/>
          <p:nvPr/>
        </p:nvPicPr>
        <p:blipFill>
          <a:blip r:embed="rId2"/>
          <a:stretch/>
        </p:blipFill>
        <p:spPr>
          <a:xfrm>
            <a:off x="5824080" y="281520"/>
            <a:ext cx="6067440" cy="407520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365760" y="1224720"/>
            <a:ext cx="5457960" cy="46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How do we control our bodies?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Approximately 185,000 amputations occur in the United States each year[1]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In 2009, hospital costs associated with amputation totaled more than $8.3 billion[2]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733320" y="4950000"/>
            <a:ext cx="1115820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[1]Owings M, Kozak LJ, National Center for Health S. Ambulatory and Inpatient Procedures in the United States, 1996. Hyattsville, Md.: U.S. Dept. of Health and Human Services, Centers for Disease Control and Prevention, National Center for Health Statistics; 1998.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[2]HCUP Nationwide Inpatient Sample (NIS). Healthcare Cost and Utilization Project (HCUP). Rockville, MD: Agency for Healthcare Research and Quality; 2009.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2BC8675-EBDD-481D-97DE-5E96576EE019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</a:t>
            </a:r>
            <a:endParaRPr lang="en-US" dirty="0"/>
          </a:p>
        </p:txBody>
      </p:sp>
      <p:pic>
        <p:nvPicPr>
          <p:cNvPr id="4098" name="Picture 2" descr="C:\Users\Hossam\Downloads\Ring Fin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171575"/>
            <a:ext cx="6116638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6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</a:t>
            </a:r>
            <a:endParaRPr lang="en-US" dirty="0"/>
          </a:p>
        </p:txBody>
      </p:sp>
      <p:pic>
        <p:nvPicPr>
          <p:cNvPr id="5122" name="Picture 2" descr="C:\Users\Hossam\Downloads\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7" y="1212850"/>
            <a:ext cx="6145213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1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458A1C9-E157-43E2-B0D1-C95922EFA35A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2" name="Content Placeholder 9"/>
          <p:cNvPicPr/>
          <p:nvPr/>
        </p:nvPicPr>
        <p:blipFill>
          <a:blip r:embed="rId2"/>
          <a:stretch/>
        </p:blipFill>
        <p:spPr>
          <a:xfrm>
            <a:off x="2521440" y="1688400"/>
            <a:ext cx="6914880" cy="343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Content Placeholder 5"/>
          <p:cNvPicPr/>
          <p:nvPr/>
        </p:nvPicPr>
        <p:blipFill>
          <a:blip r:embed="rId2"/>
          <a:stretch/>
        </p:blipFill>
        <p:spPr>
          <a:xfrm>
            <a:off x="2478600" y="1629720"/>
            <a:ext cx="7000560" cy="3342960"/>
          </a:xfrm>
          <a:prstGeom prst="rect">
            <a:avLst/>
          </a:prstGeom>
          <a:ln>
            <a:noFill/>
          </a:ln>
        </p:spPr>
      </p:pic>
      <p:sp>
        <p:nvSpPr>
          <p:cNvPr id="274" name="TextShape 1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62D06C6-6DD3-492F-B667-7FC78B4F0E36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Content Placeholder 5"/>
          <p:cNvPicPr/>
          <p:nvPr/>
        </p:nvPicPr>
        <p:blipFill>
          <a:blip r:embed="rId2"/>
          <a:stretch/>
        </p:blipFill>
        <p:spPr>
          <a:xfrm>
            <a:off x="2787480" y="204840"/>
            <a:ext cx="5791320" cy="2971440"/>
          </a:xfrm>
          <a:prstGeom prst="rect">
            <a:avLst/>
          </a:prstGeom>
          <a:ln>
            <a:noFill/>
          </a:ln>
        </p:spPr>
      </p:pic>
      <p:sp>
        <p:nvSpPr>
          <p:cNvPr id="276" name="TextShape 1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B47DA6E-8EB6-4BE1-9547-C60CE0D4B563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7" name="Picture 7"/>
          <p:cNvPicPr/>
          <p:nvPr/>
        </p:nvPicPr>
        <p:blipFill>
          <a:blip r:embed="rId3"/>
          <a:stretch/>
        </p:blipFill>
        <p:spPr>
          <a:xfrm>
            <a:off x="2787480" y="3407400"/>
            <a:ext cx="5791320" cy="29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1169280" y="229644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	    		  Any questions</a:t>
            </a:r>
            <a:r>
              <a:rPr lang="en-US" sz="36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!</a:t>
            </a: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AF48DA1-2FF2-41EF-A4FF-CFDCA25183A1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KNN Algorithm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K-Nearest Neighbors (KNN)</a:t>
            </a: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classier is a non-parametric classier, which classifies a given item into one of the categories by finding its k nearest neighbouring items.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86" name="TextShape 3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D3B071A-C224-4D5D-A8EE-0C52E7D9703A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SUPPORT VECTOR MACHINE</a:t>
            </a:r>
            <a:r>
              <a:rPr lang="en-US" dirty="0"/>
              <a:t> (</a:t>
            </a:r>
            <a:r>
              <a:rPr lang="en-US" b="1" dirty="0"/>
              <a:t>SVM</a:t>
            </a:r>
            <a:r>
              <a:rPr lang="en-US" dirty="0"/>
              <a:t>) is a class of machine learning that has successfully been applied to analyzing vectors.</a:t>
            </a:r>
          </a:p>
        </p:txBody>
      </p:sp>
    </p:spTree>
    <p:extLst>
      <p:ext uri="{BB962C8B-B14F-4D97-AF65-F5344CB8AC3E}">
        <p14:creationId xmlns:p14="http://schemas.microsoft.com/office/powerpoint/2010/main" val="373280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Solution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1141560" y="2249640"/>
            <a:ext cx="5054760" cy="3008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260" indent="-3429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We are trying to detect signals and control robotic arm.</a:t>
            </a: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Classify signals to control remotely arm with MYO armband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3ACE9EF-1991-46C3-A17F-34A345F2A881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1" name="Picture 7"/>
          <p:cNvPicPr/>
          <p:nvPr/>
        </p:nvPicPr>
        <p:blipFill>
          <a:blip r:embed="rId2"/>
          <a:stretch/>
        </p:blipFill>
        <p:spPr>
          <a:xfrm>
            <a:off x="7435080" y="1828800"/>
            <a:ext cx="3962160" cy="39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990600"/>
            <a:ext cx="5114925" cy="45243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260" indent="-342900">
              <a:spcBef>
                <a:spcPts val="1001"/>
              </a:spcBef>
              <a:buClr>
                <a:srgbClr val="FFFFFF"/>
              </a:buClr>
            </a:pP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EMG and inertial signals</a:t>
            </a:r>
          </a:p>
          <a:p>
            <a:pPr marL="343260" indent="-342900">
              <a:spcBef>
                <a:spcPts val="1001"/>
              </a:spcBef>
              <a:buClr>
                <a:srgbClr val="FFFFFF"/>
              </a:buClr>
            </a:pPr>
            <a:endParaRPr lang="en-US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indent="-228240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MYO have 8 sensor take signals from 8</a:t>
            </a:r>
          </a:p>
          <a:p>
            <a:pPr marL="360" indent="0">
              <a:spcBef>
                <a:spcPts val="1001"/>
              </a:spcBef>
              <a:buClr>
                <a:srgbClr val="FFFFFF"/>
              </a:buClr>
              <a:buNone/>
            </a:pP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different muscles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8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Project Description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Detecting and classification signals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Training system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Testing.</a:t>
            </a:r>
          </a:p>
        </p:txBody>
      </p:sp>
      <p:sp>
        <p:nvSpPr>
          <p:cNvPr id="234" name="TextShape 3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8952B5E-B3F2-4B8C-A5E1-1BD78A8013C9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Related work-1: bebionic arm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1141560" y="4945680"/>
            <a:ext cx="9905760" cy="1173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This is first and only  certified commercial programable arm NOT learnable machine 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detect only 14 movements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0EC77A0-9B5C-403C-83C2-CFE765402D7A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8" name="Picture 5"/>
          <p:cNvPicPr/>
          <p:nvPr/>
        </p:nvPicPr>
        <p:blipFill>
          <a:blip r:embed="rId2"/>
          <a:stretch/>
        </p:blipFill>
        <p:spPr>
          <a:xfrm>
            <a:off x="3277800" y="1569240"/>
            <a:ext cx="5070960" cy="337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Related work -2: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40" name="Content Placeholder 4"/>
          <p:cNvPicPr/>
          <p:nvPr/>
        </p:nvPicPr>
        <p:blipFill>
          <a:blip r:embed="rId2"/>
          <a:stretch/>
        </p:blipFill>
        <p:spPr>
          <a:xfrm>
            <a:off x="5083560" y="336960"/>
            <a:ext cx="5192640" cy="2336040"/>
          </a:xfrm>
          <a:prstGeom prst="rect">
            <a:avLst/>
          </a:prstGeom>
          <a:ln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970560" y="5586120"/>
            <a:ext cx="1007640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Recording data with electrodes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And it feature 10 movements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Picture 7"/>
          <p:cNvPicPr/>
          <p:nvPr/>
        </p:nvPicPr>
        <p:blipFill>
          <a:blip r:embed="rId3"/>
          <a:stretch/>
        </p:blipFill>
        <p:spPr>
          <a:xfrm>
            <a:off x="1681560" y="2856600"/>
            <a:ext cx="8654400" cy="2729160"/>
          </a:xfrm>
          <a:prstGeom prst="rect">
            <a:avLst/>
          </a:prstGeom>
          <a:ln>
            <a:noFill/>
          </a:ln>
        </p:spPr>
      </p:pic>
      <p:sp>
        <p:nvSpPr>
          <p:cNvPr id="243" name="TextShape 3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7EE1A0-4D72-47FE-995E-965D43136960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Table of comparisons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graphicFrame>
        <p:nvGraphicFramePr>
          <p:cNvPr id="245" name="Table 2"/>
          <p:cNvGraphicFramePr/>
          <p:nvPr>
            <p:extLst>
              <p:ext uri="{D42A27DB-BD31-4B8C-83A1-F6EECF244321}">
                <p14:modId xmlns:p14="http://schemas.microsoft.com/office/powerpoint/2010/main" val="2952624293"/>
              </p:ext>
            </p:extLst>
          </p:nvPr>
        </p:nvGraphicFramePr>
        <p:xfrm>
          <a:off x="2021400" y="1139029"/>
          <a:ext cx="8254800" cy="5422511"/>
        </p:xfrm>
        <a:graphic>
          <a:graphicData uri="http://schemas.openxmlformats.org/drawingml/2006/table">
            <a:tbl>
              <a:tblPr/>
              <a:tblGrid>
                <a:gridCol w="165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1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Points of comparisons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59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Algorithm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Used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59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Accuracy 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Achievement  %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59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Movements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59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Cost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59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bebionic arm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D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Programmable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D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Up to 85%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D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14 Movements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D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11,000$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D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Toward improved control of prosthetic fingers using surface electromyogram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(EMG) signals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KNN and SVM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Classification accuracy 90% 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10 Movements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-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Our proposed system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D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 KNN</a:t>
                      </a:r>
                      <a:r>
                        <a:rPr lang="en-US" sz="1800" b="0" strike="noStrike" spc="-1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 and RMS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 on mobile device.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SVM on server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D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-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D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-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D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w Cen MT"/>
                        </a:rPr>
                        <a:t>200$ + Arm price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D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" name="TextShape 3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9D630F3-A5B5-451A-AFB8-D536D866272C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Problem Statement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C00000"/>
              </a:buClr>
              <a:buSzPct val="125000"/>
              <a:buFont typeface="Arial"/>
              <a:buChar char="•"/>
            </a:pPr>
            <a:r>
              <a:rPr lang="en-U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DETECT</a:t>
            </a:r>
            <a:r>
              <a:rPr 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EMG signals from a MYO armband device then </a:t>
            </a:r>
            <a:r>
              <a:rPr lang="en-U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CLASSIFY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and </a:t>
            </a:r>
            <a:r>
              <a:rPr lang="en-U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IMPROVE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r>
              <a:rPr lang="en-U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ACCURECY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r>
              <a:rPr lang="en-US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and control remotely by </a:t>
            </a:r>
            <a:r>
              <a:rPr lang="en-US" sz="32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MOBILE</a:t>
            </a:r>
            <a:r>
              <a:rPr lang="en-US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in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r>
              <a:rPr lang="en-U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REAL-TIME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C00000"/>
              </a:buClr>
              <a:buSzPct val="125000"/>
              <a:buFont typeface="Arial"/>
              <a:buChar char="•"/>
            </a:pPr>
            <a:r>
              <a:rPr lang="en-U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COST REDUCTION</a:t>
            </a: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10276200" y="6379200"/>
            <a:ext cx="770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7BBF60-CBB5-4C82-AF52-1C031AFDB1E7}" type="slidenum">
              <a:rPr lang="en-US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12393720" y="618480"/>
            <a:ext cx="427608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IMPROVEMENT</a:t>
            </a: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OF </a:t>
            </a: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CLASSIFICATION, </a:t>
            </a: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ACCURACY</a:t>
            </a: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of EMG signals then detect it from </a:t>
            </a:r>
            <a:r>
              <a:rPr lang="en-U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myo</a:t>
            </a: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armband device and control other device remotely In </a:t>
            </a: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REAL-TIME,</a:t>
            </a: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cost </a:t>
            </a: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REDUCTION</a:t>
            </a: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2038</TotalTime>
  <Words>523</Words>
  <Application>Microsoft Office PowerPoint</Application>
  <PresentationFormat>Widescreen</PresentationFormat>
  <Paragraphs>115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Rounded MT Bold</vt:lpstr>
      <vt:lpstr>Baskerville Old Face</vt:lpstr>
      <vt:lpstr>Times New Roman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overview</vt:lpstr>
      <vt:lpstr>SERVER side</vt:lpstr>
      <vt:lpstr>PowerPoint Presentation</vt:lpstr>
      <vt:lpstr>PowerPoint Presentation</vt:lpstr>
      <vt:lpstr>PowerPoint Presentation</vt:lpstr>
      <vt:lpstr>Future Work</vt:lpstr>
      <vt:lpstr>OUR Movements</vt:lpstr>
      <vt:lpstr>      DEMO</vt:lpstr>
      <vt:lpstr> DEMO</vt:lpstr>
      <vt:lpstr> DEMO</vt:lpstr>
      <vt:lpstr> DEMO</vt:lpstr>
      <vt:lpstr>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SVM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</dc:creator>
  <dc:description/>
  <cp:lastModifiedBy>Amr</cp:lastModifiedBy>
  <cp:revision>98</cp:revision>
  <dcterms:created xsi:type="dcterms:W3CDTF">2017-09-20T17:39:29Z</dcterms:created>
  <dcterms:modified xsi:type="dcterms:W3CDTF">2017-10-04T12:18:00Z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