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rgbClr val="85604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rgbClr val="85604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rgbClr val="85604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4455" y="1079500"/>
            <a:ext cx="2675890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0">
                <a:solidFill>
                  <a:srgbClr val="85604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3000" y="2811779"/>
            <a:ext cx="10718800" cy="236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500" y="4330700"/>
            <a:ext cx="10129520" cy="210058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635000" marR="5080" indent="-622300">
              <a:lnSpc>
                <a:spcPts val="7700"/>
              </a:lnSpc>
              <a:spcBef>
                <a:spcPts val="1140"/>
              </a:spcBef>
            </a:pPr>
            <a:r>
              <a:rPr dirty="0" sz="7200" spc="-170">
                <a:solidFill>
                  <a:srgbClr val="A43C27"/>
                </a:solidFill>
                <a:latin typeface="Arial"/>
                <a:cs typeface="Arial"/>
              </a:rPr>
              <a:t>BREACTOR </a:t>
            </a:r>
            <a:r>
              <a:rPr dirty="0" sz="7200" spc="-240">
                <a:solidFill>
                  <a:srgbClr val="A43C27"/>
                </a:solidFill>
                <a:latin typeface="Arial"/>
                <a:cs typeface="Arial"/>
              </a:rPr>
              <a:t>SOFTWARE  </a:t>
            </a:r>
            <a:r>
              <a:rPr dirty="0" sz="7200" spc="-160">
                <a:solidFill>
                  <a:srgbClr val="A43C27"/>
                </a:solidFill>
                <a:latin typeface="Arial"/>
                <a:cs typeface="Arial"/>
              </a:rPr>
              <a:t>DESIGN</a:t>
            </a:r>
            <a:r>
              <a:rPr dirty="0" sz="7200" spc="-20">
                <a:solidFill>
                  <a:srgbClr val="A43C27"/>
                </a:solidFill>
                <a:latin typeface="Arial"/>
                <a:cs typeface="Arial"/>
              </a:rPr>
              <a:t> </a:t>
            </a:r>
            <a:r>
              <a:rPr dirty="0" sz="7200" spc="-85">
                <a:solidFill>
                  <a:srgbClr val="A43C27"/>
                </a:solidFill>
                <a:latin typeface="Arial"/>
                <a:cs typeface="Arial"/>
              </a:rPr>
              <a:t>DOCUMENT</a:t>
            </a:r>
            <a:endParaRPr sz="7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6510019"/>
            <a:ext cx="10707370" cy="161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2300"/>
              </a:lnSpc>
              <a:spcBef>
                <a:spcPts val="100"/>
              </a:spcBef>
            </a:pPr>
            <a:r>
              <a:rPr dirty="0" sz="2300" spc="-100">
                <a:solidFill>
                  <a:srgbClr val="191B0E"/>
                </a:solidFill>
                <a:latin typeface="Arial"/>
                <a:cs typeface="Arial"/>
              </a:rPr>
              <a:t>Team </a:t>
            </a:r>
            <a:r>
              <a:rPr dirty="0" sz="2300" spc="15">
                <a:solidFill>
                  <a:srgbClr val="191B0E"/>
                </a:solidFill>
                <a:latin typeface="Arial"/>
                <a:cs typeface="Arial"/>
              </a:rPr>
              <a:t>Members </a:t>
            </a:r>
            <a:r>
              <a:rPr dirty="0" sz="2300">
                <a:solidFill>
                  <a:srgbClr val="191B0E"/>
                </a:solidFill>
                <a:latin typeface="Arial"/>
                <a:cs typeface="Arial"/>
              </a:rPr>
              <a:t>: </a:t>
            </a:r>
            <a:r>
              <a:rPr dirty="0" sz="2300" spc="-5">
                <a:solidFill>
                  <a:srgbClr val="191B0E"/>
                </a:solidFill>
                <a:latin typeface="Arial"/>
                <a:cs typeface="Arial"/>
              </a:rPr>
              <a:t>Abdelrahaman </a:t>
            </a:r>
            <a:r>
              <a:rPr dirty="0" sz="2300" spc="-15">
                <a:solidFill>
                  <a:srgbClr val="191B0E"/>
                </a:solidFill>
                <a:latin typeface="Arial"/>
                <a:cs typeface="Arial"/>
              </a:rPr>
              <a:t>Shahata </a:t>
            </a:r>
            <a:r>
              <a:rPr dirty="0" sz="2300">
                <a:solidFill>
                  <a:srgbClr val="191B0E"/>
                </a:solidFill>
                <a:latin typeface="Arial"/>
                <a:cs typeface="Arial"/>
              </a:rPr>
              <a:t>, </a:t>
            </a:r>
            <a:r>
              <a:rPr dirty="0" sz="2300" spc="5">
                <a:solidFill>
                  <a:srgbClr val="191B0E"/>
                </a:solidFill>
                <a:latin typeface="Arial"/>
                <a:cs typeface="Arial"/>
              </a:rPr>
              <a:t>Ahmed </a:t>
            </a:r>
            <a:r>
              <a:rPr dirty="0" sz="2300" spc="-15">
                <a:solidFill>
                  <a:srgbClr val="191B0E"/>
                </a:solidFill>
                <a:latin typeface="Arial"/>
                <a:cs typeface="Arial"/>
              </a:rPr>
              <a:t>Hany </a:t>
            </a:r>
            <a:r>
              <a:rPr dirty="0" sz="2300">
                <a:solidFill>
                  <a:srgbClr val="191B0E"/>
                </a:solidFill>
                <a:latin typeface="Arial"/>
                <a:cs typeface="Arial"/>
              </a:rPr>
              <a:t>, </a:t>
            </a:r>
            <a:r>
              <a:rPr dirty="0" sz="2300" spc="-25">
                <a:solidFill>
                  <a:srgbClr val="191B0E"/>
                </a:solidFill>
                <a:latin typeface="Arial"/>
                <a:cs typeface="Arial"/>
              </a:rPr>
              <a:t>Doaa </a:t>
            </a:r>
            <a:r>
              <a:rPr dirty="0" sz="2300" spc="5">
                <a:solidFill>
                  <a:srgbClr val="191B0E"/>
                </a:solidFill>
                <a:latin typeface="Arial"/>
                <a:cs typeface="Arial"/>
              </a:rPr>
              <a:t>Hamed </a:t>
            </a:r>
            <a:r>
              <a:rPr dirty="0" sz="2300">
                <a:solidFill>
                  <a:srgbClr val="191B0E"/>
                </a:solidFill>
                <a:latin typeface="Arial"/>
                <a:cs typeface="Arial"/>
              </a:rPr>
              <a:t>, </a:t>
            </a:r>
            <a:r>
              <a:rPr dirty="0" sz="2300" spc="-5">
                <a:solidFill>
                  <a:srgbClr val="191B0E"/>
                </a:solidFill>
                <a:latin typeface="Arial"/>
                <a:cs typeface="Arial"/>
              </a:rPr>
              <a:t>Nader El-  </a:t>
            </a:r>
            <a:r>
              <a:rPr dirty="0" sz="2300" spc="-10">
                <a:solidFill>
                  <a:srgbClr val="191B0E"/>
                </a:solidFill>
                <a:latin typeface="Arial"/>
                <a:cs typeface="Arial"/>
              </a:rPr>
              <a:t>Sheikh</a:t>
            </a:r>
            <a:endParaRPr sz="2300">
              <a:latin typeface="Arial"/>
              <a:cs typeface="Arial"/>
            </a:endParaRPr>
          </a:p>
          <a:p>
            <a:pPr algn="ctr" marL="2857500" marR="2836545" indent="-4445">
              <a:lnSpc>
                <a:spcPct val="112300"/>
              </a:lnSpc>
              <a:spcBef>
                <a:spcPts val="100"/>
              </a:spcBef>
            </a:pPr>
            <a:r>
              <a:rPr dirty="0" sz="2300">
                <a:solidFill>
                  <a:srgbClr val="191B0E"/>
                </a:solidFill>
                <a:latin typeface="Arial"/>
                <a:cs typeface="Arial"/>
              </a:rPr>
              <a:t>Supervised </a:t>
            </a:r>
            <a:r>
              <a:rPr dirty="0" sz="2300" spc="20">
                <a:solidFill>
                  <a:srgbClr val="191B0E"/>
                </a:solidFill>
                <a:latin typeface="Arial"/>
                <a:cs typeface="Arial"/>
              </a:rPr>
              <a:t>By </a:t>
            </a:r>
            <a:r>
              <a:rPr dirty="0" sz="2300">
                <a:solidFill>
                  <a:srgbClr val="191B0E"/>
                </a:solidFill>
                <a:latin typeface="Arial"/>
                <a:cs typeface="Arial"/>
              </a:rPr>
              <a:t>: </a:t>
            </a:r>
            <a:r>
              <a:rPr dirty="0" sz="2300" spc="-25">
                <a:solidFill>
                  <a:srgbClr val="191B0E"/>
                </a:solidFill>
                <a:latin typeface="Arial"/>
                <a:cs typeface="Arial"/>
              </a:rPr>
              <a:t>Dr </a:t>
            </a:r>
            <a:r>
              <a:rPr dirty="0" sz="2300" spc="-30">
                <a:solidFill>
                  <a:srgbClr val="191B0E"/>
                </a:solidFill>
                <a:latin typeface="Arial"/>
                <a:cs typeface="Arial"/>
              </a:rPr>
              <a:t>Sarah </a:t>
            </a:r>
            <a:r>
              <a:rPr dirty="0" sz="2300" spc="5">
                <a:solidFill>
                  <a:srgbClr val="191B0E"/>
                </a:solidFill>
                <a:latin typeface="Arial"/>
                <a:cs typeface="Arial"/>
              </a:rPr>
              <a:t>Nabil  </a:t>
            </a:r>
            <a:r>
              <a:rPr dirty="0" sz="2300" spc="-40">
                <a:solidFill>
                  <a:srgbClr val="191B0E"/>
                </a:solidFill>
                <a:latin typeface="Arial"/>
                <a:cs typeface="Arial"/>
              </a:rPr>
              <a:t>Teaching </a:t>
            </a:r>
            <a:r>
              <a:rPr dirty="0" sz="2300" spc="5">
                <a:solidFill>
                  <a:srgbClr val="191B0E"/>
                </a:solidFill>
                <a:latin typeface="Arial"/>
                <a:cs typeface="Arial"/>
              </a:rPr>
              <a:t>Assistant </a:t>
            </a:r>
            <a:r>
              <a:rPr dirty="0" sz="2300">
                <a:solidFill>
                  <a:srgbClr val="191B0E"/>
                </a:solidFill>
                <a:latin typeface="Arial"/>
                <a:cs typeface="Arial"/>
              </a:rPr>
              <a:t>: </a:t>
            </a:r>
            <a:r>
              <a:rPr dirty="0" sz="2300" spc="-30">
                <a:solidFill>
                  <a:srgbClr val="191B0E"/>
                </a:solidFill>
                <a:latin typeface="Arial"/>
                <a:cs typeface="Arial"/>
              </a:rPr>
              <a:t>Eng </a:t>
            </a:r>
            <a:r>
              <a:rPr dirty="0" sz="2300" spc="-5">
                <a:solidFill>
                  <a:srgbClr val="191B0E"/>
                </a:solidFill>
                <a:latin typeface="Arial"/>
                <a:cs typeface="Arial"/>
              </a:rPr>
              <a:t>Menna</a:t>
            </a:r>
            <a:r>
              <a:rPr dirty="0" sz="2300" spc="4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191B0E"/>
                </a:solidFill>
                <a:latin typeface="Arial"/>
                <a:cs typeface="Arial"/>
              </a:rPr>
              <a:t>Gamil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660400"/>
            <a:ext cx="609917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65">
                <a:solidFill>
                  <a:srgbClr val="B57E00"/>
                </a:solidFill>
              </a:rPr>
              <a:t>Component</a:t>
            </a:r>
            <a:r>
              <a:rPr dirty="0" sz="5600" spc="-50">
                <a:solidFill>
                  <a:srgbClr val="B57E00"/>
                </a:solidFill>
              </a:rPr>
              <a:t> </a:t>
            </a:r>
            <a:r>
              <a:rPr dirty="0" sz="5600" spc="30">
                <a:solidFill>
                  <a:srgbClr val="B57E00"/>
                </a:solidFill>
              </a:rPr>
              <a:t>design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673100" y="1409700"/>
            <a:ext cx="10420985" cy="427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0">
              <a:lnSpc>
                <a:spcPts val="5430"/>
              </a:lnSpc>
              <a:spcBef>
                <a:spcPts val="100"/>
              </a:spcBef>
            </a:pPr>
            <a:r>
              <a:rPr dirty="0" sz="4800" spc="20">
                <a:solidFill>
                  <a:srgbClr val="191B0E"/>
                </a:solidFill>
                <a:latin typeface="Arial"/>
                <a:cs typeface="Arial"/>
              </a:rPr>
              <a:t>Main </a:t>
            </a:r>
            <a:r>
              <a:rPr dirty="0" sz="4800" spc="35">
                <a:solidFill>
                  <a:srgbClr val="191B0E"/>
                </a:solidFill>
                <a:latin typeface="Arial"/>
                <a:cs typeface="Arial"/>
              </a:rPr>
              <a:t>Algorithm</a:t>
            </a:r>
            <a:r>
              <a:rPr dirty="0" sz="4800" spc="-2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4800" spc="-240">
                <a:solidFill>
                  <a:srgbClr val="191B0E"/>
                </a:solidFill>
                <a:latin typeface="Arial"/>
                <a:cs typeface="Arial"/>
              </a:rPr>
              <a:t>(1)</a:t>
            </a:r>
            <a:endParaRPr sz="4800">
              <a:latin typeface="Arial"/>
              <a:cs typeface="Arial"/>
            </a:endParaRPr>
          </a:p>
          <a:p>
            <a:pPr marL="1397000">
              <a:lnSpc>
                <a:spcPts val="5430"/>
              </a:lnSpc>
            </a:pPr>
            <a:r>
              <a:rPr dirty="0" sz="4800" spc="75">
                <a:solidFill>
                  <a:srgbClr val="191B0E"/>
                </a:solidFill>
                <a:latin typeface="Arial"/>
                <a:cs typeface="Arial"/>
              </a:rPr>
              <a:t>Support </a:t>
            </a:r>
            <a:r>
              <a:rPr dirty="0" sz="4800" spc="-35">
                <a:solidFill>
                  <a:srgbClr val="191B0E"/>
                </a:solidFill>
                <a:latin typeface="Arial"/>
                <a:cs typeface="Arial"/>
              </a:rPr>
              <a:t>Vector </a:t>
            </a:r>
            <a:r>
              <a:rPr dirty="0" sz="4800" spc="20">
                <a:solidFill>
                  <a:srgbClr val="191B0E"/>
                </a:solidFill>
                <a:latin typeface="Arial"/>
                <a:cs typeface="Arial"/>
              </a:rPr>
              <a:t>Machine </a:t>
            </a:r>
            <a:r>
              <a:rPr dirty="0" sz="4800" spc="-360">
                <a:solidFill>
                  <a:srgbClr val="191B0E"/>
                </a:solidFill>
                <a:latin typeface="Arial"/>
                <a:cs typeface="Arial"/>
              </a:rPr>
              <a:t>( </a:t>
            </a:r>
            <a:r>
              <a:rPr dirty="0" sz="4800" spc="-60">
                <a:solidFill>
                  <a:srgbClr val="191B0E"/>
                </a:solidFill>
                <a:latin typeface="Arial"/>
                <a:cs typeface="Arial"/>
              </a:rPr>
              <a:t>SVM</a:t>
            </a:r>
            <a:r>
              <a:rPr dirty="0" sz="4800" spc="-69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4800" spc="-360">
                <a:solidFill>
                  <a:srgbClr val="191B0E"/>
                </a:solidFill>
                <a:latin typeface="Arial"/>
                <a:cs typeface="Arial"/>
              </a:rPr>
              <a:t>)</a:t>
            </a:r>
            <a:endParaRPr sz="48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2940"/>
              </a:spcBef>
              <a:buChar char="■"/>
              <a:tabLst>
                <a:tab pos="393700" algn="l"/>
              </a:tabLst>
            </a:pPr>
            <a:r>
              <a:rPr dirty="0" sz="3300" spc="60">
                <a:solidFill>
                  <a:srgbClr val="191B0E"/>
                </a:solidFill>
                <a:latin typeface="Arial"/>
                <a:cs typeface="Arial"/>
              </a:rPr>
              <a:t>it </a:t>
            </a:r>
            <a:r>
              <a:rPr dirty="0" sz="3300" spc="-5">
                <a:solidFill>
                  <a:srgbClr val="191B0E"/>
                </a:solidFill>
                <a:latin typeface="Arial"/>
                <a:cs typeface="Arial"/>
              </a:rPr>
              <a:t>is </a:t>
            </a:r>
            <a:r>
              <a:rPr dirty="0" sz="3300" spc="40">
                <a:solidFill>
                  <a:srgbClr val="191B0E"/>
                </a:solidFill>
                <a:latin typeface="Arial"/>
                <a:cs typeface="Arial"/>
              </a:rPr>
              <a:t>mostly </a:t>
            </a:r>
            <a:r>
              <a:rPr dirty="0" sz="3300" spc="10">
                <a:solidFill>
                  <a:srgbClr val="191B0E"/>
                </a:solidFill>
                <a:latin typeface="Arial"/>
                <a:cs typeface="Arial"/>
              </a:rPr>
              <a:t>used </a:t>
            </a:r>
            <a:r>
              <a:rPr dirty="0" sz="3300" spc="-5">
                <a:solidFill>
                  <a:srgbClr val="191B0E"/>
                </a:solidFill>
                <a:latin typeface="Arial"/>
                <a:cs typeface="Arial"/>
              </a:rPr>
              <a:t>in </a:t>
            </a:r>
            <a:r>
              <a:rPr dirty="0" sz="3300" spc="25">
                <a:solidFill>
                  <a:srgbClr val="191B0E"/>
                </a:solidFill>
                <a:latin typeface="Arial"/>
                <a:cs typeface="Arial"/>
              </a:rPr>
              <a:t>classification</a:t>
            </a:r>
            <a:r>
              <a:rPr dirty="0" sz="3300" spc="-11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300" spc="25">
                <a:solidFill>
                  <a:srgbClr val="191B0E"/>
                </a:solidFill>
                <a:latin typeface="Arial"/>
                <a:cs typeface="Arial"/>
              </a:rPr>
              <a:t>problems.</a:t>
            </a:r>
            <a:endParaRPr sz="3300">
              <a:latin typeface="Arial"/>
              <a:cs typeface="Arial"/>
            </a:endParaRPr>
          </a:p>
          <a:p>
            <a:pPr marL="393700" marR="5080" indent="-381000">
              <a:lnSpc>
                <a:spcPct val="92600"/>
              </a:lnSpc>
              <a:spcBef>
                <a:spcPts val="1030"/>
              </a:spcBef>
              <a:buChar char="■"/>
              <a:tabLst>
                <a:tab pos="509905" algn="l"/>
                <a:tab pos="510540" algn="l"/>
              </a:tabLst>
            </a:pPr>
            <a:r>
              <a:rPr dirty="0" sz="3300" spc="-35">
                <a:solidFill>
                  <a:srgbClr val="191B0E"/>
                </a:solidFill>
                <a:latin typeface="Arial"/>
                <a:cs typeface="Arial"/>
              </a:rPr>
              <a:t>In </a:t>
            </a:r>
            <a:r>
              <a:rPr dirty="0" sz="3300" spc="30">
                <a:solidFill>
                  <a:srgbClr val="191B0E"/>
                </a:solidFill>
                <a:latin typeface="Arial"/>
                <a:cs typeface="Arial"/>
              </a:rPr>
              <a:t>this </a:t>
            </a:r>
            <a:r>
              <a:rPr dirty="0" sz="3300" spc="20">
                <a:solidFill>
                  <a:srgbClr val="191B0E"/>
                </a:solidFill>
                <a:latin typeface="Arial"/>
                <a:cs typeface="Arial"/>
              </a:rPr>
              <a:t>algorithm, </a:t>
            </a:r>
            <a:r>
              <a:rPr dirty="0" sz="3300" spc="25">
                <a:solidFill>
                  <a:srgbClr val="191B0E"/>
                </a:solidFill>
                <a:latin typeface="Arial"/>
                <a:cs typeface="Arial"/>
              </a:rPr>
              <a:t>we </a:t>
            </a:r>
            <a:r>
              <a:rPr dirty="0" sz="3300" spc="75">
                <a:solidFill>
                  <a:srgbClr val="191B0E"/>
                </a:solidFill>
                <a:latin typeface="Arial"/>
                <a:cs typeface="Arial"/>
              </a:rPr>
              <a:t>plot </a:t>
            </a:r>
            <a:r>
              <a:rPr dirty="0" sz="3300" spc="-5">
                <a:solidFill>
                  <a:srgbClr val="191B0E"/>
                </a:solidFill>
                <a:latin typeface="Arial"/>
                <a:cs typeface="Arial"/>
              </a:rPr>
              <a:t>each </a:t>
            </a:r>
            <a:r>
              <a:rPr dirty="0" sz="3300" spc="25">
                <a:solidFill>
                  <a:srgbClr val="191B0E"/>
                </a:solidFill>
                <a:latin typeface="Arial"/>
                <a:cs typeface="Arial"/>
              </a:rPr>
              <a:t>data </a:t>
            </a:r>
            <a:r>
              <a:rPr dirty="0" sz="3300" spc="30">
                <a:solidFill>
                  <a:srgbClr val="191B0E"/>
                </a:solidFill>
                <a:latin typeface="Arial"/>
                <a:cs typeface="Arial"/>
              </a:rPr>
              <a:t>item </a:t>
            </a:r>
            <a:r>
              <a:rPr dirty="0" sz="3300" spc="-35">
                <a:solidFill>
                  <a:srgbClr val="191B0E"/>
                </a:solidFill>
                <a:latin typeface="Arial"/>
                <a:cs typeface="Arial"/>
              </a:rPr>
              <a:t>as </a:t>
            </a:r>
            <a:r>
              <a:rPr dirty="0" sz="3300" spc="-65">
                <a:solidFill>
                  <a:srgbClr val="191B0E"/>
                </a:solidFill>
                <a:latin typeface="Arial"/>
                <a:cs typeface="Arial"/>
              </a:rPr>
              <a:t>a </a:t>
            </a:r>
            <a:r>
              <a:rPr dirty="0" sz="3300" spc="60">
                <a:solidFill>
                  <a:srgbClr val="191B0E"/>
                </a:solidFill>
                <a:latin typeface="Arial"/>
                <a:cs typeface="Arial"/>
              </a:rPr>
              <a:t>point</a:t>
            </a:r>
            <a:r>
              <a:rPr dirty="0" sz="3300" spc="-5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191B0E"/>
                </a:solidFill>
                <a:latin typeface="Arial"/>
                <a:cs typeface="Arial"/>
              </a:rPr>
              <a:t>in  </a:t>
            </a:r>
            <a:r>
              <a:rPr dirty="0" sz="3300" spc="20">
                <a:solidFill>
                  <a:srgbClr val="191B0E"/>
                </a:solidFill>
                <a:latin typeface="Arial"/>
                <a:cs typeface="Arial"/>
              </a:rPr>
              <a:t>n-dimensional space </a:t>
            </a:r>
            <a:r>
              <a:rPr dirty="0" sz="3300" spc="-55">
                <a:solidFill>
                  <a:srgbClr val="191B0E"/>
                </a:solidFill>
                <a:latin typeface="Arial"/>
                <a:cs typeface="Arial"/>
              </a:rPr>
              <a:t>(where </a:t>
            </a:r>
            <a:r>
              <a:rPr dirty="0" sz="3300" spc="-5">
                <a:solidFill>
                  <a:srgbClr val="191B0E"/>
                </a:solidFill>
                <a:latin typeface="Arial"/>
                <a:cs typeface="Arial"/>
              </a:rPr>
              <a:t>n is </a:t>
            </a:r>
            <a:r>
              <a:rPr dirty="0" sz="3300" spc="20">
                <a:solidFill>
                  <a:srgbClr val="191B0E"/>
                </a:solidFill>
                <a:latin typeface="Arial"/>
                <a:cs typeface="Arial"/>
              </a:rPr>
              <a:t>number </a:t>
            </a:r>
            <a:r>
              <a:rPr dirty="0" sz="3300" spc="55">
                <a:solidFill>
                  <a:srgbClr val="191B0E"/>
                </a:solidFill>
                <a:latin typeface="Arial"/>
                <a:cs typeface="Arial"/>
              </a:rPr>
              <a:t>of </a:t>
            </a:r>
            <a:r>
              <a:rPr dirty="0" sz="3300" spc="-10">
                <a:solidFill>
                  <a:srgbClr val="191B0E"/>
                </a:solidFill>
                <a:latin typeface="Arial"/>
                <a:cs typeface="Arial"/>
              </a:rPr>
              <a:t>features  </a:t>
            </a:r>
            <a:r>
              <a:rPr dirty="0" sz="3300" spc="15">
                <a:solidFill>
                  <a:srgbClr val="191B0E"/>
                </a:solidFill>
                <a:latin typeface="Arial"/>
                <a:cs typeface="Arial"/>
              </a:rPr>
              <a:t>you </a:t>
            </a:r>
            <a:r>
              <a:rPr dirty="0" sz="3300" spc="-75">
                <a:solidFill>
                  <a:srgbClr val="191B0E"/>
                </a:solidFill>
                <a:latin typeface="Arial"/>
                <a:cs typeface="Arial"/>
              </a:rPr>
              <a:t>have) </a:t>
            </a:r>
            <a:r>
              <a:rPr dirty="0" sz="3300" spc="60">
                <a:solidFill>
                  <a:srgbClr val="191B0E"/>
                </a:solidFill>
                <a:latin typeface="Arial"/>
                <a:cs typeface="Arial"/>
              </a:rPr>
              <a:t>with </a:t>
            </a:r>
            <a:r>
              <a:rPr dirty="0" sz="3300" spc="15">
                <a:solidFill>
                  <a:srgbClr val="191B0E"/>
                </a:solidFill>
                <a:latin typeface="Arial"/>
                <a:cs typeface="Arial"/>
              </a:rPr>
              <a:t>the </a:t>
            </a:r>
            <a:r>
              <a:rPr dirty="0" sz="3300" spc="-30">
                <a:solidFill>
                  <a:srgbClr val="191B0E"/>
                </a:solidFill>
                <a:latin typeface="Arial"/>
                <a:cs typeface="Arial"/>
              </a:rPr>
              <a:t>value </a:t>
            </a:r>
            <a:r>
              <a:rPr dirty="0" sz="3300" spc="55">
                <a:solidFill>
                  <a:srgbClr val="191B0E"/>
                </a:solidFill>
                <a:latin typeface="Arial"/>
                <a:cs typeface="Arial"/>
              </a:rPr>
              <a:t>of </a:t>
            </a:r>
            <a:r>
              <a:rPr dirty="0" sz="3300" spc="-5">
                <a:solidFill>
                  <a:srgbClr val="191B0E"/>
                </a:solidFill>
                <a:latin typeface="Arial"/>
                <a:cs typeface="Arial"/>
              </a:rPr>
              <a:t>each </a:t>
            </a:r>
            <a:r>
              <a:rPr dirty="0" sz="3300" spc="-10">
                <a:solidFill>
                  <a:srgbClr val="191B0E"/>
                </a:solidFill>
                <a:latin typeface="Arial"/>
                <a:cs typeface="Arial"/>
              </a:rPr>
              <a:t>feature </a:t>
            </a:r>
            <a:r>
              <a:rPr dirty="0" sz="3300" spc="20">
                <a:solidFill>
                  <a:srgbClr val="191B0E"/>
                </a:solidFill>
                <a:latin typeface="Arial"/>
                <a:cs typeface="Arial"/>
              </a:rPr>
              <a:t>being </a:t>
            </a:r>
            <a:r>
              <a:rPr dirty="0" sz="3300" spc="15">
                <a:solidFill>
                  <a:srgbClr val="191B0E"/>
                </a:solidFill>
                <a:latin typeface="Arial"/>
                <a:cs typeface="Arial"/>
              </a:rPr>
              <a:t>the  </a:t>
            </a:r>
            <a:r>
              <a:rPr dirty="0" sz="3300" spc="-30">
                <a:solidFill>
                  <a:srgbClr val="191B0E"/>
                </a:solidFill>
                <a:latin typeface="Arial"/>
                <a:cs typeface="Arial"/>
              </a:rPr>
              <a:t>value </a:t>
            </a:r>
            <a:r>
              <a:rPr dirty="0" sz="3300" spc="55">
                <a:solidFill>
                  <a:srgbClr val="191B0E"/>
                </a:solidFill>
                <a:latin typeface="Arial"/>
                <a:cs typeface="Arial"/>
              </a:rPr>
              <a:t>of </a:t>
            </a:r>
            <a:r>
              <a:rPr dirty="0" sz="3300" spc="-65">
                <a:solidFill>
                  <a:srgbClr val="191B0E"/>
                </a:solidFill>
                <a:latin typeface="Arial"/>
                <a:cs typeface="Arial"/>
              </a:rPr>
              <a:t>a </a:t>
            </a:r>
            <a:r>
              <a:rPr dirty="0" sz="3300" spc="20">
                <a:solidFill>
                  <a:srgbClr val="191B0E"/>
                </a:solidFill>
                <a:latin typeface="Arial"/>
                <a:cs typeface="Arial"/>
              </a:rPr>
              <a:t>particular</a:t>
            </a:r>
            <a:r>
              <a:rPr dirty="0" sz="3300" spc="3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300" spc="25">
                <a:solidFill>
                  <a:srgbClr val="191B0E"/>
                </a:solidFill>
                <a:latin typeface="Arial"/>
                <a:cs typeface="Arial"/>
              </a:rPr>
              <a:t>coordinate.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4700" y="5435600"/>
            <a:ext cx="5207000" cy="372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37400" y="5461000"/>
            <a:ext cx="5181600" cy="367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079500"/>
            <a:ext cx="8394700" cy="12928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990"/>
              </a:lnSpc>
              <a:spcBef>
                <a:spcPts val="100"/>
              </a:spcBef>
            </a:pPr>
            <a:r>
              <a:rPr dirty="0" sz="4400" spc="20">
                <a:solidFill>
                  <a:srgbClr val="191B0E"/>
                </a:solidFill>
              </a:rPr>
              <a:t>Main </a:t>
            </a:r>
            <a:r>
              <a:rPr dirty="0" sz="4400" spc="30">
                <a:solidFill>
                  <a:srgbClr val="191B0E"/>
                </a:solidFill>
              </a:rPr>
              <a:t>Algorithms</a:t>
            </a:r>
            <a:r>
              <a:rPr dirty="0" sz="4400" spc="-30">
                <a:solidFill>
                  <a:srgbClr val="191B0E"/>
                </a:solidFill>
              </a:rPr>
              <a:t> </a:t>
            </a:r>
            <a:r>
              <a:rPr dirty="0" sz="4400" spc="-220">
                <a:solidFill>
                  <a:srgbClr val="191B0E"/>
                </a:solidFill>
              </a:rPr>
              <a:t>(2)</a:t>
            </a:r>
            <a:endParaRPr sz="4400"/>
          </a:p>
          <a:p>
            <a:pPr marL="1841500">
              <a:lnSpc>
                <a:spcPts val="4990"/>
              </a:lnSpc>
            </a:pPr>
            <a:r>
              <a:rPr dirty="0" sz="4400">
                <a:solidFill>
                  <a:srgbClr val="191B0E"/>
                </a:solidFill>
              </a:rPr>
              <a:t>K </a:t>
            </a:r>
            <a:r>
              <a:rPr dirty="0" sz="4400" spc="-25">
                <a:solidFill>
                  <a:srgbClr val="191B0E"/>
                </a:solidFill>
              </a:rPr>
              <a:t>Nearest </a:t>
            </a:r>
            <a:r>
              <a:rPr dirty="0" sz="4400" spc="25">
                <a:solidFill>
                  <a:srgbClr val="191B0E"/>
                </a:solidFill>
              </a:rPr>
              <a:t>Neighbor</a:t>
            </a:r>
            <a:r>
              <a:rPr dirty="0" sz="4400" spc="-15">
                <a:solidFill>
                  <a:srgbClr val="191B0E"/>
                </a:solidFill>
              </a:rPr>
              <a:t> </a:t>
            </a:r>
            <a:r>
              <a:rPr dirty="0" sz="4400" spc="-135">
                <a:solidFill>
                  <a:srgbClr val="191B0E"/>
                </a:solidFill>
              </a:rPr>
              <a:t>(KNN)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38200" y="2877820"/>
            <a:ext cx="9264015" cy="179070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509905" indent="-497205">
              <a:lnSpc>
                <a:spcPct val="100000"/>
              </a:lnSpc>
              <a:spcBef>
                <a:spcPts val="740"/>
              </a:spcBef>
              <a:buChar char="■"/>
              <a:tabLst>
                <a:tab pos="509905" algn="l"/>
                <a:tab pos="510540" algn="l"/>
              </a:tabLst>
            </a:pPr>
            <a:r>
              <a:rPr dirty="0" sz="3300" spc="25">
                <a:solidFill>
                  <a:srgbClr val="191B0E"/>
                </a:solidFill>
                <a:latin typeface="Arial"/>
                <a:cs typeface="Arial"/>
              </a:rPr>
              <a:t>Algorithm </a:t>
            </a:r>
            <a:r>
              <a:rPr dirty="0" sz="3300" spc="45">
                <a:solidFill>
                  <a:srgbClr val="191B0E"/>
                </a:solidFill>
                <a:latin typeface="Arial"/>
                <a:cs typeface="Arial"/>
              </a:rPr>
              <a:t>sort</a:t>
            </a:r>
            <a:r>
              <a:rPr dirty="0" sz="3300" spc="-3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300" spc="5">
                <a:solidFill>
                  <a:srgbClr val="191B0E"/>
                </a:solidFill>
                <a:latin typeface="Arial"/>
                <a:cs typeface="Arial"/>
              </a:rPr>
              <a:t>scenarios</a:t>
            </a:r>
            <a:endParaRPr sz="33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640"/>
              </a:spcBef>
              <a:buChar char="■"/>
              <a:tabLst>
                <a:tab pos="393700" algn="l"/>
              </a:tabLst>
            </a:pPr>
            <a:r>
              <a:rPr dirty="0" sz="3300" spc="25">
                <a:solidFill>
                  <a:srgbClr val="191B0E"/>
                </a:solidFill>
                <a:latin typeface="Arial"/>
                <a:cs typeface="Arial"/>
              </a:rPr>
              <a:t>Predict </a:t>
            </a:r>
            <a:r>
              <a:rPr dirty="0" sz="3300" spc="10">
                <a:solidFill>
                  <a:srgbClr val="191B0E"/>
                </a:solidFill>
                <a:latin typeface="Arial"/>
                <a:cs typeface="Arial"/>
              </a:rPr>
              <a:t>class </a:t>
            </a:r>
            <a:r>
              <a:rPr dirty="0" sz="3300" spc="20">
                <a:solidFill>
                  <a:srgbClr val="191B0E"/>
                </a:solidFill>
                <a:latin typeface="Arial"/>
                <a:cs typeface="Arial"/>
              </a:rPr>
              <a:t>based </a:t>
            </a:r>
            <a:r>
              <a:rPr dirty="0" sz="3300" spc="25">
                <a:solidFill>
                  <a:srgbClr val="191B0E"/>
                </a:solidFill>
                <a:latin typeface="Arial"/>
                <a:cs typeface="Arial"/>
              </a:rPr>
              <a:t>on distance</a:t>
            </a:r>
            <a:r>
              <a:rPr dirty="0" sz="3300" spc="-9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300" spc="40">
                <a:solidFill>
                  <a:srgbClr val="191B0E"/>
                </a:solidFill>
                <a:latin typeface="Arial"/>
                <a:cs typeface="Arial"/>
              </a:rPr>
              <a:t>functions</a:t>
            </a:r>
            <a:endParaRPr sz="33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740"/>
              </a:spcBef>
              <a:buChar char="■"/>
              <a:tabLst>
                <a:tab pos="393700" algn="l"/>
              </a:tabLst>
            </a:pPr>
            <a:r>
              <a:rPr dirty="0" sz="3300">
                <a:solidFill>
                  <a:srgbClr val="191B0E"/>
                </a:solidFill>
                <a:latin typeface="Arial"/>
                <a:cs typeface="Arial"/>
              </a:rPr>
              <a:t>K </a:t>
            </a:r>
            <a:r>
              <a:rPr dirty="0" sz="3300" spc="-30">
                <a:solidFill>
                  <a:srgbClr val="191B0E"/>
                </a:solidFill>
                <a:latin typeface="Arial"/>
                <a:cs typeface="Arial"/>
              </a:rPr>
              <a:t>value </a:t>
            </a:r>
            <a:r>
              <a:rPr dirty="0" sz="3300">
                <a:solidFill>
                  <a:srgbClr val="191B0E"/>
                </a:solidFill>
                <a:latin typeface="Arial"/>
                <a:cs typeface="Arial"/>
              </a:rPr>
              <a:t>make </a:t>
            </a:r>
            <a:r>
              <a:rPr dirty="0" sz="3300" spc="10">
                <a:solidFill>
                  <a:srgbClr val="191B0E"/>
                </a:solidFill>
                <a:latin typeface="Arial"/>
                <a:cs typeface="Arial"/>
              </a:rPr>
              <a:t>normal </a:t>
            </a:r>
            <a:r>
              <a:rPr dirty="0" sz="3300" spc="45">
                <a:solidFill>
                  <a:srgbClr val="191B0E"/>
                </a:solidFill>
                <a:latin typeface="Arial"/>
                <a:cs typeface="Arial"/>
              </a:rPr>
              <a:t>distribution </a:t>
            </a:r>
            <a:r>
              <a:rPr dirty="0" sz="3300" spc="60">
                <a:solidFill>
                  <a:srgbClr val="191B0E"/>
                </a:solidFill>
                <a:latin typeface="Arial"/>
                <a:cs typeface="Arial"/>
              </a:rPr>
              <a:t>with</a:t>
            </a:r>
            <a:r>
              <a:rPr dirty="0" sz="3300" spc="-6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300" spc="25">
                <a:solidFill>
                  <a:srgbClr val="191B0E"/>
                </a:solidFill>
                <a:latin typeface="Arial"/>
                <a:cs typeface="Arial"/>
              </a:rPr>
              <a:t>accuracy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2100" y="4787900"/>
            <a:ext cx="43688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24800" y="4813300"/>
            <a:ext cx="4343400" cy="436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609600"/>
            <a:ext cx="6207125" cy="1183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User</a:t>
            </a:r>
            <a:r>
              <a:rPr dirty="0" spc="-80"/>
              <a:t> </a:t>
            </a:r>
            <a:r>
              <a:rPr dirty="0" spc="120"/>
              <a:t>Interface</a:t>
            </a:r>
          </a:p>
        </p:txBody>
      </p:sp>
      <p:sp>
        <p:nvSpPr>
          <p:cNvPr id="3" name="object 3"/>
          <p:cNvSpPr/>
          <p:nvPr/>
        </p:nvSpPr>
        <p:spPr>
          <a:xfrm>
            <a:off x="939800" y="1943100"/>
            <a:ext cx="11125200" cy="741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2500" y="1968500"/>
            <a:ext cx="11099800" cy="736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200" y="1079500"/>
            <a:ext cx="8780780" cy="1183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Requirement</a:t>
            </a:r>
            <a:r>
              <a:rPr dirty="0" spc="-40"/>
              <a:t> </a:t>
            </a:r>
            <a:r>
              <a:rPr dirty="0" spc="180"/>
              <a:t>matrix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4050" y="2724150"/>
          <a:ext cx="11858625" cy="6483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7915"/>
                <a:gridCol w="2367915"/>
                <a:gridCol w="2367914"/>
                <a:gridCol w="2367915"/>
                <a:gridCol w="2367915"/>
              </a:tblGrid>
              <a:tr h="713740">
                <a:tc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2700" spc="-75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Rec.</a:t>
                      </a:r>
                      <a:r>
                        <a:rPr dirty="0" sz="2700" spc="-160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700" spc="195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Id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353528"/>
                      </a:solidFill>
                      <a:prstDash val="solid"/>
                    </a:lnB>
                    <a:solidFill>
                      <a:srgbClr val="DCCAA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2700" spc="-75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Rec.</a:t>
                      </a:r>
                      <a:r>
                        <a:rPr dirty="0" sz="2700" spc="-405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700" spc="-80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353528"/>
                      </a:solidFill>
                      <a:prstDash val="solid"/>
                    </a:lnB>
                    <a:solidFill>
                      <a:srgbClr val="DCCAA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2700" spc="-75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Rec.</a:t>
                      </a:r>
                      <a:r>
                        <a:rPr dirty="0" sz="2700" spc="-170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700" spc="-65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353528"/>
                      </a:solidFill>
                      <a:prstDash val="solid"/>
                    </a:lnB>
                    <a:solidFill>
                      <a:srgbClr val="DCCAAB"/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2700" spc="-15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Req.</a:t>
                      </a:r>
                      <a:r>
                        <a:rPr dirty="0" sz="2700" spc="-165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700" spc="-50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Des.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353528"/>
                      </a:solidFill>
                      <a:prstDash val="solid"/>
                    </a:lnB>
                    <a:solidFill>
                      <a:srgbClr val="DCCAA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2700" spc="-5">
                          <a:solidFill>
                            <a:srgbClr val="353528"/>
                          </a:solidFill>
                          <a:latin typeface="Arial"/>
                          <a:cs typeface="Arial"/>
                        </a:rPr>
                        <a:t>Status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353528"/>
                      </a:solidFill>
                      <a:prstDash val="solid"/>
                    </a:lnB>
                    <a:solidFill>
                      <a:srgbClr val="DCCAAB"/>
                    </a:solidFill>
                  </a:tcPr>
                </a:tc>
              </a:tr>
              <a:tr h="135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600" spc="3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BREACTOR06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353528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700" spc="4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353528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 marL="668020" marR="231775" indent="-406400">
                        <a:lnSpc>
                          <a:spcPct val="104900"/>
                        </a:lnSpc>
                        <a:spcBef>
                          <a:spcPts val="1620"/>
                        </a:spcBef>
                      </a:pPr>
                      <a:r>
                        <a:rPr dirty="0" sz="2700" spc="-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Reading</a:t>
                      </a:r>
                      <a:r>
                        <a:rPr dirty="0" sz="2700" spc="-6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700" spc="4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2700" spc="-2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signals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20574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353528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5405" marR="49530" indent="-5080">
                        <a:lnSpc>
                          <a:spcPct val="109800"/>
                        </a:lnSpc>
                        <a:spcBef>
                          <a:spcPts val="220"/>
                        </a:spcBef>
                      </a:pPr>
                      <a:r>
                        <a:rPr dirty="0" sz="2200" spc="7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2200" spc="8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function </a:t>
                      </a:r>
                      <a:r>
                        <a:rPr dirty="0" sz="2200" spc="-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2200" spc="1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responsible </a:t>
                      </a:r>
                      <a:r>
                        <a:rPr dirty="0" sz="2200" spc="8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2200" spc="2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reading </a:t>
                      </a:r>
                      <a:r>
                        <a:rPr dirty="0" sz="2200" spc="3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2200" spc="-8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signal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353528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700" spc="3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353528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</a:tr>
              <a:tr h="166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2600" spc="3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BREACTOR05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405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2700" spc="4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405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2700" spc="10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filter</a:t>
                      </a:r>
                      <a:r>
                        <a:rPr dirty="0" sz="2700" spc="-2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700" spc="-2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signals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3505" marR="71755">
                        <a:lnSpc>
                          <a:spcPct val="106500"/>
                        </a:lnSpc>
                        <a:spcBef>
                          <a:spcPts val="225"/>
                        </a:spcBef>
                      </a:pPr>
                      <a:r>
                        <a:rPr dirty="0" sz="2400" spc="4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2400" spc="-4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3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2400" spc="-4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signals </a:t>
                      </a:r>
                      <a:r>
                        <a:rPr dirty="0" sz="240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14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2400" spc="-2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2400" spc="6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filtered  </a:t>
                      </a:r>
                      <a:r>
                        <a:rPr dirty="0" sz="2400" spc="2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according </a:t>
                      </a:r>
                      <a:r>
                        <a:rPr dirty="0" sz="2400" spc="6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2400" spc="-18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2700" spc="4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certain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 marL="339090" marR="318770" indent="533400">
                        <a:lnSpc>
                          <a:spcPct val="104900"/>
                        </a:lnSpc>
                        <a:spcBef>
                          <a:spcPts val="2850"/>
                        </a:spcBef>
                      </a:pPr>
                      <a:r>
                        <a:rPr dirty="0" sz="2700" spc="9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not-  </a:t>
                      </a:r>
                      <a:r>
                        <a:rPr dirty="0" sz="270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36195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325"/>
                        </a:spcBef>
                      </a:pPr>
                      <a:r>
                        <a:rPr dirty="0" sz="2600" spc="3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BREACTOR09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29527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dirty="0" sz="2700" spc="4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26987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 marL="541020" marR="334010" indent="-190500">
                        <a:lnSpc>
                          <a:spcPct val="104900"/>
                        </a:lnSpc>
                        <a:spcBef>
                          <a:spcPts val="70"/>
                        </a:spcBef>
                      </a:pPr>
                      <a:r>
                        <a:rPr dirty="0" sz="270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Classifying  </a:t>
                      </a:r>
                      <a:r>
                        <a:rPr dirty="0" sz="2700" spc="5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Training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 marL="446405" marR="129539" indent="-292100">
                        <a:lnSpc>
                          <a:spcPct val="104900"/>
                        </a:lnSpc>
                        <a:spcBef>
                          <a:spcPts val="270"/>
                        </a:spcBef>
                      </a:pPr>
                      <a:r>
                        <a:rPr dirty="0" sz="2700" spc="1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Classifying</a:t>
                      </a:r>
                      <a:r>
                        <a:rPr dirty="0" sz="2700" spc="-6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700" spc="7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dirty="0" sz="2700" spc="4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2700" spc="-2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700" spc="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signal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dirty="0" sz="2700" spc="3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26987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</a:tr>
              <a:tr h="1710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435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2600" spc="3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BREACTOR04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425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2700" spc="4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93420" marR="261620" indent="-406400">
                        <a:lnSpc>
                          <a:spcPct val="104900"/>
                        </a:lnSpc>
                      </a:pPr>
                      <a:r>
                        <a:rPr dirty="0" sz="2700" spc="-12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Save </a:t>
                      </a:r>
                      <a:r>
                        <a:rPr dirty="0" sz="2700" spc="10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Driver  </a:t>
                      </a:r>
                      <a:r>
                        <a:rPr dirty="0" sz="2700" spc="4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Signal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7470" marR="56515" indent="9525">
                        <a:lnSpc>
                          <a:spcPct val="105800"/>
                        </a:lnSpc>
                        <a:spcBef>
                          <a:spcPts val="1540"/>
                        </a:spcBef>
                      </a:pPr>
                      <a:r>
                        <a:rPr dirty="0" sz="2600" spc="-1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user </a:t>
                      </a:r>
                      <a:r>
                        <a:rPr dirty="0" sz="2600" spc="-4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2600" spc="15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will  </a:t>
                      </a:r>
                      <a:r>
                        <a:rPr dirty="0" sz="2600" spc="-3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2600" spc="-11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saved </a:t>
                      </a:r>
                      <a:r>
                        <a:rPr dirty="0" sz="2600" spc="16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600" spc="6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spc="4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2600" spc="3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memory</a:t>
                      </a:r>
                      <a:r>
                        <a:rPr dirty="0" sz="2600" spc="-4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600" spc="1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card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195580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339090" marR="318770" indent="533400">
                        <a:lnSpc>
                          <a:spcPct val="104900"/>
                        </a:lnSpc>
                      </a:pPr>
                      <a:r>
                        <a:rPr dirty="0" sz="2700" spc="95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not-  </a:t>
                      </a:r>
                      <a:r>
                        <a:rPr dirty="0" sz="2700">
                          <a:solidFill>
                            <a:srgbClr val="59411C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B8A992"/>
                      </a:solidFill>
                      <a:prstDash val="solid"/>
                    </a:lnL>
                    <a:lnR w="12700">
                      <a:solidFill>
                        <a:srgbClr val="B8A992"/>
                      </a:solidFill>
                      <a:prstDash val="solid"/>
                    </a:lnR>
                    <a:lnT w="12700">
                      <a:solidFill>
                        <a:srgbClr val="B8A992"/>
                      </a:solidFill>
                      <a:prstDash val="solid"/>
                    </a:lnT>
                    <a:lnB w="12700">
                      <a:solidFill>
                        <a:srgbClr val="B8A992"/>
                      </a:solidFill>
                      <a:prstDash val="solid"/>
                    </a:lnB>
                    <a:solidFill>
                      <a:srgbClr val="ECDEB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800" y="1079500"/>
            <a:ext cx="6816090" cy="1183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DataSet</a:t>
            </a:r>
            <a:r>
              <a:rPr dirty="0" spc="-70"/>
              <a:t> </a:t>
            </a:r>
            <a:r>
              <a:rPr dirty="0" spc="95"/>
              <a:t>Details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3746500"/>
            <a:ext cx="10215880" cy="3294379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93700" marR="43815" indent="-381000">
              <a:lnSpc>
                <a:spcPts val="3600"/>
              </a:lnSpc>
              <a:spcBef>
                <a:spcPts val="420"/>
              </a:spcBef>
              <a:buChar char="■"/>
              <a:tabLst>
                <a:tab pos="393700" algn="l"/>
              </a:tabLst>
            </a:pP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It’s </a:t>
            </a:r>
            <a:r>
              <a:rPr dirty="0" sz="3200" spc="15">
                <a:solidFill>
                  <a:srgbClr val="191B0E"/>
                </a:solidFill>
                <a:latin typeface="Arial"/>
                <a:cs typeface="Arial"/>
              </a:rPr>
              <a:t>called </a:t>
            </a:r>
            <a:r>
              <a:rPr dirty="0" sz="3200" spc="-125">
                <a:solidFill>
                  <a:srgbClr val="191B0E"/>
                </a:solidFill>
                <a:latin typeface="Arial"/>
                <a:cs typeface="Arial"/>
              </a:rPr>
              <a:t>DROZY, </a:t>
            </a: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is </a:t>
            </a:r>
            <a:r>
              <a:rPr dirty="0" sz="3200" spc="-65">
                <a:solidFill>
                  <a:srgbClr val="191B0E"/>
                </a:solidFill>
                <a:latin typeface="Arial"/>
                <a:cs typeface="Arial"/>
              </a:rPr>
              <a:t>a </a:t>
            </a:r>
            <a:r>
              <a:rPr dirty="0" sz="3200" spc="10">
                <a:solidFill>
                  <a:srgbClr val="191B0E"/>
                </a:solidFill>
                <a:latin typeface="Arial"/>
                <a:cs typeface="Arial"/>
              </a:rPr>
              <a:t>database </a:t>
            </a:r>
            <a:r>
              <a:rPr dirty="0" sz="3200" spc="25">
                <a:solidFill>
                  <a:srgbClr val="191B0E"/>
                </a:solidFill>
                <a:latin typeface="Arial"/>
                <a:cs typeface="Arial"/>
              </a:rPr>
              <a:t>containing </a:t>
            </a: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various  </a:t>
            </a:r>
            <a:r>
              <a:rPr dirty="0" sz="3200" spc="35">
                <a:solidFill>
                  <a:srgbClr val="191B0E"/>
                </a:solidFill>
                <a:latin typeface="Arial"/>
                <a:cs typeface="Arial"/>
              </a:rPr>
              <a:t>types </a:t>
            </a:r>
            <a:r>
              <a:rPr dirty="0" sz="3200" spc="55">
                <a:solidFill>
                  <a:srgbClr val="191B0E"/>
                </a:solidFill>
                <a:latin typeface="Arial"/>
                <a:cs typeface="Arial"/>
              </a:rPr>
              <a:t>of </a:t>
            </a:r>
            <a:r>
              <a:rPr dirty="0" sz="3200" spc="15">
                <a:solidFill>
                  <a:srgbClr val="191B0E"/>
                </a:solidFill>
                <a:latin typeface="Arial"/>
                <a:cs typeface="Arial"/>
              </a:rPr>
              <a:t>drowsiness-related </a:t>
            </a:r>
            <a:r>
              <a:rPr dirty="0" sz="3200" spc="25">
                <a:solidFill>
                  <a:srgbClr val="191B0E"/>
                </a:solidFill>
                <a:latin typeface="Arial"/>
                <a:cs typeface="Arial"/>
              </a:rPr>
              <a:t>data </a:t>
            </a:r>
            <a:r>
              <a:rPr dirty="0" sz="3200" spc="-35">
                <a:solidFill>
                  <a:srgbClr val="191B0E"/>
                </a:solidFill>
                <a:latin typeface="Arial"/>
                <a:cs typeface="Arial"/>
              </a:rPr>
              <a:t>(signal, </a:t>
            </a: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images,</a:t>
            </a:r>
            <a:r>
              <a:rPr dirty="0" sz="3200" spc="-2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191B0E"/>
                </a:solidFill>
                <a:latin typeface="Arial"/>
                <a:cs typeface="Arial"/>
              </a:rPr>
              <a:t>etc.)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680"/>
              </a:spcBef>
              <a:buChar char="■"/>
              <a:tabLst>
                <a:tab pos="393700" algn="l"/>
              </a:tabLst>
            </a:pPr>
            <a:r>
              <a:rPr dirty="0" sz="3200" spc="-20">
                <a:solidFill>
                  <a:srgbClr val="191B0E"/>
                </a:solidFill>
                <a:latin typeface="Arial"/>
                <a:cs typeface="Arial"/>
              </a:rPr>
              <a:t>Data </a:t>
            </a:r>
            <a:r>
              <a:rPr dirty="0" sz="3200" spc="-65">
                <a:solidFill>
                  <a:srgbClr val="191B0E"/>
                </a:solidFill>
                <a:latin typeface="Arial"/>
                <a:cs typeface="Arial"/>
              </a:rPr>
              <a:t>are </a:t>
            </a:r>
            <a:r>
              <a:rPr dirty="0" sz="3200" spc="20">
                <a:solidFill>
                  <a:srgbClr val="191B0E"/>
                </a:solidFill>
                <a:latin typeface="Arial"/>
                <a:cs typeface="Arial"/>
              </a:rPr>
              <a:t>recorded </a:t>
            </a:r>
            <a:r>
              <a:rPr dirty="0" sz="3200" spc="25">
                <a:solidFill>
                  <a:srgbClr val="191B0E"/>
                </a:solidFill>
                <a:latin typeface="Arial"/>
                <a:cs typeface="Arial"/>
              </a:rPr>
              <a:t>at </a:t>
            </a:r>
            <a:r>
              <a:rPr dirty="0" sz="3200" spc="-65">
                <a:solidFill>
                  <a:srgbClr val="191B0E"/>
                </a:solidFill>
                <a:latin typeface="Arial"/>
                <a:cs typeface="Arial"/>
              </a:rPr>
              <a:t>a </a:t>
            </a:r>
            <a:r>
              <a:rPr dirty="0" sz="3200">
                <a:solidFill>
                  <a:srgbClr val="191B0E"/>
                </a:solidFill>
                <a:latin typeface="Arial"/>
                <a:cs typeface="Arial"/>
              </a:rPr>
              <a:t>frame </a:t>
            </a: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rate </a:t>
            </a:r>
            <a:r>
              <a:rPr dirty="0" sz="3200" spc="55">
                <a:solidFill>
                  <a:srgbClr val="191B0E"/>
                </a:solidFill>
                <a:latin typeface="Arial"/>
                <a:cs typeface="Arial"/>
              </a:rPr>
              <a:t>of </a:t>
            </a: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512</a:t>
            </a:r>
            <a:r>
              <a:rPr dirty="0" sz="3200" spc="5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191B0E"/>
                </a:solidFill>
                <a:latin typeface="Arial"/>
                <a:cs typeface="Arial"/>
              </a:rPr>
              <a:t>Hz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660"/>
              </a:spcBef>
              <a:buChar char="■"/>
              <a:tabLst>
                <a:tab pos="393700" algn="l"/>
              </a:tabLst>
            </a:pPr>
            <a:r>
              <a:rPr dirty="0" sz="3200" spc="25">
                <a:solidFill>
                  <a:srgbClr val="191B0E"/>
                </a:solidFill>
                <a:latin typeface="Arial"/>
                <a:cs typeface="Arial"/>
              </a:rPr>
              <a:t>It contains </a:t>
            </a: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5 </a:t>
            </a:r>
            <a:r>
              <a:rPr dirty="0" sz="3200" spc="-140">
                <a:solidFill>
                  <a:srgbClr val="191B0E"/>
                </a:solidFill>
                <a:latin typeface="Arial"/>
                <a:cs typeface="Arial"/>
              </a:rPr>
              <a:t>EEG </a:t>
            </a: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signals: </a:t>
            </a:r>
            <a:r>
              <a:rPr dirty="0" sz="3200" spc="60">
                <a:solidFill>
                  <a:srgbClr val="191B0E"/>
                </a:solidFill>
                <a:latin typeface="Arial"/>
                <a:cs typeface="Arial"/>
              </a:rPr>
              <a:t>‘FZ’ </a:t>
            </a:r>
            <a:r>
              <a:rPr dirty="0" sz="3200">
                <a:solidFill>
                  <a:srgbClr val="191B0E"/>
                </a:solidFill>
                <a:latin typeface="Arial"/>
                <a:cs typeface="Arial"/>
              </a:rPr>
              <a:t>, </a:t>
            </a:r>
            <a:r>
              <a:rPr dirty="0" sz="3200" spc="85">
                <a:solidFill>
                  <a:srgbClr val="191B0E"/>
                </a:solidFill>
                <a:latin typeface="Arial"/>
                <a:cs typeface="Arial"/>
              </a:rPr>
              <a:t>‘CZ’ </a:t>
            </a:r>
            <a:r>
              <a:rPr dirty="0" sz="3200">
                <a:solidFill>
                  <a:srgbClr val="191B0E"/>
                </a:solidFill>
                <a:latin typeface="Arial"/>
                <a:cs typeface="Arial"/>
              </a:rPr>
              <a:t>, </a:t>
            </a:r>
            <a:r>
              <a:rPr dirty="0" sz="3200" spc="85">
                <a:solidFill>
                  <a:srgbClr val="191B0E"/>
                </a:solidFill>
                <a:latin typeface="Arial"/>
                <a:cs typeface="Arial"/>
              </a:rPr>
              <a:t>‘C3’ </a:t>
            </a:r>
            <a:r>
              <a:rPr dirty="0" sz="3200">
                <a:solidFill>
                  <a:srgbClr val="191B0E"/>
                </a:solidFill>
                <a:latin typeface="Arial"/>
                <a:cs typeface="Arial"/>
              </a:rPr>
              <a:t>, </a:t>
            </a:r>
            <a:r>
              <a:rPr dirty="0" sz="3200" spc="85">
                <a:solidFill>
                  <a:srgbClr val="191B0E"/>
                </a:solidFill>
                <a:latin typeface="Arial"/>
                <a:cs typeface="Arial"/>
              </a:rPr>
              <a:t>‘C4’ </a:t>
            </a:r>
            <a:r>
              <a:rPr dirty="0" sz="3200">
                <a:solidFill>
                  <a:srgbClr val="191B0E"/>
                </a:solidFill>
                <a:latin typeface="Arial"/>
                <a:cs typeface="Arial"/>
              </a:rPr>
              <a:t>,</a:t>
            </a:r>
            <a:r>
              <a:rPr dirty="0" sz="3200" spc="-17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191B0E"/>
                </a:solidFill>
                <a:latin typeface="Arial"/>
                <a:cs typeface="Arial"/>
              </a:rPr>
              <a:t>‘PZ’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760"/>
              </a:spcBef>
              <a:buChar char="■"/>
              <a:tabLst>
                <a:tab pos="393700" algn="l"/>
              </a:tabLst>
            </a:pPr>
            <a:r>
              <a:rPr dirty="0" sz="3200" spc="25">
                <a:solidFill>
                  <a:srgbClr val="191B0E"/>
                </a:solidFill>
                <a:latin typeface="Arial"/>
                <a:cs typeface="Arial"/>
              </a:rPr>
              <a:t>It </a:t>
            </a:r>
            <a:r>
              <a:rPr dirty="0" sz="3200" spc="10">
                <a:solidFill>
                  <a:srgbClr val="191B0E"/>
                </a:solidFill>
                <a:latin typeface="Arial"/>
                <a:cs typeface="Arial"/>
              </a:rPr>
              <a:t>Contains </a:t>
            </a: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36</a:t>
            </a:r>
            <a:r>
              <a:rPr dirty="0" sz="3200" spc="-4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45">
                <a:solidFill>
                  <a:srgbClr val="191B0E"/>
                </a:solidFill>
                <a:latin typeface="Arial"/>
                <a:cs typeface="Arial"/>
              </a:rPr>
              <a:t>Subject-test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760"/>
              </a:spcBef>
              <a:buChar char="■"/>
              <a:tabLst>
                <a:tab pos="393700" algn="l"/>
              </a:tabLst>
            </a:pPr>
            <a:r>
              <a:rPr dirty="0" sz="3200" spc="-155">
                <a:solidFill>
                  <a:srgbClr val="191B0E"/>
                </a:solidFill>
                <a:latin typeface="Arial"/>
                <a:cs typeface="Arial"/>
              </a:rPr>
              <a:t>We </a:t>
            </a:r>
            <a:r>
              <a:rPr dirty="0" sz="3200" spc="25">
                <a:solidFill>
                  <a:srgbClr val="191B0E"/>
                </a:solidFill>
                <a:latin typeface="Arial"/>
                <a:cs typeface="Arial"/>
              </a:rPr>
              <a:t>choose </a:t>
            </a:r>
            <a:r>
              <a:rPr dirty="0" sz="3200" spc="20">
                <a:solidFill>
                  <a:srgbClr val="191B0E"/>
                </a:solidFill>
                <a:latin typeface="Arial"/>
                <a:cs typeface="Arial"/>
              </a:rPr>
              <a:t>theta </a:t>
            </a:r>
            <a:r>
              <a:rPr dirty="0" sz="3200" spc="15">
                <a:solidFill>
                  <a:srgbClr val="191B0E"/>
                </a:solidFill>
                <a:latin typeface="Arial"/>
                <a:cs typeface="Arial"/>
              </a:rPr>
              <a:t>and </a:t>
            </a:r>
            <a:r>
              <a:rPr dirty="0" sz="3200" spc="-20">
                <a:solidFill>
                  <a:srgbClr val="191B0E"/>
                </a:solidFill>
                <a:latin typeface="Arial"/>
                <a:cs typeface="Arial"/>
              </a:rPr>
              <a:t>alfa</a:t>
            </a:r>
            <a:r>
              <a:rPr dirty="0" sz="3200" spc="9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15">
                <a:solidFill>
                  <a:srgbClr val="191B0E"/>
                </a:solidFill>
                <a:latin typeface="Arial"/>
                <a:cs typeface="Arial"/>
              </a:rPr>
              <a:t>law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Demo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720" y="5395582"/>
            <a:ext cx="980440" cy="982980"/>
          </a:xfrm>
          <a:custGeom>
            <a:avLst/>
            <a:gdLst/>
            <a:ahLst/>
            <a:cxnLst/>
            <a:rect l="l" t="t" r="r" b="b"/>
            <a:pathLst>
              <a:path w="980439" h="982979">
                <a:moveTo>
                  <a:pt x="166158" y="626821"/>
                </a:moveTo>
                <a:lnTo>
                  <a:pt x="108286" y="637978"/>
                </a:lnTo>
                <a:lnTo>
                  <a:pt x="59665" y="671423"/>
                </a:lnTo>
                <a:lnTo>
                  <a:pt x="26598" y="721382"/>
                </a:lnTo>
                <a:lnTo>
                  <a:pt x="15581" y="781875"/>
                </a:lnTo>
                <a:lnTo>
                  <a:pt x="19694" y="821691"/>
                </a:lnTo>
                <a:lnTo>
                  <a:pt x="32031" y="858564"/>
                </a:lnTo>
                <a:lnTo>
                  <a:pt x="52589" y="892503"/>
                </a:lnTo>
                <a:lnTo>
                  <a:pt x="81364" y="923518"/>
                </a:lnTo>
                <a:lnTo>
                  <a:pt x="116365" y="949385"/>
                </a:lnTo>
                <a:lnTo>
                  <a:pt x="155553" y="967868"/>
                </a:lnTo>
                <a:lnTo>
                  <a:pt x="198920" y="978963"/>
                </a:lnTo>
                <a:lnTo>
                  <a:pt x="246460" y="982662"/>
                </a:lnTo>
                <a:lnTo>
                  <a:pt x="280065" y="981052"/>
                </a:lnTo>
                <a:lnTo>
                  <a:pt x="341408" y="968212"/>
                </a:lnTo>
                <a:lnTo>
                  <a:pt x="393470" y="942833"/>
                </a:lnTo>
                <a:lnTo>
                  <a:pt x="420148" y="923518"/>
                </a:lnTo>
                <a:lnTo>
                  <a:pt x="190720" y="923518"/>
                </a:lnTo>
                <a:lnTo>
                  <a:pt x="167356" y="921461"/>
                </a:lnTo>
                <a:lnTo>
                  <a:pt x="127749" y="905001"/>
                </a:lnTo>
                <a:lnTo>
                  <a:pt x="98308" y="872739"/>
                </a:lnTo>
                <a:lnTo>
                  <a:pt x="83247" y="828408"/>
                </a:lnTo>
                <a:lnTo>
                  <a:pt x="81364" y="801954"/>
                </a:lnTo>
                <a:lnTo>
                  <a:pt x="82136" y="789196"/>
                </a:lnTo>
                <a:lnTo>
                  <a:pt x="99986" y="751124"/>
                </a:lnTo>
                <a:lnTo>
                  <a:pt x="121569" y="741705"/>
                </a:lnTo>
                <a:lnTo>
                  <a:pt x="251180" y="741705"/>
                </a:lnTo>
                <a:lnTo>
                  <a:pt x="253154" y="732456"/>
                </a:lnTo>
                <a:lnTo>
                  <a:pt x="247438" y="681655"/>
                </a:lnTo>
                <a:lnTo>
                  <a:pt x="212916" y="641555"/>
                </a:lnTo>
                <a:lnTo>
                  <a:pt x="182516" y="628457"/>
                </a:lnTo>
                <a:lnTo>
                  <a:pt x="166158" y="626821"/>
                </a:lnTo>
                <a:close/>
              </a:path>
              <a:path w="980439" h="982979">
                <a:moveTo>
                  <a:pt x="404679" y="60210"/>
                </a:moveTo>
                <a:lnTo>
                  <a:pt x="192955" y="60210"/>
                </a:lnTo>
                <a:lnTo>
                  <a:pt x="217089" y="65234"/>
                </a:lnTo>
                <a:lnTo>
                  <a:pt x="242701" y="80300"/>
                </a:lnTo>
                <a:lnTo>
                  <a:pt x="269790" y="105403"/>
                </a:lnTo>
                <a:lnTo>
                  <a:pt x="298353" y="140538"/>
                </a:lnTo>
                <a:lnTo>
                  <a:pt x="328897" y="179852"/>
                </a:lnTo>
                <a:lnTo>
                  <a:pt x="362040" y="217485"/>
                </a:lnTo>
                <a:lnTo>
                  <a:pt x="397769" y="253450"/>
                </a:lnTo>
                <a:lnTo>
                  <a:pt x="436071" y="287756"/>
                </a:lnTo>
                <a:lnTo>
                  <a:pt x="490442" y="327621"/>
                </a:lnTo>
                <a:lnTo>
                  <a:pt x="525788" y="349857"/>
                </a:lnTo>
                <a:lnTo>
                  <a:pt x="566577" y="373621"/>
                </a:lnTo>
                <a:lnTo>
                  <a:pt x="632952" y="409605"/>
                </a:lnTo>
                <a:lnTo>
                  <a:pt x="753952" y="472897"/>
                </a:lnTo>
                <a:lnTo>
                  <a:pt x="756188" y="476618"/>
                </a:lnTo>
                <a:lnTo>
                  <a:pt x="758423" y="479221"/>
                </a:lnTo>
                <a:lnTo>
                  <a:pt x="760658" y="480707"/>
                </a:lnTo>
                <a:lnTo>
                  <a:pt x="753952" y="489648"/>
                </a:lnTo>
                <a:lnTo>
                  <a:pt x="655324" y="549894"/>
                </a:lnTo>
                <a:lnTo>
                  <a:pt x="613435" y="576103"/>
                </a:lnTo>
                <a:lnTo>
                  <a:pt x="576500" y="599704"/>
                </a:lnTo>
                <a:lnTo>
                  <a:pt x="544521" y="620699"/>
                </a:lnTo>
                <a:lnTo>
                  <a:pt x="467238" y="675431"/>
                </a:lnTo>
                <a:lnTo>
                  <a:pt x="423522" y="710788"/>
                </a:lnTo>
                <a:lnTo>
                  <a:pt x="386357" y="745158"/>
                </a:lnTo>
                <a:lnTo>
                  <a:pt x="355744" y="778535"/>
                </a:lnTo>
                <a:lnTo>
                  <a:pt x="297830" y="852137"/>
                </a:lnTo>
                <a:lnTo>
                  <a:pt x="278782" y="876681"/>
                </a:lnTo>
                <a:lnTo>
                  <a:pt x="257396" y="897168"/>
                </a:lnTo>
                <a:lnTo>
                  <a:pt x="235589" y="911806"/>
                </a:lnTo>
                <a:lnTo>
                  <a:pt x="213363" y="920590"/>
                </a:lnTo>
                <a:lnTo>
                  <a:pt x="190720" y="923518"/>
                </a:lnTo>
                <a:lnTo>
                  <a:pt x="420148" y="923518"/>
                </a:lnTo>
                <a:lnTo>
                  <a:pt x="470628" y="877773"/>
                </a:lnTo>
                <a:lnTo>
                  <a:pt x="510535" y="832070"/>
                </a:lnTo>
                <a:lnTo>
                  <a:pt x="558766" y="768489"/>
                </a:lnTo>
                <a:lnTo>
                  <a:pt x="589801" y="725482"/>
                </a:lnTo>
                <a:lnTo>
                  <a:pt x="614827" y="691253"/>
                </a:lnTo>
                <a:lnTo>
                  <a:pt x="646904" y="649135"/>
                </a:lnTo>
                <a:lnTo>
                  <a:pt x="683026" y="608005"/>
                </a:lnTo>
                <a:lnTo>
                  <a:pt x="719962" y="573847"/>
                </a:lnTo>
                <a:lnTo>
                  <a:pt x="757730" y="546659"/>
                </a:lnTo>
                <a:lnTo>
                  <a:pt x="796345" y="526440"/>
                </a:lnTo>
                <a:lnTo>
                  <a:pt x="863879" y="507203"/>
                </a:lnTo>
                <a:lnTo>
                  <a:pt x="903889" y="502390"/>
                </a:lnTo>
                <a:lnTo>
                  <a:pt x="948072" y="500786"/>
                </a:lnTo>
                <a:lnTo>
                  <a:pt x="962204" y="500019"/>
                </a:lnTo>
                <a:lnTo>
                  <a:pt x="972305" y="497717"/>
                </a:lnTo>
                <a:lnTo>
                  <a:pt x="978370" y="493880"/>
                </a:lnTo>
                <a:lnTo>
                  <a:pt x="980393" y="488505"/>
                </a:lnTo>
                <a:lnTo>
                  <a:pt x="978789" y="481552"/>
                </a:lnTo>
                <a:lnTo>
                  <a:pt x="973977" y="476259"/>
                </a:lnTo>
                <a:lnTo>
                  <a:pt x="965959" y="472628"/>
                </a:lnTo>
                <a:lnTo>
                  <a:pt x="954739" y="470662"/>
                </a:lnTo>
                <a:lnTo>
                  <a:pt x="903313" y="463886"/>
                </a:lnTo>
                <a:lnTo>
                  <a:pt x="854843" y="453103"/>
                </a:lnTo>
                <a:lnTo>
                  <a:pt x="809333" y="438313"/>
                </a:lnTo>
                <a:lnTo>
                  <a:pt x="766785" y="419512"/>
                </a:lnTo>
                <a:lnTo>
                  <a:pt x="727201" y="396698"/>
                </a:lnTo>
                <a:lnTo>
                  <a:pt x="690584" y="369870"/>
                </a:lnTo>
                <a:lnTo>
                  <a:pt x="656937" y="339026"/>
                </a:lnTo>
                <a:lnTo>
                  <a:pt x="609106" y="286618"/>
                </a:lnTo>
                <a:lnTo>
                  <a:pt x="581967" y="253710"/>
                </a:lnTo>
                <a:lnTo>
                  <a:pt x="553568" y="217462"/>
                </a:lnTo>
                <a:lnTo>
                  <a:pt x="524384" y="180042"/>
                </a:lnTo>
                <a:lnTo>
                  <a:pt x="500349" y="150290"/>
                </a:lnTo>
                <a:lnTo>
                  <a:pt x="480577" y="127079"/>
                </a:lnTo>
                <a:lnTo>
                  <a:pt x="465066" y="110413"/>
                </a:lnTo>
                <a:lnTo>
                  <a:pt x="427678" y="76671"/>
                </a:lnTo>
                <a:lnTo>
                  <a:pt x="404679" y="60210"/>
                </a:lnTo>
                <a:close/>
              </a:path>
              <a:path w="980439" h="982979">
                <a:moveTo>
                  <a:pt x="251180" y="741705"/>
                </a:moveTo>
                <a:lnTo>
                  <a:pt x="121569" y="741705"/>
                </a:lnTo>
                <a:lnTo>
                  <a:pt x="127200" y="743418"/>
                </a:lnTo>
                <a:lnTo>
                  <a:pt x="134092" y="748552"/>
                </a:lnTo>
                <a:lnTo>
                  <a:pt x="142244" y="757098"/>
                </a:lnTo>
                <a:lnTo>
                  <a:pt x="151655" y="769048"/>
                </a:lnTo>
                <a:lnTo>
                  <a:pt x="161566" y="781007"/>
                </a:lnTo>
                <a:lnTo>
                  <a:pt x="171188" y="789547"/>
                </a:lnTo>
                <a:lnTo>
                  <a:pt x="180523" y="794671"/>
                </a:lnTo>
                <a:lnTo>
                  <a:pt x="189577" y="796378"/>
                </a:lnTo>
                <a:lnTo>
                  <a:pt x="203382" y="794987"/>
                </a:lnTo>
                <a:lnTo>
                  <a:pt x="236415" y="774064"/>
                </a:lnTo>
                <a:lnTo>
                  <a:pt x="249805" y="748144"/>
                </a:lnTo>
                <a:lnTo>
                  <a:pt x="251180" y="741705"/>
                </a:lnTo>
                <a:close/>
              </a:path>
              <a:path w="980439" h="982979">
                <a:moveTo>
                  <a:pt x="223042" y="0"/>
                </a:moveTo>
                <a:lnTo>
                  <a:pt x="178918" y="3835"/>
                </a:lnTo>
                <a:lnTo>
                  <a:pt x="137999" y="15341"/>
                </a:lnTo>
                <a:lnTo>
                  <a:pt x="100280" y="34515"/>
                </a:lnTo>
                <a:lnTo>
                  <a:pt x="65752" y="61353"/>
                </a:lnTo>
                <a:lnTo>
                  <a:pt x="36962" y="93131"/>
                </a:lnTo>
                <a:lnTo>
                  <a:pt x="16406" y="127146"/>
                </a:lnTo>
                <a:lnTo>
                  <a:pt x="4077" y="163398"/>
                </a:lnTo>
                <a:lnTo>
                  <a:pt x="0" y="201602"/>
                </a:lnTo>
                <a:lnTo>
                  <a:pt x="81" y="203677"/>
                </a:lnTo>
                <a:lnTo>
                  <a:pt x="9442" y="272842"/>
                </a:lnTo>
                <a:lnTo>
                  <a:pt x="37897" y="327342"/>
                </a:lnTo>
                <a:lnTo>
                  <a:pt x="82228" y="362059"/>
                </a:lnTo>
                <a:lnTo>
                  <a:pt x="139374" y="373621"/>
                </a:lnTo>
                <a:lnTo>
                  <a:pt x="156805" y="371706"/>
                </a:lnTo>
                <a:lnTo>
                  <a:pt x="204093" y="342950"/>
                </a:lnTo>
                <a:lnTo>
                  <a:pt x="225839" y="310476"/>
                </a:lnTo>
                <a:lnTo>
                  <a:pt x="233087" y="274345"/>
                </a:lnTo>
                <a:lnTo>
                  <a:pt x="231939" y="258321"/>
                </a:lnTo>
                <a:lnTo>
                  <a:pt x="228492" y="243684"/>
                </a:lnTo>
                <a:lnTo>
                  <a:pt x="226305" y="238645"/>
                </a:lnTo>
                <a:lnTo>
                  <a:pt x="89548" y="238645"/>
                </a:lnTo>
                <a:lnTo>
                  <a:pt x="83805" y="232905"/>
                </a:lnTo>
                <a:lnTo>
                  <a:pt x="68585" y="194525"/>
                </a:lnTo>
                <a:lnTo>
                  <a:pt x="67987" y="185178"/>
                </a:lnTo>
                <a:lnTo>
                  <a:pt x="70393" y="161321"/>
                </a:lnTo>
                <a:lnTo>
                  <a:pt x="89647" y="117802"/>
                </a:lnTo>
                <a:lnTo>
                  <a:pt x="126332" y="81566"/>
                </a:lnTo>
                <a:lnTo>
                  <a:pt x="169548" y="62587"/>
                </a:lnTo>
                <a:lnTo>
                  <a:pt x="192955" y="60210"/>
                </a:lnTo>
                <a:lnTo>
                  <a:pt x="404679" y="60210"/>
                </a:lnTo>
                <a:lnTo>
                  <a:pt x="389111" y="49067"/>
                </a:lnTo>
                <a:lnTo>
                  <a:pt x="349364" y="27598"/>
                </a:lnTo>
                <a:lnTo>
                  <a:pt x="308437" y="12265"/>
                </a:lnTo>
                <a:lnTo>
                  <a:pt x="266330" y="3066"/>
                </a:lnTo>
                <a:lnTo>
                  <a:pt x="223042" y="0"/>
                </a:lnTo>
                <a:close/>
              </a:path>
              <a:path w="980439" h="982979">
                <a:moveTo>
                  <a:pt x="171734" y="196316"/>
                </a:moveTo>
                <a:lnTo>
                  <a:pt x="131568" y="217485"/>
                </a:lnTo>
                <a:lnTo>
                  <a:pt x="118397" y="226751"/>
                </a:lnTo>
                <a:lnTo>
                  <a:pt x="107868" y="233368"/>
                </a:lnTo>
                <a:lnTo>
                  <a:pt x="100007" y="237328"/>
                </a:lnTo>
                <a:lnTo>
                  <a:pt x="94810" y="238645"/>
                </a:lnTo>
                <a:lnTo>
                  <a:pt x="226305" y="238645"/>
                </a:lnTo>
                <a:lnTo>
                  <a:pt x="194729" y="201883"/>
                </a:lnTo>
                <a:lnTo>
                  <a:pt x="183608" y="197709"/>
                </a:lnTo>
                <a:lnTo>
                  <a:pt x="171734" y="196316"/>
                </a:lnTo>
                <a:close/>
              </a:path>
            </a:pathLst>
          </a:custGeom>
          <a:solidFill>
            <a:srgbClr val="A273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0900" y="4533900"/>
            <a:ext cx="9578975" cy="2402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600" spc="450">
                <a:solidFill>
                  <a:srgbClr val="625B48"/>
                </a:solidFill>
              </a:rPr>
              <a:t>Thank</a:t>
            </a:r>
            <a:r>
              <a:rPr dirty="0" sz="15600" spc="-80">
                <a:solidFill>
                  <a:srgbClr val="625B48"/>
                </a:solidFill>
              </a:rPr>
              <a:t> </a:t>
            </a:r>
            <a:r>
              <a:rPr dirty="0" sz="15600" spc="35">
                <a:solidFill>
                  <a:srgbClr val="625B48"/>
                </a:solidFill>
              </a:rPr>
              <a:t>you</a:t>
            </a:r>
            <a:endParaRPr sz="15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800" y="1079500"/>
            <a:ext cx="7807325" cy="1183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DataBase</a:t>
            </a:r>
            <a:r>
              <a:rPr dirty="0" spc="-60"/>
              <a:t> </a:t>
            </a:r>
            <a:r>
              <a:rPr dirty="0" spc="-90"/>
              <a:t>Schema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463800"/>
            <a:ext cx="118999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8500" y="2489200"/>
            <a:ext cx="11874500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384300"/>
            <a:ext cx="55206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>
                <a:solidFill>
                  <a:srgbClr val="191B0E"/>
                </a:solidFill>
              </a:rPr>
              <a:t>Class</a:t>
            </a:r>
            <a:r>
              <a:rPr dirty="0" sz="4400" spc="-75">
                <a:solidFill>
                  <a:srgbClr val="191B0E"/>
                </a:solidFill>
              </a:rPr>
              <a:t> </a:t>
            </a:r>
            <a:r>
              <a:rPr dirty="0" sz="4400" spc="-30">
                <a:solidFill>
                  <a:srgbClr val="191B0E"/>
                </a:solidFill>
              </a:rPr>
              <a:t>Diagram(Model)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92200" y="2336800"/>
            <a:ext cx="10820400" cy="708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4900" y="2362200"/>
            <a:ext cx="10795000" cy="703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384300"/>
            <a:ext cx="64001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>
                <a:solidFill>
                  <a:srgbClr val="191B0E"/>
                </a:solidFill>
              </a:rPr>
              <a:t>Class</a:t>
            </a:r>
            <a:r>
              <a:rPr dirty="0" sz="4400" spc="-5">
                <a:solidFill>
                  <a:srgbClr val="191B0E"/>
                </a:solidFill>
              </a:rPr>
              <a:t> </a:t>
            </a:r>
            <a:r>
              <a:rPr dirty="0" sz="4400" spc="-35">
                <a:solidFill>
                  <a:srgbClr val="191B0E"/>
                </a:solidFill>
              </a:rPr>
              <a:t>Diagram(Controller)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17500" y="4178300"/>
            <a:ext cx="123698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0200" y="4203700"/>
            <a:ext cx="12344400" cy="314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244600"/>
            <a:ext cx="5578475" cy="955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100" spc="-185">
                <a:solidFill>
                  <a:srgbClr val="191B0E"/>
                </a:solidFill>
              </a:rPr>
              <a:t>Table </a:t>
            </a:r>
            <a:r>
              <a:rPr dirty="0" sz="6100" spc="105">
                <a:solidFill>
                  <a:srgbClr val="191B0E"/>
                </a:solidFill>
              </a:rPr>
              <a:t>of</a:t>
            </a:r>
            <a:r>
              <a:rPr dirty="0" sz="6100" spc="110">
                <a:solidFill>
                  <a:srgbClr val="191B0E"/>
                </a:solidFill>
              </a:rPr>
              <a:t> </a:t>
            </a:r>
            <a:r>
              <a:rPr dirty="0" sz="6100" spc="95">
                <a:solidFill>
                  <a:srgbClr val="191B0E"/>
                </a:solidFill>
              </a:rPr>
              <a:t>content</a:t>
            </a:r>
            <a:endParaRPr sz="6100"/>
          </a:p>
        </p:txBody>
      </p:sp>
      <p:sp>
        <p:nvSpPr>
          <p:cNvPr id="3" name="object 3"/>
          <p:cNvSpPr txBox="1"/>
          <p:nvPr/>
        </p:nvSpPr>
        <p:spPr>
          <a:xfrm>
            <a:off x="1143000" y="3154679"/>
            <a:ext cx="4237990" cy="541020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560"/>
              </a:spcBef>
              <a:buChar char="■"/>
              <a:tabLst>
                <a:tab pos="393700" algn="l"/>
              </a:tabLst>
            </a:pPr>
            <a:r>
              <a:rPr dirty="0" sz="3200" spc="35">
                <a:solidFill>
                  <a:srgbClr val="191B0E"/>
                </a:solidFill>
                <a:latin typeface="Arial"/>
                <a:cs typeface="Arial"/>
              </a:rPr>
              <a:t>Introduction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459"/>
              </a:spcBef>
              <a:buChar char="■"/>
              <a:tabLst>
                <a:tab pos="393700" algn="l"/>
              </a:tabLst>
            </a:pPr>
            <a:r>
              <a:rPr dirty="0" sz="3200" spc="10">
                <a:solidFill>
                  <a:srgbClr val="191B0E"/>
                </a:solidFill>
                <a:latin typeface="Arial"/>
                <a:cs typeface="Arial"/>
              </a:rPr>
              <a:t>System</a:t>
            </a:r>
            <a:r>
              <a:rPr dirty="0" sz="3200" spc="-1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191B0E"/>
                </a:solidFill>
                <a:latin typeface="Arial"/>
                <a:cs typeface="Arial"/>
              </a:rPr>
              <a:t>overview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360"/>
              </a:spcBef>
              <a:buChar char="■"/>
              <a:tabLst>
                <a:tab pos="393700" algn="l"/>
              </a:tabLst>
            </a:pPr>
            <a:r>
              <a:rPr dirty="0" sz="3200" spc="10">
                <a:solidFill>
                  <a:srgbClr val="191B0E"/>
                </a:solidFill>
                <a:latin typeface="Arial"/>
                <a:cs typeface="Arial"/>
              </a:rPr>
              <a:t>Architecture</a:t>
            </a:r>
            <a:r>
              <a:rPr dirty="0" sz="3200" spc="-4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191B0E"/>
                </a:solidFill>
                <a:latin typeface="Arial"/>
                <a:cs typeface="Arial"/>
              </a:rPr>
              <a:t>Diagram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360"/>
              </a:spcBef>
              <a:buChar char="■"/>
              <a:tabLst>
                <a:tab pos="393700" algn="l"/>
              </a:tabLst>
            </a:pP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Sequence</a:t>
            </a:r>
            <a:r>
              <a:rPr dirty="0" sz="3200" spc="-6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191B0E"/>
                </a:solidFill>
                <a:latin typeface="Arial"/>
                <a:cs typeface="Arial"/>
              </a:rPr>
              <a:t>Diagram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360"/>
              </a:spcBef>
              <a:buChar char="■"/>
              <a:tabLst>
                <a:tab pos="393700" algn="l"/>
              </a:tabLst>
            </a:pPr>
            <a:r>
              <a:rPr dirty="0" sz="3200" spc="-15">
                <a:solidFill>
                  <a:srgbClr val="191B0E"/>
                </a:solidFill>
                <a:latin typeface="Arial"/>
                <a:cs typeface="Arial"/>
              </a:rPr>
              <a:t>Class</a:t>
            </a:r>
            <a:r>
              <a:rPr dirty="0" sz="3200" spc="-10">
                <a:solidFill>
                  <a:srgbClr val="191B0E"/>
                </a:solidFill>
                <a:latin typeface="Arial"/>
                <a:cs typeface="Arial"/>
              </a:rPr>
              <a:t> Diagram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459"/>
              </a:spcBef>
              <a:buChar char="■"/>
              <a:tabLst>
                <a:tab pos="393700" algn="l"/>
              </a:tabLst>
            </a:pPr>
            <a:r>
              <a:rPr dirty="0" sz="3200" spc="10">
                <a:solidFill>
                  <a:srgbClr val="191B0E"/>
                </a:solidFill>
                <a:latin typeface="Arial"/>
                <a:cs typeface="Arial"/>
              </a:rPr>
              <a:t>Main</a:t>
            </a:r>
            <a:r>
              <a:rPr dirty="0" sz="3200" spc="-1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191B0E"/>
                </a:solidFill>
                <a:latin typeface="Arial"/>
                <a:cs typeface="Arial"/>
              </a:rPr>
              <a:t>Algorithms()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360"/>
              </a:spcBef>
              <a:buChar char="■"/>
              <a:tabLst>
                <a:tab pos="393700" algn="l"/>
              </a:tabLst>
            </a:pPr>
            <a:r>
              <a:rPr dirty="0" sz="3200" spc="-20">
                <a:solidFill>
                  <a:srgbClr val="191B0E"/>
                </a:solidFill>
                <a:latin typeface="Arial"/>
                <a:cs typeface="Arial"/>
              </a:rPr>
              <a:t>User</a:t>
            </a:r>
            <a:r>
              <a:rPr dirty="0" sz="3200" spc="-1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191B0E"/>
                </a:solidFill>
                <a:latin typeface="Arial"/>
                <a:cs typeface="Arial"/>
              </a:rPr>
              <a:t>Interface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360"/>
              </a:spcBef>
              <a:buChar char="■"/>
              <a:tabLst>
                <a:tab pos="393700" algn="l"/>
              </a:tabLst>
            </a:pPr>
            <a:r>
              <a:rPr dirty="0" sz="3200" spc="-10">
                <a:solidFill>
                  <a:srgbClr val="191B0E"/>
                </a:solidFill>
                <a:latin typeface="Arial"/>
                <a:cs typeface="Arial"/>
              </a:rPr>
              <a:t>Requirement </a:t>
            </a:r>
            <a:r>
              <a:rPr dirty="0" sz="3200" spc="35">
                <a:solidFill>
                  <a:srgbClr val="191B0E"/>
                </a:solidFill>
                <a:latin typeface="Arial"/>
                <a:cs typeface="Arial"/>
              </a:rPr>
              <a:t>Matrix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459"/>
              </a:spcBef>
              <a:buChar char="■"/>
              <a:tabLst>
                <a:tab pos="393700" algn="l"/>
              </a:tabLst>
            </a:pPr>
            <a:r>
              <a:rPr dirty="0" sz="3200" spc="-10">
                <a:solidFill>
                  <a:srgbClr val="191B0E"/>
                </a:solidFill>
                <a:latin typeface="Arial"/>
                <a:cs typeface="Arial"/>
              </a:rPr>
              <a:t>DataSet Details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360"/>
              </a:spcBef>
              <a:buChar char="■"/>
              <a:tabLst>
                <a:tab pos="393700" algn="l"/>
              </a:tabLst>
            </a:pPr>
            <a:r>
              <a:rPr dirty="0" sz="3200">
                <a:solidFill>
                  <a:srgbClr val="191B0E"/>
                </a:solidFill>
                <a:latin typeface="Arial"/>
                <a:cs typeface="Arial"/>
              </a:rPr>
              <a:t>Demo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384300"/>
            <a:ext cx="53022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>
                <a:solidFill>
                  <a:srgbClr val="191B0E"/>
                </a:solidFill>
              </a:rPr>
              <a:t>Class</a:t>
            </a:r>
            <a:r>
              <a:rPr dirty="0" sz="4400" spc="-75">
                <a:solidFill>
                  <a:srgbClr val="191B0E"/>
                </a:solidFill>
              </a:rPr>
              <a:t> </a:t>
            </a:r>
            <a:r>
              <a:rPr dirty="0" sz="4400" spc="-30">
                <a:solidFill>
                  <a:srgbClr val="191B0E"/>
                </a:solidFill>
              </a:rPr>
              <a:t>Diagram-(view)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4013200"/>
            <a:ext cx="120904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9900" y="4038600"/>
            <a:ext cx="12065000" cy="261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384300"/>
            <a:ext cx="66592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>
                <a:solidFill>
                  <a:srgbClr val="191B0E"/>
                </a:solidFill>
              </a:rPr>
              <a:t>Class </a:t>
            </a:r>
            <a:r>
              <a:rPr dirty="0" sz="4400" spc="50">
                <a:solidFill>
                  <a:srgbClr val="191B0E"/>
                </a:solidFill>
              </a:rPr>
              <a:t>diagram-</a:t>
            </a:r>
            <a:r>
              <a:rPr dirty="0" sz="4400" spc="-40">
                <a:solidFill>
                  <a:srgbClr val="191B0E"/>
                </a:solidFill>
              </a:rPr>
              <a:t> </a:t>
            </a:r>
            <a:r>
              <a:rPr dirty="0" sz="4400" spc="5">
                <a:solidFill>
                  <a:srgbClr val="191B0E"/>
                </a:solidFill>
              </a:rPr>
              <a:t>Decorative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124200" y="2438400"/>
            <a:ext cx="6756400" cy="688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36900" y="2463800"/>
            <a:ext cx="6731000" cy="683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384300"/>
            <a:ext cx="60794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>
                <a:solidFill>
                  <a:srgbClr val="191B0E"/>
                </a:solidFill>
              </a:rPr>
              <a:t>Class </a:t>
            </a:r>
            <a:r>
              <a:rPr dirty="0" sz="4400" spc="50">
                <a:solidFill>
                  <a:srgbClr val="191B0E"/>
                </a:solidFill>
              </a:rPr>
              <a:t>diagram-</a:t>
            </a:r>
            <a:r>
              <a:rPr dirty="0" sz="4400" spc="-25">
                <a:solidFill>
                  <a:srgbClr val="191B0E"/>
                </a:solidFill>
              </a:rPr>
              <a:t> </a:t>
            </a:r>
            <a:r>
              <a:rPr dirty="0" sz="4400" spc="15">
                <a:solidFill>
                  <a:srgbClr val="191B0E"/>
                </a:solidFill>
              </a:rPr>
              <a:t>Strategy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71500" y="2667000"/>
            <a:ext cx="11861800" cy="642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4200" y="2692400"/>
            <a:ext cx="11836400" cy="637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079500"/>
            <a:ext cx="648398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>
                <a:solidFill>
                  <a:srgbClr val="191B0E"/>
                </a:solidFill>
              </a:rPr>
              <a:t>Class </a:t>
            </a:r>
            <a:r>
              <a:rPr dirty="0" sz="4400" spc="20">
                <a:solidFill>
                  <a:srgbClr val="191B0E"/>
                </a:solidFill>
              </a:rPr>
              <a:t>diagram </a:t>
            </a:r>
            <a:r>
              <a:rPr dirty="0" sz="4400" spc="-250">
                <a:solidFill>
                  <a:srgbClr val="191B0E"/>
                </a:solidFill>
              </a:rPr>
              <a:t>–</a:t>
            </a:r>
            <a:r>
              <a:rPr dirty="0" sz="4400" spc="-30">
                <a:solidFill>
                  <a:srgbClr val="191B0E"/>
                </a:solidFill>
              </a:rPr>
              <a:t> </a:t>
            </a:r>
            <a:r>
              <a:rPr dirty="0" sz="4400" spc="-15">
                <a:solidFill>
                  <a:srgbClr val="191B0E"/>
                </a:solidFill>
              </a:rPr>
              <a:t>Observer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77900" y="2159000"/>
            <a:ext cx="11049000" cy="706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0" y="2184400"/>
            <a:ext cx="11023600" cy="701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219200"/>
            <a:ext cx="5988050" cy="1016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0" spc="-5">
                <a:solidFill>
                  <a:srgbClr val="191B0E"/>
                </a:solidFill>
              </a:rPr>
              <a:t>Cross</a:t>
            </a:r>
            <a:r>
              <a:rPr dirty="0" sz="6500" spc="-60">
                <a:solidFill>
                  <a:srgbClr val="191B0E"/>
                </a:solidFill>
              </a:rPr>
              <a:t> </a:t>
            </a:r>
            <a:r>
              <a:rPr dirty="0" sz="6500" spc="-40">
                <a:solidFill>
                  <a:srgbClr val="191B0E"/>
                </a:solidFill>
              </a:rPr>
              <a:t>Validation</a:t>
            </a:r>
            <a:endParaRPr sz="6500"/>
          </a:p>
        </p:txBody>
      </p:sp>
      <p:sp>
        <p:nvSpPr>
          <p:cNvPr id="3" name="object 3"/>
          <p:cNvSpPr txBox="1"/>
          <p:nvPr/>
        </p:nvSpPr>
        <p:spPr>
          <a:xfrm>
            <a:off x="1143000" y="2811779"/>
            <a:ext cx="9454515" cy="236220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u="heavy" sz="3200" spc="-20" b="1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Arial"/>
                <a:cs typeface="Arial"/>
              </a:rPr>
              <a:t>For </a:t>
            </a:r>
            <a:r>
              <a:rPr dirty="0" u="heavy" sz="3200" spc="25" b="1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Arial"/>
                <a:cs typeface="Arial"/>
              </a:rPr>
              <a:t>each</a:t>
            </a:r>
            <a:r>
              <a:rPr dirty="0" u="heavy" sz="3200" spc="15" b="1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35" b="1">
                <a:solidFill>
                  <a:srgbClr val="191B0E"/>
                </a:solidFill>
                <a:uFill>
                  <a:solidFill>
                    <a:srgbClr val="191B0E"/>
                  </a:solidFill>
                </a:uFill>
                <a:latin typeface="Arial"/>
                <a:cs typeface="Arial"/>
              </a:rPr>
              <a:t>behavior: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760"/>
              </a:spcBef>
              <a:buChar char="■"/>
              <a:tabLst>
                <a:tab pos="393700" algn="l"/>
              </a:tabLst>
            </a:pP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37 </a:t>
            </a:r>
            <a:r>
              <a:rPr dirty="0" sz="3200" spc="10">
                <a:solidFill>
                  <a:srgbClr val="191B0E"/>
                </a:solidFill>
                <a:latin typeface="Arial"/>
                <a:cs typeface="Arial"/>
              </a:rPr>
              <a:t>training</a:t>
            </a:r>
            <a:r>
              <a:rPr dirty="0" sz="320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191B0E"/>
                </a:solidFill>
                <a:latin typeface="Arial"/>
                <a:cs typeface="Arial"/>
              </a:rPr>
              <a:t>samples.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760"/>
              </a:spcBef>
              <a:buChar char="■"/>
              <a:tabLst>
                <a:tab pos="393700" algn="l"/>
              </a:tabLst>
            </a:pP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Cross </a:t>
            </a:r>
            <a:r>
              <a:rPr dirty="0" sz="3200" spc="15">
                <a:solidFill>
                  <a:srgbClr val="191B0E"/>
                </a:solidFill>
                <a:latin typeface="Arial"/>
                <a:cs typeface="Arial"/>
              </a:rPr>
              <a:t>validation was </a:t>
            </a:r>
            <a:r>
              <a:rPr dirty="0" sz="3200" spc="25">
                <a:solidFill>
                  <a:srgbClr val="191B0E"/>
                </a:solidFill>
                <a:latin typeface="Arial"/>
                <a:cs typeface="Arial"/>
              </a:rPr>
              <a:t>recommended </a:t>
            </a:r>
            <a:r>
              <a:rPr dirty="0" sz="3200" spc="85">
                <a:solidFill>
                  <a:srgbClr val="191B0E"/>
                </a:solidFill>
                <a:latin typeface="Arial"/>
                <a:cs typeface="Arial"/>
              </a:rPr>
              <a:t>to </a:t>
            </a:r>
            <a:r>
              <a:rPr dirty="0" sz="3200" spc="25">
                <a:solidFill>
                  <a:srgbClr val="191B0E"/>
                </a:solidFill>
                <a:latin typeface="Arial"/>
                <a:cs typeface="Arial"/>
              </a:rPr>
              <a:t>be</a:t>
            </a:r>
            <a:r>
              <a:rPr dirty="0" sz="3200" spc="-14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1B0E"/>
                </a:solidFill>
                <a:latin typeface="Arial"/>
                <a:cs typeface="Arial"/>
              </a:rPr>
              <a:t>10.</a:t>
            </a:r>
            <a:endParaRPr sz="3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760"/>
              </a:spcBef>
              <a:buChar char="■"/>
              <a:tabLst>
                <a:tab pos="393700" algn="l"/>
              </a:tabLst>
            </a:pPr>
            <a:r>
              <a:rPr dirty="0" sz="3200" spc="25">
                <a:solidFill>
                  <a:srgbClr val="191B0E"/>
                </a:solidFill>
                <a:latin typeface="Arial"/>
                <a:cs typeface="Arial"/>
              </a:rPr>
              <a:t>It </a:t>
            </a: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is </a:t>
            </a:r>
            <a:r>
              <a:rPr dirty="0" sz="3200" spc="30">
                <a:solidFill>
                  <a:srgbClr val="191B0E"/>
                </a:solidFill>
                <a:latin typeface="Arial"/>
                <a:cs typeface="Arial"/>
              </a:rPr>
              <a:t>applied </a:t>
            </a:r>
            <a:r>
              <a:rPr dirty="0" sz="3200" spc="25">
                <a:solidFill>
                  <a:srgbClr val="191B0E"/>
                </a:solidFill>
                <a:latin typeface="Arial"/>
                <a:cs typeface="Arial"/>
              </a:rPr>
              <a:t>on </a:t>
            </a:r>
            <a:r>
              <a:rPr dirty="0" sz="3200" spc="-30">
                <a:solidFill>
                  <a:srgbClr val="191B0E"/>
                </a:solidFill>
                <a:latin typeface="Arial"/>
                <a:cs typeface="Arial"/>
              </a:rPr>
              <a:t>SVM, </a:t>
            </a:r>
            <a:r>
              <a:rPr dirty="0" sz="3200">
                <a:solidFill>
                  <a:srgbClr val="191B0E"/>
                </a:solidFill>
                <a:latin typeface="Arial"/>
                <a:cs typeface="Arial"/>
              </a:rPr>
              <a:t>KNN, </a:t>
            </a:r>
            <a:r>
              <a:rPr dirty="0" sz="3200" spc="-5">
                <a:solidFill>
                  <a:srgbClr val="191B0E"/>
                </a:solidFill>
                <a:latin typeface="Arial"/>
                <a:cs typeface="Arial"/>
              </a:rPr>
              <a:t>CNN </a:t>
            </a:r>
            <a:r>
              <a:rPr dirty="0" sz="3200" spc="15">
                <a:solidFill>
                  <a:srgbClr val="191B0E"/>
                </a:solidFill>
                <a:latin typeface="Arial"/>
                <a:cs typeface="Arial"/>
              </a:rPr>
              <a:t>and </a:t>
            </a:r>
            <a:r>
              <a:rPr dirty="0" sz="3200" spc="-65">
                <a:solidFill>
                  <a:srgbClr val="191B0E"/>
                </a:solidFill>
                <a:latin typeface="Arial"/>
                <a:cs typeface="Arial"/>
              </a:rPr>
              <a:t>naïve</a:t>
            </a:r>
            <a:r>
              <a:rPr dirty="0" sz="3200" spc="-3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191B0E"/>
                </a:solidFill>
                <a:latin typeface="Arial"/>
                <a:cs typeface="Arial"/>
              </a:rPr>
              <a:t>Bayes.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100" y="5194300"/>
            <a:ext cx="119126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8800" y="5219700"/>
            <a:ext cx="11887200" cy="391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219200"/>
            <a:ext cx="7470775" cy="1016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0" spc="90">
                <a:solidFill>
                  <a:srgbClr val="191B0E"/>
                </a:solidFill>
              </a:rPr>
              <a:t>Logic </a:t>
            </a:r>
            <a:r>
              <a:rPr dirty="0" sz="6500" spc="-50">
                <a:solidFill>
                  <a:srgbClr val="191B0E"/>
                </a:solidFill>
              </a:rPr>
              <a:t>Layer</a:t>
            </a:r>
            <a:r>
              <a:rPr dirty="0" sz="6500" spc="-150">
                <a:solidFill>
                  <a:srgbClr val="191B0E"/>
                </a:solidFill>
              </a:rPr>
              <a:t> </a:t>
            </a:r>
            <a:r>
              <a:rPr dirty="0" sz="6500" spc="-20">
                <a:solidFill>
                  <a:srgbClr val="191B0E"/>
                </a:solidFill>
              </a:rPr>
              <a:t>Pipeline</a:t>
            </a:r>
            <a:endParaRPr sz="6500"/>
          </a:p>
        </p:txBody>
      </p:sp>
      <p:sp>
        <p:nvSpPr>
          <p:cNvPr id="3" name="object 3"/>
          <p:cNvSpPr/>
          <p:nvPr/>
        </p:nvSpPr>
        <p:spPr>
          <a:xfrm>
            <a:off x="800100" y="3098800"/>
            <a:ext cx="11328400" cy="482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2846" y="3117850"/>
            <a:ext cx="11302911" cy="4786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8400" y="1079500"/>
            <a:ext cx="5583555" cy="1183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35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3086607"/>
            <a:ext cx="10713720" cy="5542280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marL="355600" marR="125095" indent="-342900">
              <a:lnSpc>
                <a:spcPct val="93500"/>
              </a:lnSpc>
              <a:spcBef>
                <a:spcPts val="384"/>
              </a:spcBef>
              <a:buClr>
                <a:srgbClr val="191B0E"/>
              </a:buClr>
              <a:buChar char="■"/>
              <a:tabLst>
                <a:tab pos="355600" algn="l"/>
              </a:tabLst>
            </a:pPr>
            <a:r>
              <a:rPr dirty="0" sz="3700" spc="-45">
                <a:solidFill>
                  <a:srgbClr val="BF5446"/>
                </a:solidFill>
                <a:latin typeface="Arial"/>
                <a:cs typeface="Arial"/>
              </a:rPr>
              <a:t>Purpose</a:t>
            </a:r>
            <a:r>
              <a:rPr dirty="0" sz="3700" spc="-45">
                <a:solidFill>
                  <a:srgbClr val="191B0E"/>
                </a:solidFill>
                <a:latin typeface="Arial"/>
                <a:cs typeface="Arial"/>
              </a:rPr>
              <a:t>:To </a:t>
            </a:r>
            <a:r>
              <a:rPr dirty="0" sz="3700" spc="10">
                <a:solidFill>
                  <a:srgbClr val="191B0E"/>
                </a:solidFill>
                <a:latin typeface="Arial"/>
                <a:cs typeface="Arial"/>
              </a:rPr>
              <a:t>illustrate </a:t>
            </a:r>
            <a:r>
              <a:rPr dirty="0" sz="3700" spc="20">
                <a:solidFill>
                  <a:srgbClr val="191B0E"/>
                </a:solidFill>
                <a:latin typeface="Arial"/>
                <a:cs typeface="Arial"/>
              </a:rPr>
              <a:t>the system </a:t>
            </a:r>
            <a:r>
              <a:rPr dirty="0" sz="3700" spc="10">
                <a:solidFill>
                  <a:srgbClr val="191B0E"/>
                </a:solidFill>
                <a:latin typeface="Arial"/>
                <a:cs typeface="Arial"/>
              </a:rPr>
              <a:t>architecture</a:t>
            </a:r>
            <a:r>
              <a:rPr dirty="0" sz="3700" spc="-3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700" spc="15">
                <a:solidFill>
                  <a:srgbClr val="191B0E"/>
                </a:solidFill>
                <a:latin typeface="Arial"/>
                <a:cs typeface="Arial"/>
              </a:rPr>
              <a:t>and  </a:t>
            </a:r>
            <a:r>
              <a:rPr dirty="0" sz="3700" spc="5">
                <a:solidFill>
                  <a:srgbClr val="191B0E"/>
                </a:solidFill>
                <a:latin typeface="Arial"/>
                <a:cs typeface="Arial"/>
              </a:rPr>
              <a:t>sequence </a:t>
            </a:r>
            <a:r>
              <a:rPr dirty="0" sz="3700" spc="15">
                <a:solidFill>
                  <a:srgbClr val="191B0E"/>
                </a:solidFill>
                <a:latin typeface="Arial"/>
                <a:cs typeface="Arial"/>
              </a:rPr>
              <a:t>and </a:t>
            </a:r>
            <a:r>
              <a:rPr dirty="0" sz="3700" spc="100">
                <a:solidFill>
                  <a:srgbClr val="191B0E"/>
                </a:solidFill>
                <a:latin typeface="Arial"/>
                <a:cs typeface="Arial"/>
              </a:rPr>
              <a:t>to </a:t>
            </a:r>
            <a:r>
              <a:rPr dirty="0" sz="3700" spc="65">
                <a:solidFill>
                  <a:srgbClr val="191B0E"/>
                </a:solidFill>
                <a:latin typeface="Arial"/>
                <a:cs typeface="Arial"/>
              </a:rPr>
              <a:t>detect </a:t>
            </a:r>
            <a:r>
              <a:rPr dirty="0" sz="3700" spc="20">
                <a:solidFill>
                  <a:srgbClr val="191B0E"/>
                </a:solidFill>
                <a:latin typeface="Arial"/>
                <a:cs typeface="Arial"/>
              </a:rPr>
              <a:t>the </a:t>
            </a:r>
            <a:r>
              <a:rPr dirty="0" sz="3700" spc="15">
                <a:solidFill>
                  <a:srgbClr val="191B0E"/>
                </a:solidFill>
                <a:latin typeface="Arial"/>
                <a:cs typeface="Arial"/>
              </a:rPr>
              <a:t>drowsiness </a:t>
            </a:r>
            <a:r>
              <a:rPr dirty="0" sz="3700" spc="40">
                <a:solidFill>
                  <a:srgbClr val="191B0E"/>
                </a:solidFill>
                <a:latin typeface="Arial"/>
                <a:cs typeface="Arial"/>
              </a:rPr>
              <a:t>for </a:t>
            </a:r>
            <a:r>
              <a:rPr dirty="0" sz="3700" spc="20">
                <a:solidFill>
                  <a:srgbClr val="191B0E"/>
                </a:solidFill>
                <a:latin typeface="Arial"/>
                <a:cs typeface="Arial"/>
              </a:rPr>
              <a:t>the  </a:t>
            </a:r>
            <a:r>
              <a:rPr dirty="0" sz="3700" spc="5">
                <a:solidFill>
                  <a:srgbClr val="191B0E"/>
                </a:solidFill>
                <a:latin typeface="Arial"/>
                <a:cs typeface="Arial"/>
              </a:rPr>
              <a:t>drivers</a:t>
            </a:r>
            <a:endParaRPr sz="3700">
              <a:latin typeface="Arial"/>
              <a:cs typeface="Arial"/>
            </a:endParaRPr>
          </a:p>
          <a:p>
            <a:pPr marL="355600" marR="5080" indent="-342900">
              <a:lnSpc>
                <a:spcPct val="93500"/>
              </a:lnSpc>
              <a:spcBef>
                <a:spcPts val="844"/>
              </a:spcBef>
              <a:buClr>
                <a:srgbClr val="191B0E"/>
              </a:buClr>
              <a:buChar char="■"/>
              <a:tabLst>
                <a:tab pos="355600" algn="l"/>
              </a:tabLst>
            </a:pPr>
            <a:r>
              <a:rPr dirty="0" sz="3700" spc="10">
                <a:solidFill>
                  <a:srgbClr val="D27263"/>
                </a:solidFill>
                <a:latin typeface="Arial"/>
                <a:cs typeface="Arial"/>
              </a:rPr>
              <a:t>Scope</a:t>
            </a:r>
            <a:r>
              <a:rPr dirty="0" sz="3700" spc="10">
                <a:solidFill>
                  <a:srgbClr val="191B0E"/>
                </a:solidFill>
                <a:latin typeface="Arial"/>
                <a:cs typeface="Arial"/>
              </a:rPr>
              <a:t>:Is </a:t>
            </a:r>
            <a:r>
              <a:rPr dirty="0" sz="3700" spc="100">
                <a:solidFill>
                  <a:srgbClr val="191B0E"/>
                </a:solidFill>
                <a:latin typeface="Arial"/>
                <a:cs typeface="Arial"/>
              </a:rPr>
              <a:t>to </a:t>
            </a:r>
            <a:r>
              <a:rPr dirty="0" sz="3700" spc="65">
                <a:solidFill>
                  <a:srgbClr val="191B0E"/>
                </a:solidFill>
                <a:latin typeface="Arial"/>
                <a:cs typeface="Arial"/>
              </a:rPr>
              <a:t>detect </a:t>
            </a:r>
            <a:r>
              <a:rPr dirty="0" sz="3700" spc="20">
                <a:solidFill>
                  <a:srgbClr val="191B0E"/>
                </a:solidFill>
                <a:latin typeface="Arial"/>
                <a:cs typeface="Arial"/>
              </a:rPr>
              <a:t>the </a:t>
            </a:r>
            <a:r>
              <a:rPr dirty="0" sz="3700" spc="15">
                <a:solidFill>
                  <a:srgbClr val="191B0E"/>
                </a:solidFill>
                <a:latin typeface="Arial"/>
                <a:cs typeface="Arial"/>
              </a:rPr>
              <a:t>drowsiness </a:t>
            </a:r>
            <a:r>
              <a:rPr dirty="0" sz="3700" spc="60">
                <a:solidFill>
                  <a:srgbClr val="191B0E"/>
                </a:solidFill>
                <a:latin typeface="Arial"/>
                <a:cs typeface="Arial"/>
              </a:rPr>
              <a:t>of </a:t>
            </a:r>
            <a:r>
              <a:rPr dirty="0" sz="3700" spc="20">
                <a:solidFill>
                  <a:srgbClr val="191B0E"/>
                </a:solidFill>
                <a:latin typeface="Arial"/>
                <a:cs typeface="Arial"/>
              </a:rPr>
              <a:t>the </a:t>
            </a:r>
            <a:r>
              <a:rPr dirty="0" sz="3700" spc="5">
                <a:solidFill>
                  <a:srgbClr val="191B0E"/>
                </a:solidFill>
                <a:latin typeface="Arial"/>
                <a:cs typeface="Arial"/>
              </a:rPr>
              <a:t>driver</a:t>
            </a:r>
            <a:r>
              <a:rPr dirty="0" sz="3700" spc="-33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700" spc="30">
                <a:solidFill>
                  <a:srgbClr val="191B0E"/>
                </a:solidFill>
                <a:latin typeface="Arial"/>
                <a:cs typeface="Arial"/>
              </a:rPr>
              <a:t>or  </a:t>
            </a:r>
            <a:r>
              <a:rPr dirty="0" sz="3700" spc="10">
                <a:solidFill>
                  <a:srgbClr val="191B0E"/>
                </a:solidFill>
                <a:latin typeface="Arial"/>
                <a:cs typeface="Arial"/>
              </a:rPr>
              <a:t>abnormal </a:t>
            </a:r>
            <a:r>
              <a:rPr dirty="0" sz="3700" spc="5">
                <a:solidFill>
                  <a:srgbClr val="191B0E"/>
                </a:solidFill>
                <a:latin typeface="Arial"/>
                <a:cs typeface="Arial"/>
              </a:rPr>
              <a:t>behavior </a:t>
            </a:r>
            <a:r>
              <a:rPr dirty="0" sz="3700" spc="15">
                <a:solidFill>
                  <a:srgbClr val="191B0E"/>
                </a:solidFill>
                <a:latin typeface="Arial"/>
                <a:cs typeface="Arial"/>
              </a:rPr>
              <a:t>and </a:t>
            </a:r>
            <a:r>
              <a:rPr dirty="0" sz="3700" spc="-40">
                <a:solidFill>
                  <a:srgbClr val="191B0E"/>
                </a:solidFill>
                <a:latin typeface="Arial"/>
                <a:cs typeface="Arial"/>
              </a:rPr>
              <a:t>save </a:t>
            </a:r>
            <a:r>
              <a:rPr dirty="0" sz="3700" spc="5">
                <a:solidFill>
                  <a:srgbClr val="191B0E"/>
                </a:solidFill>
                <a:latin typeface="Arial"/>
                <a:cs typeface="Arial"/>
              </a:rPr>
              <a:t>drivers </a:t>
            </a:r>
            <a:r>
              <a:rPr dirty="0" sz="3700" spc="-15">
                <a:solidFill>
                  <a:srgbClr val="191B0E"/>
                </a:solidFill>
                <a:latin typeface="Arial"/>
                <a:cs typeface="Arial"/>
              </a:rPr>
              <a:t>life’s </a:t>
            </a:r>
            <a:r>
              <a:rPr dirty="0" sz="3700" spc="-40">
                <a:solidFill>
                  <a:srgbClr val="191B0E"/>
                </a:solidFill>
                <a:latin typeface="Arial"/>
                <a:cs typeface="Arial"/>
              </a:rPr>
              <a:t>as </a:t>
            </a:r>
            <a:r>
              <a:rPr dirty="0" sz="3700" spc="100">
                <a:solidFill>
                  <a:srgbClr val="191B0E"/>
                </a:solidFill>
                <a:latin typeface="Arial"/>
                <a:cs typeface="Arial"/>
              </a:rPr>
              <a:t>to  </a:t>
            </a:r>
            <a:r>
              <a:rPr dirty="0" sz="3700" spc="20">
                <a:solidFill>
                  <a:srgbClr val="191B0E"/>
                </a:solidFill>
                <a:latin typeface="Arial"/>
                <a:cs typeface="Arial"/>
              </a:rPr>
              <a:t>avoid </a:t>
            </a:r>
            <a:r>
              <a:rPr dirty="0" sz="3700" spc="45">
                <a:solidFill>
                  <a:srgbClr val="191B0E"/>
                </a:solidFill>
                <a:latin typeface="Arial"/>
                <a:cs typeface="Arial"/>
              </a:rPr>
              <a:t>accident</a:t>
            </a:r>
            <a:r>
              <a:rPr dirty="0" sz="3700" spc="-35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700" spc="15">
                <a:solidFill>
                  <a:srgbClr val="191B0E"/>
                </a:solidFill>
                <a:latin typeface="Arial"/>
                <a:cs typeface="Arial"/>
              </a:rPr>
              <a:t>happening.</a:t>
            </a:r>
            <a:endParaRPr sz="3700">
              <a:latin typeface="Arial"/>
              <a:cs typeface="Arial"/>
            </a:endParaRPr>
          </a:p>
          <a:p>
            <a:pPr marL="355600" marR="31750" indent="-342900">
              <a:lnSpc>
                <a:spcPct val="93100"/>
              </a:lnSpc>
              <a:spcBef>
                <a:spcPts val="870"/>
              </a:spcBef>
              <a:buClr>
                <a:srgbClr val="191B0E"/>
              </a:buClr>
              <a:buChar char="■"/>
              <a:tabLst>
                <a:tab pos="355600" algn="l"/>
              </a:tabLst>
            </a:pPr>
            <a:r>
              <a:rPr dirty="0" sz="3700" spc="-25">
                <a:solidFill>
                  <a:srgbClr val="D27263"/>
                </a:solidFill>
                <a:latin typeface="Arial"/>
                <a:cs typeface="Arial"/>
              </a:rPr>
              <a:t>Overview</a:t>
            </a:r>
            <a:r>
              <a:rPr dirty="0" sz="3700" spc="-25">
                <a:solidFill>
                  <a:srgbClr val="191B0E"/>
                </a:solidFill>
                <a:latin typeface="Arial"/>
                <a:cs typeface="Arial"/>
              </a:rPr>
              <a:t>:Their </a:t>
            </a:r>
            <a:r>
              <a:rPr dirty="0" sz="3700" spc="30">
                <a:solidFill>
                  <a:srgbClr val="191B0E"/>
                </a:solidFill>
                <a:latin typeface="Arial"/>
                <a:cs typeface="Arial"/>
              </a:rPr>
              <a:t>will be </a:t>
            </a:r>
            <a:r>
              <a:rPr dirty="0" sz="3700" spc="10">
                <a:solidFill>
                  <a:srgbClr val="191B0E"/>
                </a:solidFill>
                <a:latin typeface="Arial"/>
                <a:cs typeface="Arial"/>
              </a:rPr>
              <a:t>some </a:t>
            </a:r>
            <a:r>
              <a:rPr dirty="0" sz="3700" spc="25">
                <a:solidFill>
                  <a:srgbClr val="191B0E"/>
                </a:solidFill>
                <a:latin typeface="Arial"/>
                <a:cs typeface="Arial"/>
              </a:rPr>
              <a:t>questions </a:t>
            </a:r>
            <a:r>
              <a:rPr dirty="0" sz="3700" spc="40">
                <a:solidFill>
                  <a:srgbClr val="191B0E"/>
                </a:solidFill>
                <a:latin typeface="Arial"/>
                <a:cs typeface="Arial"/>
              </a:rPr>
              <a:t>for </a:t>
            </a:r>
            <a:r>
              <a:rPr dirty="0" sz="3700" spc="-20">
                <a:solidFill>
                  <a:srgbClr val="191B0E"/>
                </a:solidFill>
                <a:latin typeface="Arial"/>
                <a:cs typeface="Arial"/>
              </a:rPr>
              <a:t>user</a:t>
            </a:r>
            <a:r>
              <a:rPr dirty="0" sz="3700" spc="-15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700" spc="100">
                <a:solidFill>
                  <a:srgbClr val="191B0E"/>
                </a:solidFill>
                <a:latin typeface="Arial"/>
                <a:cs typeface="Arial"/>
              </a:rPr>
              <a:t>to  </a:t>
            </a:r>
            <a:r>
              <a:rPr dirty="0" sz="3700" spc="10">
                <a:solidFill>
                  <a:srgbClr val="191B0E"/>
                </a:solidFill>
                <a:latin typeface="Arial"/>
                <a:cs typeface="Arial"/>
              </a:rPr>
              <a:t>take </a:t>
            </a:r>
            <a:r>
              <a:rPr dirty="0" sz="3700" spc="-75">
                <a:solidFill>
                  <a:srgbClr val="191B0E"/>
                </a:solidFill>
                <a:latin typeface="Arial"/>
                <a:cs typeface="Arial"/>
              </a:rPr>
              <a:t>a </a:t>
            </a:r>
            <a:r>
              <a:rPr dirty="0" sz="3700" spc="-15">
                <a:solidFill>
                  <a:srgbClr val="191B0E"/>
                </a:solidFill>
                <a:latin typeface="Arial"/>
                <a:cs typeface="Arial"/>
              </a:rPr>
              <a:t>survey </a:t>
            </a:r>
            <a:r>
              <a:rPr dirty="0" sz="3700" spc="50">
                <a:solidFill>
                  <a:srgbClr val="191B0E"/>
                </a:solidFill>
                <a:latin typeface="Arial"/>
                <a:cs typeface="Arial"/>
              </a:rPr>
              <a:t>about </a:t>
            </a:r>
            <a:r>
              <a:rPr dirty="0" sz="3700" spc="45">
                <a:solidFill>
                  <a:srgbClr val="191B0E"/>
                </a:solidFill>
                <a:latin typeface="Arial"/>
                <a:cs typeface="Arial"/>
              </a:rPr>
              <a:t>what </a:t>
            </a:r>
            <a:r>
              <a:rPr dirty="0" sz="3700" spc="-20">
                <a:solidFill>
                  <a:srgbClr val="191B0E"/>
                </a:solidFill>
                <a:latin typeface="Arial"/>
                <a:cs typeface="Arial"/>
              </a:rPr>
              <a:t>user </a:t>
            </a:r>
            <a:r>
              <a:rPr dirty="0" sz="3700" spc="-5">
                <a:solidFill>
                  <a:srgbClr val="191B0E"/>
                </a:solidFill>
                <a:latin typeface="Arial"/>
                <a:cs typeface="Arial"/>
              </a:rPr>
              <a:t>prefer </a:t>
            </a:r>
            <a:r>
              <a:rPr dirty="0" sz="3700" spc="20">
                <a:solidFill>
                  <a:srgbClr val="191B0E"/>
                </a:solidFill>
                <a:latin typeface="Arial"/>
                <a:cs typeface="Arial"/>
              </a:rPr>
              <a:t>the </a:t>
            </a:r>
            <a:r>
              <a:rPr dirty="0" sz="3700" spc="15">
                <a:solidFill>
                  <a:srgbClr val="191B0E"/>
                </a:solidFill>
                <a:latin typeface="Arial"/>
                <a:cs typeface="Arial"/>
              </a:rPr>
              <a:t>way </a:t>
            </a:r>
            <a:r>
              <a:rPr dirty="0" sz="3700" spc="100">
                <a:solidFill>
                  <a:srgbClr val="191B0E"/>
                </a:solidFill>
                <a:latin typeface="Arial"/>
                <a:cs typeface="Arial"/>
              </a:rPr>
              <a:t>to  </a:t>
            </a:r>
            <a:r>
              <a:rPr dirty="0" sz="3700" spc="15">
                <a:solidFill>
                  <a:srgbClr val="191B0E"/>
                </a:solidFill>
                <a:latin typeface="Arial"/>
                <a:cs typeface="Arial"/>
              </a:rPr>
              <a:t>pay </a:t>
            </a:r>
            <a:r>
              <a:rPr dirty="0" sz="3700" spc="35">
                <a:solidFill>
                  <a:srgbClr val="191B0E"/>
                </a:solidFill>
                <a:latin typeface="Arial"/>
                <a:cs typeface="Arial"/>
              </a:rPr>
              <a:t>attention </a:t>
            </a:r>
            <a:r>
              <a:rPr dirty="0" sz="3700" spc="100">
                <a:solidFill>
                  <a:srgbClr val="191B0E"/>
                </a:solidFill>
                <a:latin typeface="Arial"/>
                <a:cs typeface="Arial"/>
              </a:rPr>
              <a:t>to </a:t>
            </a:r>
            <a:r>
              <a:rPr dirty="0" sz="3700" spc="35">
                <a:solidFill>
                  <a:srgbClr val="191B0E"/>
                </a:solidFill>
                <a:latin typeface="Arial"/>
                <a:cs typeface="Arial"/>
              </a:rPr>
              <a:t>traffic </a:t>
            </a:r>
            <a:r>
              <a:rPr dirty="0" sz="3700" spc="15">
                <a:solidFill>
                  <a:srgbClr val="191B0E"/>
                </a:solidFill>
                <a:latin typeface="Arial"/>
                <a:cs typeface="Arial"/>
              </a:rPr>
              <a:t>and </a:t>
            </a:r>
            <a:r>
              <a:rPr dirty="0" sz="3700" spc="10">
                <a:solidFill>
                  <a:srgbClr val="191B0E"/>
                </a:solidFill>
                <a:latin typeface="Arial"/>
                <a:cs typeface="Arial"/>
              </a:rPr>
              <a:t>road, </a:t>
            </a:r>
            <a:r>
              <a:rPr dirty="0" sz="3700" spc="30">
                <a:solidFill>
                  <a:srgbClr val="191B0E"/>
                </a:solidFill>
                <a:latin typeface="Arial"/>
                <a:cs typeface="Arial"/>
              </a:rPr>
              <a:t>if </a:t>
            </a:r>
            <a:r>
              <a:rPr dirty="0" sz="3700" spc="-40">
                <a:solidFill>
                  <a:srgbClr val="191B0E"/>
                </a:solidFill>
                <a:latin typeface="Arial"/>
                <a:cs typeface="Arial"/>
              </a:rPr>
              <a:t>he </a:t>
            </a:r>
            <a:r>
              <a:rPr dirty="0" sz="3700" spc="-5">
                <a:solidFill>
                  <a:srgbClr val="191B0E"/>
                </a:solidFill>
                <a:latin typeface="Arial"/>
                <a:cs typeface="Arial"/>
              </a:rPr>
              <a:t>fall </a:t>
            </a:r>
            <a:r>
              <a:rPr dirty="0" sz="3700" spc="-15">
                <a:solidFill>
                  <a:srgbClr val="191B0E"/>
                </a:solidFill>
                <a:latin typeface="Arial"/>
                <a:cs typeface="Arial"/>
              </a:rPr>
              <a:t>asleep  </a:t>
            </a:r>
            <a:r>
              <a:rPr dirty="0" sz="3700" spc="20">
                <a:solidFill>
                  <a:srgbClr val="191B0E"/>
                </a:solidFill>
                <a:latin typeface="Arial"/>
                <a:cs typeface="Arial"/>
              </a:rPr>
              <a:t>the system </a:t>
            </a:r>
            <a:r>
              <a:rPr dirty="0" sz="3700" spc="30">
                <a:solidFill>
                  <a:srgbClr val="191B0E"/>
                </a:solidFill>
                <a:latin typeface="Arial"/>
                <a:cs typeface="Arial"/>
              </a:rPr>
              <a:t>will </a:t>
            </a:r>
            <a:r>
              <a:rPr dirty="0" sz="3700" spc="-5">
                <a:solidFill>
                  <a:srgbClr val="191B0E"/>
                </a:solidFill>
                <a:latin typeface="Arial"/>
                <a:cs typeface="Arial"/>
              </a:rPr>
              <a:t>alert</a:t>
            </a:r>
            <a:r>
              <a:rPr dirty="0" sz="3700" spc="-100">
                <a:solidFill>
                  <a:srgbClr val="191B0E"/>
                </a:solidFill>
                <a:latin typeface="Arial"/>
                <a:cs typeface="Arial"/>
              </a:rPr>
              <a:t> </a:t>
            </a:r>
            <a:r>
              <a:rPr dirty="0" sz="3700" spc="15">
                <a:solidFill>
                  <a:srgbClr val="191B0E"/>
                </a:solidFill>
                <a:latin typeface="Arial"/>
                <a:cs typeface="Arial"/>
              </a:rPr>
              <a:t>him.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0200" y="1079500"/>
            <a:ext cx="7252334" cy="1183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System</a:t>
            </a:r>
            <a:r>
              <a:rPr dirty="0" spc="-80"/>
              <a:t> </a:t>
            </a:r>
            <a:r>
              <a:rPr dirty="0" spc="-15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1930400" y="2667000"/>
            <a:ext cx="9855200" cy="642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43100" y="2692400"/>
            <a:ext cx="9829800" cy="637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079500"/>
            <a:ext cx="9504045" cy="1183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10"/>
              <a:t>Architecture</a:t>
            </a:r>
            <a:r>
              <a:rPr dirty="0" spc="-40"/>
              <a:t> </a:t>
            </a:r>
            <a:r>
              <a:rPr dirty="0" spc="95"/>
              <a:t>Diagram</a:t>
            </a:r>
          </a:p>
        </p:txBody>
      </p:sp>
      <p:sp>
        <p:nvSpPr>
          <p:cNvPr id="3" name="object 3"/>
          <p:cNvSpPr/>
          <p:nvPr/>
        </p:nvSpPr>
        <p:spPr>
          <a:xfrm>
            <a:off x="368300" y="2997200"/>
            <a:ext cx="12268200" cy="576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3022600"/>
            <a:ext cx="122428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700" y="1066800"/>
            <a:ext cx="7640320" cy="1183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Sequence</a:t>
            </a:r>
            <a:r>
              <a:rPr dirty="0" spc="-45"/>
              <a:t> </a:t>
            </a:r>
            <a:r>
              <a:rPr dirty="0" spc="135"/>
              <a:t>digram</a:t>
            </a:r>
          </a:p>
        </p:txBody>
      </p:sp>
      <p:sp>
        <p:nvSpPr>
          <p:cNvPr id="3" name="object 3"/>
          <p:cNvSpPr/>
          <p:nvPr/>
        </p:nvSpPr>
        <p:spPr>
          <a:xfrm>
            <a:off x="1320800" y="2400300"/>
            <a:ext cx="10375900" cy="697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3500" y="2425700"/>
            <a:ext cx="10350500" cy="692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0" y="1079500"/>
            <a:ext cx="8678545" cy="1183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Sequence</a:t>
            </a:r>
            <a:r>
              <a:rPr dirty="0" spc="-35"/>
              <a:t> digram(2)</a:t>
            </a:r>
          </a:p>
        </p:txBody>
      </p:sp>
      <p:sp>
        <p:nvSpPr>
          <p:cNvPr id="3" name="object 3"/>
          <p:cNvSpPr/>
          <p:nvPr/>
        </p:nvSpPr>
        <p:spPr>
          <a:xfrm>
            <a:off x="1651000" y="2463800"/>
            <a:ext cx="9753600" cy="661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3700" y="2489200"/>
            <a:ext cx="9728200" cy="656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500" y="3631996"/>
            <a:ext cx="3082290" cy="2286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 marR="5080" indent="-25400">
              <a:lnSpc>
                <a:spcPct val="106000"/>
              </a:lnSpc>
              <a:spcBef>
                <a:spcPts val="95"/>
              </a:spcBef>
            </a:pPr>
            <a:r>
              <a:rPr dirty="0" sz="7000" spc="220"/>
              <a:t>Activity  </a:t>
            </a:r>
            <a:r>
              <a:rPr dirty="0" sz="7000" spc="185"/>
              <a:t>Digram</a:t>
            </a:r>
            <a:endParaRPr sz="7000"/>
          </a:p>
        </p:txBody>
      </p:sp>
      <p:sp>
        <p:nvSpPr>
          <p:cNvPr id="3" name="object 3"/>
          <p:cNvSpPr/>
          <p:nvPr/>
        </p:nvSpPr>
        <p:spPr>
          <a:xfrm>
            <a:off x="5867400" y="393700"/>
            <a:ext cx="4826000" cy="896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80100" y="406400"/>
            <a:ext cx="4851400" cy="905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63575"/>
            <a:ext cx="3312160" cy="218440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647700">
              <a:lnSpc>
                <a:spcPct val="106500"/>
              </a:lnSpc>
              <a:spcBef>
                <a:spcPts val="90"/>
              </a:spcBef>
            </a:pPr>
            <a:r>
              <a:rPr dirty="0" sz="6650" spc="-185"/>
              <a:t>Class  </a:t>
            </a:r>
            <a:r>
              <a:rPr dirty="0" sz="6650" spc="105"/>
              <a:t>Diagram</a:t>
            </a:r>
            <a:endParaRPr sz="6650"/>
          </a:p>
        </p:txBody>
      </p:sp>
      <p:sp>
        <p:nvSpPr>
          <p:cNvPr id="3" name="object 3"/>
          <p:cNvSpPr/>
          <p:nvPr/>
        </p:nvSpPr>
        <p:spPr>
          <a:xfrm>
            <a:off x="3886200" y="406400"/>
            <a:ext cx="8877300" cy="894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8900" y="431800"/>
            <a:ext cx="8851900" cy="889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2018-03-09T20:47:24Z</dcterms:created>
  <dcterms:modified xsi:type="dcterms:W3CDTF">2018-03-09T20:47:24Z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2018-03-09T00:00:00Z</vt:filetime>
  </property>
</Properties>
</file>