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87" r:id="rId3"/>
    <p:sldId id="281" r:id="rId4"/>
    <p:sldId id="282" r:id="rId5"/>
    <p:sldId id="272" r:id="rId6"/>
    <p:sldId id="307" r:id="rId7"/>
    <p:sldId id="283" r:id="rId8"/>
    <p:sldId id="321" r:id="rId9"/>
    <p:sldId id="308" r:id="rId10"/>
    <p:sldId id="273" r:id="rId11"/>
    <p:sldId id="294" r:id="rId12"/>
    <p:sldId id="295" r:id="rId13"/>
    <p:sldId id="296" r:id="rId14"/>
    <p:sldId id="302" r:id="rId15"/>
    <p:sldId id="303" r:id="rId16"/>
    <p:sldId id="304" r:id="rId17"/>
    <p:sldId id="305" r:id="rId18"/>
    <p:sldId id="298" r:id="rId19"/>
    <p:sldId id="299" r:id="rId20"/>
    <p:sldId id="300" r:id="rId21"/>
    <p:sldId id="266" r:id="rId22"/>
    <p:sldId id="270" r:id="rId23"/>
    <p:sldId id="271" r:id="rId24"/>
    <p:sldId id="322" r:id="rId25"/>
    <p:sldId id="306" r:id="rId26"/>
    <p:sldId id="267" r:id="rId27"/>
    <p:sldId id="268" r:id="rId28"/>
    <p:sldId id="269" r:id="rId29"/>
    <p:sldId id="318" r:id="rId30"/>
    <p:sldId id="28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2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EA8"/>
    <a:srgbClr val="FCFB8A"/>
    <a:srgbClr val="A0C49A"/>
    <a:srgbClr val="A0BEF3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B070F-CCB3-4365-B786-177B7E4F888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38458F6-C008-410E-8C0B-D40476D5A476}">
      <dgm:prSet phldrT="[Text]"/>
      <dgm:spPr/>
      <dgm:t>
        <a:bodyPr/>
        <a:lstStyle/>
        <a:p>
          <a:r>
            <a:rPr lang="en-US" dirty="0" smtClean="0"/>
            <a:t>Reading signals</a:t>
          </a:r>
          <a:endParaRPr lang="en-US" dirty="0"/>
        </a:p>
      </dgm:t>
    </dgm:pt>
    <dgm:pt modelId="{A31A0B80-1B0D-4EC5-90CB-80D3C8880378}" type="parTrans" cxnId="{561C73B0-AF6F-40FD-821C-ACE7BF92ADC7}">
      <dgm:prSet/>
      <dgm:spPr/>
      <dgm:t>
        <a:bodyPr/>
        <a:lstStyle/>
        <a:p>
          <a:endParaRPr lang="en-US"/>
        </a:p>
      </dgm:t>
    </dgm:pt>
    <dgm:pt modelId="{09A62AEF-2EE6-4246-9BEC-E9F287491B04}" type="sibTrans" cxnId="{561C73B0-AF6F-40FD-821C-ACE7BF92ADC7}">
      <dgm:prSet/>
      <dgm:spPr/>
      <dgm:t>
        <a:bodyPr/>
        <a:lstStyle/>
        <a:p>
          <a:endParaRPr lang="en-US"/>
        </a:p>
      </dgm:t>
    </dgm:pt>
    <dgm:pt modelId="{AE2766BA-69DF-4703-BF4D-1B63EE143EAC}">
      <dgm:prSet phldrT="[Text]"/>
      <dgm:spPr/>
      <dgm:t>
        <a:bodyPr/>
        <a:lstStyle/>
        <a:p>
          <a:r>
            <a:rPr lang="en-US" dirty="0" smtClean="0"/>
            <a:t>Preprocessing (filter wise)</a:t>
          </a:r>
          <a:endParaRPr lang="en-US" dirty="0"/>
        </a:p>
      </dgm:t>
    </dgm:pt>
    <dgm:pt modelId="{D1732996-F9AB-4A1B-82C6-9A368A1BF698}" type="parTrans" cxnId="{34A35964-35E6-4A63-8299-C4F4F3A786F2}">
      <dgm:prSet/>
      <dgm:spPr/>
      <dgm:t>
        <a:bodyPr/>
        <a:lstStyle/>
        <a:p>
          <a:endParaRPr lang="en-US"/>
        </a:p>
      </dgm:t>
    </dgm:pt>
    <dgm:pt modelId="{A5037334-9852-42A1-B62B-FA5DBEFB69F3}" type="sibTrans" cxnId="{34A35964-35E6-4A63-8299-C4F4F3A786F2}">
      <dgm:prSet/>
      <dgm:spPr/>
      <dgm:t>
        <a:bodyPr/>
        <a:lstStyle/>
        <a:p>
          <a:endParaRPr lang="en-US"/>
        </a:p>
      </dgm:t>
    </dgm:pt>
    <dgm:pt modelId="{A2074144-4AA8-4780-83E0-235C3359F473}">
      <dgm:prSet phldrT="[Text]"/>
      <dgm:spPr/>
      <dgm:t>
        <a:bodyPr/>
        <a:lstStyle/>
        <a:p>
          <a:r>
            <a:rPr lang="en-US" dirty="0" smtClean="0"/>
            <a:t>Feature extraction</a:t>
          </a:r>
          <a:endParaRPr lang="en-US" dirty="0"/>
        </a:p>
      </dgm:t>
    </dgm:pt>
    <dgm:pt modelId="{C91E7BF0-05BE-482A-A61D-E83BF441A6AF}" type="parTrans" cxnId="{42BDD6F7-3ECC-4375-AF38-A3E0F6E2C365}">
      <dgm:prSet/>
      <dgm:spPr/>
      <dgm:t>
        <a:bodyPr/>
        <a:lstStyle/>
        <a:p>
          <a:endParaRPr lang="en-US"/>
        </a:p>
      </dgm:t>
    </dgm:pt>
    <dgm:pt modelId="{AAFD1EA6-5179-4498-AF79-DD4AA55C7C86}" type="sibTrans" cxnId="{42BDD6F7-3ECC-4375-AF38-A3E0F6E2C365}">
      <dgm:prSet/>
      <dgm:spPr/>
      <dgm:t>
        <a:bodyPr/>
        <a:lstStyle/>
        <a:p>
          <a:endParaRPr lang="en-US"/>
        </a:p>
      </dgm:t>
    </dgm:pt>
    <dgm:pt modelId="{8FB315F3-1D26-465A-8B66-293FB748C17F}">
      <dgm:prSet phldrT="[Text]"/>
      <dgm:spPr/>
      <dgm:t>
        <a:bodyPr/>
        <a:lstStyle/>
        <a:p>
          <a:r>
            <a:rPr lang="en-US" dirty="0" smtClean="0"/>
            <a:t>classification</a:t>
          </a:r>
          <a:endParaRPr lang="en-US" dirty="0"/>
        </a:p>
      </dgm:t>
    </dgm:pt>
    <dgm:pt modelId="{D548930D-1838-4990-BF68-C889BA7D8680}" type="parTrans" cxnId="{7B3839F6-4916-45D8-8DB5-61EDF2D57BF8}">
      <dgm:prSet/>
      <dgm:spPr/>
      <dgm:t>
        <a:bodyPr/>
        <a:lstStyle/>
        <a:p>
          <a:endParaRPr lang="en-US"/>
        </a:p>
      </dgm:t>
    </dgm:pt>
    <dgm:pt modelId="{C08ED29E-A580-414C-8607-F650E0827304}" type="sibTrans" cxnId="{7B3839F6-4916-45D8-8DB5-61EDF2D57BF8}">
      <dgm:prSet/>
      <dgm:spPr/>
      <dgm:t>
        <a:bodyPr/>
        <a:lstStyle/>
        <a:p>
          <a:endParaRPr lang="en-US"/>
        </a:p>
      </dgm:t>
    </dgm:pt>
    <dgm:pt modelId="{C66ED992-3FE4-4BB7-A143-B85793B150B1}" type="pres">
      <dgm:prSet presAssocID="{79EB070F-CCB3-4365-B786-177B7E4F888C}" presName="Name0" presStyleCnt="0">
        <dgm:presLayoutVars>
          <dgm:dir/>
          <dgm:resizeHandles val="exact"/>
        </dgm:presLayoutVars>
      </dgm:prSet>
      <dgm:spPr/>
    </dgm:pt>
    <dgm:pt modelId="{2EAE2456-2AF8-4999-86C3-7AE685D1ED09}" type="pres">
      <dgm:prSet presAssocID="{238458F6-C008-410E-8C0B-D40476D5A476}" presName="node" presStyleLbl="node1" presStyleIdx="0" presStyleCnt="4" custLinFactNeighborX="6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13385-C180-41EF-B4CB-FF1EE4B23368}" type="pres">
      <dgm:prSet presAssocID="{09A62AEF-2EE6-4246-9BEC-E9F287491B0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0CE1067-2DF3-4F46-A428-B1B1A6DDE3AC}" type="pres">
      <dgm:prSet presAssocID="{09A62AEF-2EE6-4246-9BEC-E9F287491B0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3378557-1F56-4D0B-8BF5-B7DED451962C}" type="pres">
      <dgm:prSet presAssocID="{AE2766BA-69DF-4703-BF4D-1B63EE143EA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EB825-B9DA-4AD9-AEE9-E81A3B37C2AF}" type="pres">
      <dgm:prSet presAssocID="{A5037334-9852-42A1-B62B-FA5DBEFB69F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8BCEF1D-7AE2-49E3-A5D0-BD6A1B95B7FF}" type="pres">
      <dgm:prSet presAssocID="{A5037334-9852-42A1-B62B-FA5DBEFB69F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8C8F81D-8622-41AA-A8F6-8CC5AE3D2BAC}" type="pres">
      <dgm:prSet presAssocID="{A2074144-4AA8-4780-83E0-235C3359F47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A80D6-567D-4579-B101-E25C8FB2DD97}" type="pres">
      <dgm:prSet presAssocID="{AAFD1EA6-5179-4498-AF79-DD4AA55C7C8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F43399F-557C-470A-8CE0-00F6AFC42335}" type="pres">
      <dgm:prSet presAssocID="{AAFD1EA6-5179-4498-AF79-DD4AA55C7C8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44E5E36-76FB-4B9E-B56C-4802A958D0B8}" type="pres">
      <dgm:prSet presAssocID="{8FB315F3-1D26-465A-8B66-293FB748C1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DD6F7-3ECC-4375-AF38-A3E0F6E2C365}" srcId="{79EB070F-CCB3-4365-B786-177B7E4F888C}" destId="{A2074144-4AA8-4780-83E0-235C3359F473}" srcOrd="2" destOrd="0" parTransId="{C91E7BF0-05BE-482A-A61D-E83BF441A6AF}" sibTransId="{AAFD1EA6-5179-4498-AF79-DD4AA55C7C86}"/>
    <dgm:cxn modelId="{0916F576-E9DB-47FC-B55A-7B8BBD996ACD}" type="presOf" srcId="{A5037334-9852-42A1-B62B-FA5DBEFB69F3}" destId="{E91EB825-B9DA-4AD9-AEE9-E81A3B37C2AF}" srcOrd="0" destOrd="0" presId="urn:microsoft.com/office/officeart/2005/8/layout/process1"/>
    <dgm:cxn modelId="{82D61962-168A-4CBF-AA9C-7E9EBD38B3F6}" type="presOf" srcId="{AAFD1EA6-5179-4498-AF79-DD4AA55C7C86}" destId="{3F43399F-557C-470A-8CE0-00F6AFC42335}" srcOrd="1" destOrd="0" presId="urn:microsoft.com/office/officeart/2005/8/layout/process1"/>
    <dgm:cxn modelId="{A26D00E0-21F9-4CB3-A000-A3A448B2F599}" type="presOf" srcId="{A2074144-4AA8-4780-83E0-235C3359F473}" destId="{D8C8F81D-8622-41AA-A8F6-8CC5AE3D2BAC}" srcOrd="0" destOrd="0" presId="urn:microsoft.com/office/officeart/2005/8/layout/process1"/>
    <dgm:cxn modelId="{2F47C0A6-9DD9-4599-95F7-5652BE11EBE2}" type="presOf" srcId="{79EB070F-CCB3-4365-B786-177B7E4F888C}" destId="{C66ED992-3FE4-4BB7-A143-B85793B150B1}" srcOrd="0" destOrd="0" presId="urn:microsoft.com/office/officeart/2005/8/layout/process1"/>
    <dgm:cxn modelId="{54E7EAFB-C712-4C9D-81A9-0378B492BFE3}" type="presOf" srcId="{238458F6-C008-410E-8C0B-D40476D5A476}" destId="{2EAE2456-2AF8-4999-86C3-7AE685D1ED09}" srcOrd="0" destOrd="0" presId="urn:microsoft.com/office/officeart/2005/8/layout/process1"/>
    <dgm:cxn modelId="{34A35964-35E6-4A63-8299-C4F4F3A786F2}" srcId="{79EB070F-CCB3-4365-B786-177B7E4F888C}" destId="{AE2766BA-69DF-4703-BF4D-1B63EE143EAC}" srcOrd="1" destOrd="0" parTransId="{D1732996-F9AB-4A1B-82C6-9A368A1BF698}" sibTransId="{A5037334-9852-42A1-B62B-FA5DBEFB69F3}"/>
    <dgm:cxn modelId="{4F0829D5-EDB9-4967-A36E-26846B0C9622}" type="presOf" srcId="{A5037334-9852-42A1-B62B-FA5DBEFB69F3}" destId="{08BCEF1D-7AE2-49E3-A5D0-BD6A1B95B7FF}" srcOrd="1" destOrd="0" presId="urn:microsoft.com/office/officeart/2005/8/layout/process1"/>
    <dgm:cxn modelId="{561C73B0-AF6F-40FD-821C-ACE7BF92ADC7}" srcId="{79EB070F-CCB3-4365-B786-177B7E4F888C}" destId="{238458F6-C008-410E-8C0B-D40476D5A476}" srcOrd="0" destOrd="0" parTransId="{A31A0B80-1B0D-4EC5-90CB-80D3C8880378}" sibTransId="{09A62AEF-2EE6-4246-9BEC-E9F287491B04}"/>
    <dgm:cxn modelId="{7B3839F6-4916-45D8-8DB5-61EDF2D57BF8}" srcId="{79EB070F-CCB3-4365-B786-177B7E4F888C}" destId="{8FB315F3-1D26-465A-8B66-293FB748C17F}" srcOrd="3" destOrd="0" parTransId="{D548930D-1838-4990-BF68-C889BA7D8680}" sibTransId="{C08ED29E-A580-414C-8607-F650E0827304}"/>
    <dgm:cxn modelId="{2184384B-25AF-429D-910D-CE069EFFBC97}" type="presOf" srcId="{09A62AEF-2EE6-4246-9BEC-E9F287491B04}" destId="{70CE1067-2DF3-4F46-A428-B1B1A6DDE3AC}" srcOrd="1" destOrd="0" presId="urn:microsoft.com/office/officeart/2005/8/layout/process1"/>
    <dgm:cxn modelId="{4F69E8B0-2A20-4DAB-B9F4-1DA35A53947B}" type="presOf" srcId="{09A62AEF-2EE6-4246-9BEC-E9F287491B04}" destId="{DE113385-C180-41EF-B4CB-FF1EE4B23368}" srcOrd="0" destOrd="0" presId="urn:microsoft.com/office/officeart/2005/8/layout/process1"/>
    <dgm:cxn modelId="{B69DC242-776E-4DA7-8D93-06C0ED3DFBAE}" type="presOf" srcId="{AAFD1EA6-5179-4498-AF79-DD4AA55C7C86}" destId="{A41A80D6-567D-4579-B101-E25C8FB2DD97}" srcOrd="0" destOrd="0" presId="urn:microsoft.com/office/officeart/2005/8/layout/process1"/>
    <dgm:cxn modelId="{0BDCC0BE-0A22-4F0D-95F9-DB80A24B21E2}" type="presOf" srcId="{AE2766BA-69DF-4703-BF4D-1B63EE143EAC}" destId="{13378557-1F56-4D0B-8BF5-B7DED451962C}" srcOrd="0" destOrd="0" presId="urn:microsoft.com/office/officeart/2005/8/layout/process1"/>
    <dgm:cxn modelId="{52BB119A-B0FD-4177-9361-12C79F45D66F}" type="presOf" srcId="{8FB315F3-1D26-465A-8B66-293FB748C17F}" destId="{644E5E36-76FB-4B9E-B56C-4802A958D0B8}" srcOrd="0" destOrd="0" presId="urn:microsoft.com/office/officeart/2005/8/layout/process1"/>
    <dgm:cxn modelId="{04544443-DFAE-430B-B204-EF0134823AA8}" type="presParOf" srcId="{C66ED992-3FE4-4BB7-A143-B85793B150B1}" destId="{2EAE2456-2AF8-4999-86C3-7AE685D1ED09}" srcOrd="0" destOrd="0" presId="urn:microsoft.com/office/officeart/2005/8/layout/process1"/>
    <dgm:cxn modelId="{B0A06DE0-EFBB-49C8-BF0E-10B57AD5683F}" type="presParOf" srcId="{C66ED992-3FE4-4BB7-A143-B85793B150B1}" destId="{DE113385-C180-41EF-B4CB-FF1EE4B23368}" srcOrd="1" destOrd="0" presId="urn:microsoft.com/office/officeart/2005/8/layout/process1"/>
    <dgm:cxn modelId="{0C26EDC9-09F3-4557-A82B-DD6994F2CB23}" type="presParOf" srcId="{DE113385-C180-41EF-B4CB-FF1EE4B23368}" destId="{70CE1067-2DF3-4F46-A428-B1B1A6DDE3AC}" srcOrd="0" destOrd="0" presId="urn:microsoft.com/office/officeart/2005/8/layout/process1"/>
    <dgm:cxn modelId="{83CA8272-02F5-4CFE-9B7C-5F388430049C}" type="presParOf" srcId="{C66ED992-3FE4-4BB7-A143-B85793B150B1}" destId="{13378557-1F56-4D0B-8BF5-B7DED451962C}" srcOrd="2" destOrd="0" presId="urn:microsoft.com/office/officeart/2005/8/layout/process1"/>
    <dgm:cxn modelId="{78EF7C04-5686-439F-A3C1-669A91C1DF51}" type="presParOf" srcId="{C66ED992-3FE4-4BB7-A143-B85793B150B1}" destId="{E91EB825-B9DA-4AD9-AEE9-E81A3B37C2AF}" srcOrd="3" destOrd="0" presId="urn:microsoft.com/office/officeart/2005/8/layout/process1"/>
    <dgm:cxn modelId="{893AABD0-ADB6-4A1B-A837-358102F4D4BD}" type="presParOf" srcId="{E91EB825-B9DA-4AD9-AEE9-E81A3B37C2AF}" destId="{08BCEF1D-7AE2-49E3-A5D0-BD6A1B95B7FF}" srcOrd="0" destOrd="0" presId="urn:microsoft.com/office/officeart/2005/8/layout/process1"/>
    <dgm:cxn modelId="{D591A6B5-A444-4C78-BC6D-5F14764CD75E}" type="presParOf" srcId="{C66ED992-3FE4-4BB7-A143-B85793B150B1}" destId="{D8C8F81D-8622-41AA-A8F6-8CC5AE3D2BAC}" srcOrd="4" destOrd="0" presId="urn:microsoft.com/office/officeart/2005/8/layout/process1"/>
    <dgm:cxn modelId="{E2729594-9A10-4BC4-9DD2-AA67D6D29685}" type="presParOf" srcId="{C66ED992-3FE4-4BB7-A143-B85793B150B1}" destId="{A41A80D6-567D-4579-B101-E25C8FB2DD97}" srcOrd="5" destOrd="0" presId="urn:microsoft.com/office/officeart/2005/8/layout/process1"/>
    <dgm:cxn modelId="{BE3C7C7A-2C18-4BF3-B33F-779BBF808FC5}" type="presParOf" srcId="{A41A80D6-567D-4579-B101-E25C8FB2DD97}" destId="{3F43399F-557C-470A-8CE0-00F6AFC42335}" srcOrd="0" destOrd="0" presId="urn:microsoft.com/office/officeart/2005/8/layout/process1"/>
    <dgm:cxn modelId="{633A743A-3283-49A5-89BF-CB369BDD735B}" type="presParOf" srcId="{C66ED992-3FE4-4BB7-A143-B85793B150B1}" destId="{644E5E36-76FB-4B9E-B56C-4802A958D0B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E2456-2AF8-4999-86C3-7AE685D1ED09}">
      <dsp:nvSpPr>
        <dsp:cNvPr id="0" name=""/>
        <dsp:cNvSpPr/>
      </dsp:nvSpPr>
      <dsp:spPr>
        <a:xfrm>
          <a:off x="44513" y="78744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Reading signals</a:t>
          </a:r>
          <a:endParaRPr lang="en-US" sz="1900" kern="1200" dirty="0"/>
        </a:p>
      </dsp:txBody>
      <dsp:txXfrm>
        <a:off x="71957" y="106188"/>
        <a:ext cx="1506815" cy="882133"/>
      </dsp:txXfrm>
    </dsp:sp>
    <dsp:sp modelId="{DE113385-C180-41EF-B4CB-FF1EE4B23368}">
      <dsp:nvSpPr>
        <dsp:cNvPr id="0" name=""/>
        <dsp:cNvSpPr/>
      </dsp:nvSpPr>
      <dsp:spPr>
        <a:xfrm>
          <a:off x="1752151" y="353603"/>
          <a:ext cx="309382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52151" y="431063"/>
        <a:ext cx="216567" cy="232382"/>
      </dsp:txXfrm>
    </dsp:sp>
    <dsp:sp modelId="{13378557-1F56-4D0B-8BF5-B7DED451962C}">
      <dsp:nvSpPr>
        <dsp:cNvPr id="0" name=""/>
        <dsp:cNvSpPr/>
      </dsp:nvSpPr>
      <dsp:spPr>
        <a:xfrm>
          <a:off x="2189956" y="78744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Preprocessing (filter wise)</a:t>
          </a:r>
          <a:endParaRPr lang="en-US" sz="1900" kern="1200" dirty="0"/>
        </a:p>
      </dsp:txBody>
      <dsp:txXfrm>
        <a:off x="2217400" y="106188"/>
        <a:ext cx="1506815" cy="882133"/>
      </dsp:txXfrm>
    </dsp:sp>
    <dsp:sp modelId="{E91EB825-B9DA-4AD9-AEE9-E81A3B37C2AF}">
      <dsp:nvSpPr>
        <dsp:cNvPr id="0" name=""/>
        <dsp:cNvSpPr/>
      </dsp:nvSpPr>
      <dsp:spPr>
        <a:xfrm>
          <a:off x="3907829" y="353603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907829" y="431063"/>
        <a:ext cx="231757" cy="232382"/>
      </dsp:txXfrm>
    </dsp:sp>
    <dsp:sp modelId="{D8C8F81D-8622-41AA-A8F6-8CC5AE3D2BAC}">
      <dsp:nvSpPr>
        <dsp:cNvPr id="0" name=""/>
        <dsp:cNvSpPr/>
      </dsp:nvSpPr>
      <dsp:spPr>
        <a:xfrm>
          <a:off x="4376340" y="78744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Feature extraction</a:t>
          </a:r>
          <a:endParaRPr lang="en-US" sz="1900" kern="1200" dirty="0"/>
        </a:p>
      </dsp:txBody>
      <dsp:txXfrm>
        <a:off x="4403784" y="106188"/>
        <a:ext cx="1506815" cy="882133"/>
      </dsp:txXfrm>
    </dsp:sp>
    <dsp:sp modelId="{A41A80D6-567D-4579-B101-E25C8FB2DD97}">
      <dsp:nvSpPr>
        <dsp:cNvPr id="0" name=""/>
        <dsp:cNvSpPr/>
      </dsp:nvSpPr>
      <dsp:spPr>
        <a:xfrm>
          <a:off x="6094214" y="353603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094214" y="431063"/>
        <a:ext cx="231757" cy="232382"/>
      </dsp:txXfrm>
    </dsp:sp>
    <dsp:sp modelId="{644E5E36-76FB-4B9E-B56C-4802A958D0B8}">
      <dsp:nvSpPr>
        <dsp:cNvPr id="0" name=""/>
        <dsp:cNvSpPr/>
      </dsp:nvSpPr>
      <dsp:spPr>
        <a:xfrm>
          <a:off x="6562724" y="78744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classification</a:t>
          </a:r>
          <a:endParaRPr lang="en-US" sz="1900" kern="1200" dirty="0"/>
        </a:p>
      </dsp:txBody>
      <dsp:txXfrm>
        <a:off x="6590168" y="106188"/>
        <a:ext cx="1506815" cy="88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C0575-9CE4-4569-BF95-753243B689DE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F7F2F-92EC-468B-9D22-5A24C5F49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v.org/how-to-guides/driving-and-emotions.ph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7F2F-92EC-468B-9D22-5A24C5F492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7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https://www.dmv.org/how-to-guides/driving-and-emotions.php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7F2F-92EC-468B-9D22-5A24C5F492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7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Power Spectral Density(PSD), Differential Entropy(DE), Differential Asymmetry(DASM), Rational Asymmetry(RASM) , Differential </a:t>
            </a:r>
            <a:r>
              <a:rPr lang="en-US" sz="1200" dirty="0" err="1" smtClean="0"/>
              <a:t>Caudality</a:t>
            </a:r>
            <a:r>
              <a:rPr lang="en-US" sz="1200" dirty="0" smtClean="0"/>
              <a:t> (DCAU),  Asymmetry (ASM)</a:t>
            </a:r>
            <a:r>
              <a:rPr lang="en-US" sz="1400" u="sng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7F2F-92EC-468B-9D22-5A24C5F492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7F2F-92EC-468B-9D22-5A24C5F4928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https://www.researchgate.net/figure/281076368_fig5_Fig-75-EEG-signals-spatially-filtered-using-the-CSP-Common-Spatial-Patterns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7F2F-92EC-468B-9D22-5A24C5F4928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5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https://www.mff.cuni.cz/veda/konference/wds/proc/pdf10/WDS10_113_i2_Petricek.pdf</a:t>
            </a:r>
          </a:p>
          <a:p>
            <a:r>
              <a:rPr lang="en-US" dirty="0" smtClean="0"/>
              <a:t>http://www.ijmlc.org/papers/279-LC021.pdf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7F2F-92EC-468B-9D22-5A24C5F4928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8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80CF0E-CD8D-404C-90A3-0BE65B0F2D57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82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A14B-8CB4-45B2-89C1-B5F1C8F87A59}" type="datetime1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2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2F4-D6DD-4656-AF60-BD7B57A69511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66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C0A0-27E5-4ED8-A4A8-3CB2868D12BA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56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0B3E-35AD-4F64-8F63-1471B3D010FF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4759-ADE5-401D-A9C4-AD1AF12F099D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3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3F22-5A34-4D42-95E0-659BC462ECB5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390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1A84-315E-43C5-9BA0-4801F2271A03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1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D7A3-E69F-461C-9976-203FD21220C3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6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9541-8014-42F7-95D4-68A14343CC86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1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ADA8-0BF6-4F21-AA87-5E5AC70AE99D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68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1245-6FCF-4C9D-BE27-4FFB1E043CC6}" type="datetime1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3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D8D-690F-4ED3-B29C-4334C5C02A8F}" type="datetime1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99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B905-8766-4F12-A6BE-0ADFE6E7214C}" type="datetime1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4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F23E-005F-4779-BD13-B17397B94A0D}" type="datetime1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7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55D1-C0B3-4FDA-8180-91B0FD6ECF08}" type="datetime1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85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888B-C136-4BDC-8574-595449116DC2}" type="datetime1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6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A0F276-4D74-432F-8848-305272C947EC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C3D19E-F3BE-476C-BB9D-059C07F41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-parametric_statistic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egression_analysis" TargetMode="External"/><Relationship Id="rId4" Type="http://schemas.openxmlformats.org/officeDocument/2006/relationships/hyperlink" Target="https://en.wikipedia.org/wiki/Statistical_classificatio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pervised_learning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egression_analysis" TargetMode="External"/><Relationship Id="rId5" Type="http://schemas.openxmlformats.org/officeDocument/2006/relationships/hyperlink" Target="https://en.wikipedia.org/wiki/Statistical_classification" TargetMode="External"/><Relationship Id="rId4" Type="http://schemas.openxmlformats.org/officeDocument/2006/relationships/hyperlink" Target="https://en.wikipedia.org/wiki/Algorithm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ltivariate_statistics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tistical_independence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indow_function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en.wikipedia.org/wiki/Vari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dditive_map" TargetMode="External"/><Relationship Id="rId5" Type="http://schemas.openxmlformats.org/officeDocument/2006/relationships/hyperlink" Target="https://en.wikipedia.org/wiki/Multivariate_analysis" TargetMode="External"/><Relationship Id="rId4" Type="http://schemas.openxmlformats.org/officeDocument/2006/relationships/hyperlink" Target="https://en.wikipedia.org/wiki/Signal_processin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658" y="1741343"/>
            <a:ext cx="3283528" cy="803563"/>
          </a:xfrm>
        </p:spPr>
        <p:txBody>
          <a:bodyPr/>
          <a:lstStyle/>
          <a:p>
            <a:r>
              <a:rPr lang="en-US" sz="4400" dirty="0" smtClean="0"/>
              <a:t>“BRECTOR”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BY: </a:t>
            </a:r>
            <a:br>
              <a:rPr lang="en-US" dirty="0" smtClean="0"/>
            </a:br>
            <a:r>
              <a:rPr lang="en-US" dirty="0" smtClean="0"/>
              <a:t>Ahmed Hany –Nader El-sheikh – Doaa </a:t>
            </a:r>
            <a:r>
              <a:rPr lang="en-US" dirty="0"/>
              <a:t>H</a:t>
            </a:r>
            <a:r>
              <a:rPr lang="en-US" dirty="0" smtClean="0"/>
              <a:t>amed – </a:t>
            </a:r>
            <a:r>
              <a:rPr lang="en-US" dirty="0" err="1" smtClean="0"/>
              <a:t>Abdelrahman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hahata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 Supervision :</a:t>
            </a:r>
            <a:br>
              <a:rPr lang="en-US" dirty="0" smtClean="0"/>
            </a:br>
            <a:r>
              <a:rPr lang="en-US" dirty="0" smtClean="0"/>
              <a:t>Doctor : Sarah Nabil- TA : </a:t>
            </a:r>
            <a:r>
              <a:rPr lang="en-US" dirty="0" err="1" smtClean="0"/>
              <a:t>Menna</a:t>
            </a:r>
            <a:r>
              <a:rPr lang="en-US" dirty="0" smtClean="0"/>
              <a:t> el-</a:t>
            </a:r>
            <a:r>
              <a:rPr lang="en-US" dirty="0" err="1" smtClean="0"/>
              <a:t>masry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8205" y="2865177"/>
            <a:ext cx="690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Driving </a:t>
            </a: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behavior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BCI</a:t>
            </a:r>
          </a:p>
          <a:p>
            <a:r>
              <a:rPr lang="en-US" sz="1600" dirty="0" smtClean="0"/>
              <a:t>21nd September 2017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Introduction: Bio Signals VS Camera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44100"/>
              </p:ext>
            </p:extLst>
          </p:nvPr>
        </p:nvGraphicFramePr>
        <p:xfrm>
          <a:off x="859809" y="2557461"/>
          <a:ext cx="10536072" cy="20008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57851">
                  <a:extLst>
                    <a:ext uri="{9D8B030D-6E8A-4147-A177-3AD203B41FA5}">
                      <a16:colId xmlns:a16="http://schemas.microsoft.com/office/drawing/2014/main" val="1721430812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1874547206"/>
                    </a:ext>
                  </a:extLst>
                </a:gridCol>
                <a:gridCol w="3766782">
                  <a:extLst>
                    <a:ext uri="{9D8B030D-6E8A-4147-A177-3AD203B41FA5}">
                      <a16:colId xmlns:a16="http://schemas.microsoft.com/office/drawing/2014/main" val="3043822829"/>
                    </a:ext>
                  </a:extLst>
                </a:gridCol>
              </a:tblGrid>
              <a:tr h="400178">
                <a:tc>
                  <a:txBody>
                    <a:bodyPr/>
                    <a:lstStyle/>
                    <a:p>
                      <a:r>
                        <a:rPr lang="en-US" dirty="0" smtClean="0"/>
                        <a:t>\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 Signals (EMG&amp;EEG)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63726"/>
                  </a:ext>
                </a:extLst>
              </a:tr>
              <a:tr h="400178">
                <a:tc>
                  <a:txBody>
                    <a:bodyPr/>
                    <a:lstStyle/>
                    <a:p>
                      <a:r>
                        <a:rPr lang="en-US" dirty="0" smtClean="0"/>
                        <a:t>Decide &amp; take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</a:t>
                      </a:r>
                      <a:r>
                        <a:rPr lang="en-US" baseline="0" dirty="0" smtClean="0"/>
                        <a:t> outside behavior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</a:t>
                      </a:r>
                      <a:r>
                        <a:rPr lang="en-US" baseline="0" dirty="0" smtClean="0"/>
                        <a:t> Decision before taking action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37730"/>
                  </a:ext>
                </a:extLst>
              </a:tr>
              <a:tr h="400178">
                <a:tc>
                  <a:txBody>
                    <a:bodyPr/>
                    <a:lstStyle/>
                    <a:p>
                      <a:r>
                        <a:rPr lang="en-US" dirty="0" smtClean="0"/>
                        <a:t>Subconscious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 </a:t>
                      </a:r>
                      <a:r>
                        <a:rPr lang="en-US" baseline="0" dirty="0" smtClean="0"/>
                        <a:t>behavior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223990"/>
                  </a:ext>
                </a:extLst>
              </a:tr>
              <a:tr h="400178">
                <a:tc>
                  <a:txBody>
                    <a:bodyPr/>
                    <a:lstStyle/>
                    <a:p>
                      <a:r>
                        <a:rPr lang="en-US" dirty="0" smtClean="0"/>
                        <a:t>Wearing</a:t>
                      </a:r>
                      <a:r>
                        <a:rPr lang="en-US" baseline="0" dirty="0" smtClean="0"/>
                        <a:t> sun Glass while eye close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 low brain signals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054720"/>
                  </a:ext>
                </a:extLst>
              </a:tr>
              <a:tr h="400178">
                <a:tc>
                  <a:txBody>
                    <a:bodyPr/>
                    <a:lstStyle/>
                    <a:p>
                      <a:r>
                        <a:rPr lang="en-US" dirty="0" smtClean="0"/>
                        <a:t>Looking calm</a:t>
                      </a:r>
                      <a:r>
                        <a:rPr lang="en-US" baseline="0" dirty="0" smtClean="0"/>
                        <a:t> but feeling angry or stressed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 his feeling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4131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Driving Abnormal </a:t>
            </a:r>
            <a:r>
              <a:rPr lang="en-US" dirty="0"/>
              <a:t>behaviors</a:t>
            </a:r>
            <a:br>
              <a:rPr lang="en-US" dirty="0"/>
            </a:br>
            <a:r>
              <a:rPr lang="en-US" dirty="0"/>
              <a:t>(Drowsy </a:t>
            </a:r>
            <a:r>
              <a:rPr lang="en-US" dirty="0" smtClean="0"/>
              <a:t>driving)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Negative Emotions: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Getting </a:t>
            </a:r>
            <a:r>
              <a:rPr lang="en-US" dirty="0"/>
              <a:t>into an argument with your significant other.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A </a:t>
            </a:r>
            <a:r>
              <a:rPr lang="en-US" dirty="0"/>
              <a:t>stressful day at work.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Another </a:t>
            </a:r>
            <a:r>
              <a:rPr lang="en-US" dirty="0"/>
              <a:t>driver on the road cuts you off.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Receiving </a:t>
            </a:r>
            <a:r>
              <a:rPr lang="en-US" dirty="0"/>
              <a:t>sad/distressing </a:t>
            </a:r>
            <a:r>
              <a:rPr lang="en-US" dirty="0" smtClean="0"/>
              <a:t>news.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Running </a:t>
            </a:r>
            <a:r>
              <a:rPr lang="en-US" dirty="0"/>
              <a:t>late to an important appointment.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13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Driving Abnormal behaviors</a:t>
            </a:r>
            <a:br>
              <a:rPr lang="en-US" dirty="0"/>
            </a:br>
            <a:r>
              <a:rPr lang="en-US" dirty="0"/>
              <a:t>(Drowsy </a:t>
            </a:r>
            <a:r>
              <a:rPr lang="en-US" dirty="0" smtClean="0"/>
              <a:t>driving)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Positive 	emotion: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Receiving a raise at work.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Getting good/exciting news.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Heading to or from a celebration.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Winning a prize.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Listening/singing along to a song you really like.</a:t>
            </a: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4590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Driving Abnormal </a:t>
            </a:r>
            <a:r>
              <a:rPr lang="en-US" dirty="0" smtClean="0"/>
              <a:t>behaviors</a:t>
            </a:r>
            <a:br>
              <a:rPr lang="en-US" dirty="0" smtClean="0"/>
            </a:br>
            <a:r>
              <a:rPr lang="en-US" sz="3100" dirty="0"/>
              <a:t>Handling Emotional Distractions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Pull over (if you're already driving).</a:t>
            </a:r>
          </a:p>
          <a:p>
            <a:pPr lvl="0"/>
            <a:r>
              <a:rPr lang="en-US" dirty="0"/>
              <a:t>Take deep breaths, perhaps while counting backwards in odd intervals.</a:t>
            </a:r>
          </a:p>
          <a:p>
            <a:pPr lvl="0"/>
            <a:r>
              <a:rPr lang="en-US" dirty="0"/>
              <a:t>Turn some calming/enjoyable music on.</a:t>
            </a:r>
          </a:p>
          <a:p>
            <a:pPr lvl="0"/>
            <a:r>
              <a:rPr lang="en-US" dirty="0"/>
              <a:t>Remember that </a:t>
            </a:r>
            <a:r>
              <a:rPr lang="en-US" b="1" dirty="0"/>
              <a:t>you</a:t>
            </a:r>
            <a:r>
              <a:rPr lang="en-US" dirty="0"/>
              <a:t> have full control over </a:t>
            </a:r>
            <a:r>
              <a:rPr lang="en-US" b="1" dirty="0"/>
              <a:t>your own</a:t>
            </a:r>
            <a:r>
              <a:rPr lang="en-US" dirty="0"/>
              <a:t> actions and intentions, </a:t>
            </a:r>
            <a:r>
              <a:rPr lang="en-US" b="1" dirty="0"/>
              <a:t>not</a:t>
            </a:r>
            <a:r>
              <a:rPr lang="en-US" dirty="0"/>
              <a:t> the person, idea, or event affecting you.</a:t>
            </a:r>
          </a:p>
          <a:p>
            <a:pPr lvl="0"/>
            <a:r>
              <a:rPr lang="en-US" dirty="0"/>
              <a:t>Envision the </a:t>
            </a:r>
            <a:r>
              <a:rPr lang="en-US" b="1" dirty="0"/>
              <a:t>consequences</a:t>
            </a:r>
            <a:r>
              <a:rPr lang="en-US" dirty="0"/>
              <a:t> of your actions if you began driving recklessly.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38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004301" cy="331893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Algorithms and Techniques :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sz="2000" u="sng" dirty="0" smtClean="0"/>
              <a:t>Pre-processing:</a:t>
            </a:r>
            <a:r>
              <a:rPr lang="en-US" sz="2000" dirty="0" smtClean="0"/>
              <a:t>  Band-pass Filter ,Linear Dynamic System ,</a:t>
            </a:r>
            <a:r>
              <a:rPr lang="en-US" sz="1800" dirty="0" smtClean="0"/>
              <a:t>Down Sampling to 128 Hz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u="sng" dirty="0" smtClean="0"/>
              <a:t>Feature Extraction:</a:t>
            </a:r>
            <a:r>
              <a:rPr lang="en-US" sz="2000" dirty="0" smtClean="0"/>
              <a:t> </a:t>
            </a:r>
            <a:r>
              <a:rPr lang="en-US" sz="1800" dirty="0" smtClean="0"/>
              <a:t>Power </a:t>
            </a:r>
            <a:r>
              <a:rPr lang="en-US" sz="1800" dirty="0"/>
              <a:t>Spectral Density(PSD), Differential Entropy(DE), Differential Asymmetry(DASM), Rational Asymmetry(RASM) , Differential </a:t>
            </a:r>
            <a:r>
              <a:rPr lang="en-US" sz="1800" dirty="0" err="1"/>
              <a:t>Caudality</a:t>
            </a:r>
            <a:r>
              <a:rPr lang="en-US" sz="1800" dirty="0"/>
              <a:t> (DCAU),  Asymmetry (ASM)</a:t>
            </a:r>
            <a:r>
              <a:rPr lang="en-US" sz="2000" u="sng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000" u="sng" dirty="0" smtClean="0"/>
              <a:t>Classification:</a:t>
            </a:r>
            <a:r>
              <a:rPr lang="en-US" sz="2000" dirty="0" smtClean="0"/>
              <a:t> </a:t>
            </a:r>
            <a:r>
              <a:rPr lang="en-US" sz="1900" dirty="0" smtClean="0"/>
              <a:t>K Nearest Neighbors (KNN) , Logistic Regression (LR) , Support Vector Machine ( SVM )</a:t>
            </a:r>
            <a:endParaRPr lang="en-US" u="sng" dirty="0"/>
          </a:p>
          <a:p>
            <a:r>
              <a:rPr lang="en-US" b="1" dirty="0" smtClean="0"/>
              <a:t>Results : </a:t>
            </a:r>
            <a:r>
              <a:rPr lang="en-US" sz="2200" dirty="0"/>
              <a:t>A</a:t>
            </a:r>
            <a:r>
              <a:rPr lang="en-US" sz="2200" dirty="0" smtClean="0"/>
              <a:t>verage </a:t>
            </a:r>
            <a:r>
              <a:rPr lang="en-US" sz="2200" dirty="0"/>
              <a:t>classification </a:t>
            </a:r>
            <a:r>
              <a:rPr lang="en-US" sz="2200" dirty="0" smtClean="0"/>
              <a:t>accuracy of </a:t>
            </a:r>
            <a:r>
              <a:rPr lang="en-US" sz="2200" dirty="0"/>
              <a:t>79.28</a:t>
            </a:r>
            <a:r>
              <a:rPr lang="en-US" sz="2200" dirty="0" smtClean="0"/>
              <a:t>%.</a:t>
            </a:r>
            <a:endParaRPr lang="en-US" b="1" dirty="0" smtClean="0"/>
          </a:p>
          <a:p>
            <a:r>
              <a:rPr lang="en-US" b="1" dirty="0" smtClean="0"/>
              <a:t>Challenges : </a:t>
            </a:r>
            <a:r>
              <a:rPr lang="en-US" sz="2200" dirty="0"/>
              <a:t>F</a:t>
            </a:r>
            <a:r>
              <a:rPr lang="en-US" sz="2200" dirty="0" smtClean="0"/>
              <a:t>ocus </a:t>
            </a:r>
            <a:r>
              <a:rPr lang="en-US" sz="2200" dirty="0"/>
              <a:t>on identifying EEG </a:t>
            </a:r>
            <a:r>
              <a:rPr lang="en-US" sz="2200" dirty="0" smtClean="0"/>
              <a:t>stability in </a:t>
            </a:r>
            <a:r>
              <a:rPr lang="en-US" sz="2200" dirty="0"/>
              <a:t>emotion recognition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2253" y="1620983"/>
            <a:ext cx="728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Identifying Stable Patterns over Time for</a:t>
            </a:r>
          </a:p>
          <a:p>
            <a:pPr algn="ctr"/>
            <a:r>
              <a:rPr lang="en-US" dirty="0"/>
              <a:t>Emotion Recognition from EEG</a:t>
            </a:r>
          </a:p>
        </p:txBody>
      </p:sp>
    </p:spTree>
    <p:extLst>
      <p:ext uri="{BB962C8B-B14F-4D97-AF65-F5344CB8AC3E}">
        <p14:creationId xmlns:p14="http://schemas.microsoft.com/office/powerpoint/2010/main" val="32491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4"/>
            <a:ext cx="9601196" cy="555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Related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1275"/>
            <a:ext cx="6075217" cy="3318936"/>
          </a:xfrm>
        </p:spPr>
        <p:txBody>
          <a:bodyPr>
            <a:normAutofit fontScale="92500"/>
          </a:bodyPr>
          <a:lstStyle/>
          <a:p>
            <a:r>
              <a:rPr lang="en-US" sz="2200" b="1" dirty="0" smtClean="0"/>
              <a:t>Algorithms and Techniques :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sz="2000" u="sng" dirty="0" smtClean="0"/>
              <a:t>Pre-processing :</a:t>
            </a:r>
            <a:r>
              <a:rPr lang="en-US" b="1" dirty="0" smtClean="0"/>
              <a:t> </a:t>
            </a:r>
            <a:r>
              <a:rPr lang="en-US" sz="2000" dirty="0"/>
              <a:t>B</a:t>
            </a:r>
            <a:r>
              <a:rPr lang="en-US" sz="2000" dirty="0" smtClean="0"/>
              <a:t>and-pass </a:t>
            </a:r>
            <a:r>
              <a:rPr lang="en-US" sz="2000" dirty="0"/>
              <a:t>filter between 0.53 and 60 Hz </a:t>
            </a:r>
            <a:r>
              <a:rPr lang="en-US" sz="2000" dirty="0" smtClean="0"/>
              <a:t>to  	remove </a:t>
            </a:r>
            <a:r>
              <a:rPr lang="en-US" sz="2000" dirty="0"/>
              <a:t>other high-frequency noise for further analysis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</a:t>
            </a:r>
            <a:r>
              <a:rPr lang="en-US" sz="2200" u="sng" dirty="0" smtClean="0"/>
              <a:t>Feature Extraction :</a:t>
            </a:r>
            <a:r>
              <a:rPr lang="en-US" dirty="0" smtClean="0"/>
              <a:t> </a:t>
            </a:r>
            <a:r>
              <a:rPr lang="en-US" sz="2200" dirty="0" smtClean="0"/>
              <a:t>LDA (</a:t>
            </a:r>
            <a:r>
              <a:rPr lang="en-US" sz="2200" dirty="0"/>
              <a:t>Linear Discriminant </a:t>
            </a:r>
            <a:r>
              <a:rPr lang="en-US" sz="2200" dirty="0" smtClean="0"/>
              <a:t>Analysis)</a:t>
            </a:r>
            <a:endParaRPr lang="en-US" b="1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200" u="sng" dirty="0" smtClean="0"/>
              <a:t>Classification</a:t>
            </a:r>
            <a:r>
              <a:rPr lang="en-US" u="sng" dirty="0" smtClean="0"/>
              <a:t> </a:t>
            </a:r>
            <a:r>
              <a:rPr lang="en-US" dirty="0" smtClean="0"/>
              <a:t>: </a:t>
            </a:r>
            <a:r>
              <a:rPr lang="en-US" sz="2200" dirty="0" smtClean="0"/>
              <a:t>Threshold</a:t>
            </a:r>
            <a:r>
              <a:rPr lang="en-US" dirty="0" smtClean="0"/>
              <a:t>	</a:t>
            </a:r>
          </a:p>
          <a:p>
            <a:r>
              <a:rPr lang="en-US" sz="2200" b="1" dirty="0" smtClean="0"/>
              <a:t>Results :</a:t>
            </a:r>
            <a:r>
              <a:rPr lang="en-US" b="1" dirty="0" smtClean="0"/>
              <a:t> </a:t>
            </a:r>
            <a:r>
              <a:rPr lang="en-US" sz="2200" dirty="0"/>
              <a:t>can recognize the emergency situation within </a:t>
            </a:r>
            <a:r>
              <a:rPr lang="en-US" sz="2200" dirty="0" smtClean="0"/>
              <a:t>one second </a:t>
            </a:r>
            <a:r>
              <a:rPr lang="en-US" sz="2200" dirty="0"/>
              <a:t>(which is shorter than the response time of </a:t>
            </a:r>
            <a:r>
              <a:rPr lang="en-US" sz="2200" dirty="0" smtClean="0"/>
              <a:t>drivers) with </a:t>
            </a:r>
            <a:r>
              <a:rPr lang="en-US" sz="2200" dirty="0"/>
              <a:t>an </a:t>
            </a:r>
            <a:r>
              <a:rPr lang="en-US" sz="2200" b="1" dirty="0"/>
              <a:t>accuracy</a:t>
            </a:r>
            <a:r>
              <a:rPr lang="en-US" sz="2200" dirty="0"/>
              <a:t> of about </a:t>
            </a:r>
            <a:r>
              <a:rPr lang="en-US" sz="2200" b="1" dirty="0"/>
              <a:t>70</a:t>
            </a:r>
            <a:r>
              <a:rPr lang="en-US" sz="2200" b="1" dirty="0" smtClean="0"/>
              <a:t>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9418" y="1676400"/>
            <a:ext cx="849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Detecting Emergency Situations by Monitoring</a:t>
            </a:r>
          </a:p>
          <a:p>
            <a:pPr algn="ctr"/>
            <a:r>
              <a:rPr lang="en-US" dirty="0"/>
              <a:t>Drivers' States from EEG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2" y="868002"/>
            <a:ext cx="3395474" cy="5505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6" y="868002"/>
            <a:ext cx="3143259" cy="5394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95" y="887612"/>
            <a:ext cx="3992941" cy="54429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31933"/>
            <a:ext cx="9601196" cy="358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Related Work Comparison ( EEG 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017676"/>
              </p:ext>
            </p:extLst>
          </p:nvPr>
        </p:nvGraphicFramePr>
        <p:xfrm>
          <a:off x="811078" y="1663310"/>
          <a:ext cx="10569843" cy="430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553">
                  <a:extLst>
                    <a:ext uri="{9D8B030D-6E8A-4147-A177-3AD203B41FA5}">
                      <a16:colId xmlns:a16="http://schemas.microsoft.com/office/drawing/2014/main" val="3869260975"/>
                    </a:ext>
                  </a:extLst>
                </a:gridCol>
                <a:gridCol w="1875294">
                  <a:extLst>
                    <a:ext uri="{9D8B030D-6E8A-4147-A177-3AD203B41FA5}">
                      <a16:colId xmlns:a16="http://schemas.microsoft.com/office/drawing/2014/main" val="1154556635"/>
                    </a:ext>
                  </a:extLst>
                </a:gridCol>
                <a:gridCol w="1425844">
                  <a:extLst>
                    <a:ext uri="{9D8B030D-6E8A-4147-A177-3AD203B41FA5}">
                      <a16:colId xmlns:a16="http://schemas.microsoft.com/office/drawing/2014/main" val="4065471796"/>
                    </a:ext>
                  </a:extLst>
                </a:gridCol>
                <a:gridCol w="2547723">
                  <a:extLst>
                    <a:ext uri="{9D8B030D-6E8A-4147-A177-3AD203B41FA5}">
                      <a16:colId xmlns:a16="http://schemas.microsoft.com/office/drawing/2014/main" val="241633011"/>
                    </a:ext>
                  </a:extLst>
                </a:gridCol>
                <a:gridCol w="2153429">
                  <a:extLst>
                    <a:ext uri="{9D8B030D-6E8A-4147-A177-3AD203B41FA5}">
                      <a16:colId xmlns:a16="http://schemas.microsoft.com/office/drawing/2014/main" val="2515220789"/>
                    </a:ext>
                  </a:extLst>
                </a:gridCol>
              </a:tblGrid>
              <a:tr h="554687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Pre-processing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Extraction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913017"/>
                  </a:ext>
                </a:extLst>
              </a:tr>
              <a:tr h="5546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BREACTOR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Band</a:t>
                      </a:r>
                      <a:r>
                        <a:rPr lang="en-US" b="1" baseline="0" dirty="0" smtClean="0"/>
                        <a:t>-pass Filter, ICA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Support</a:t>
                      </a:r>
                      <a:r>
                        <a:rPr lang="en-US" b="1" baseline="0" dirty="0" smtClean="0"/>
                        <a:t> Vector Machine, KNN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Results Yet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873901"/>
                  </a:ext>
                </a:extLst>
              </a:tr>
              <a:tr h="133505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Detecting Emergency Situations by Monitoring</a:t>
                      </a:r>
                    </a:p>
                    <a:p>
                      <a:pPr algn="l"/>
                      <a:r>
                        <a:rPr lang="en-US" dirty="0" smtClean="0"/>
                        <a:t>Drivers' States from EEG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Band-pass Filter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dirty="0" smtClean="0"/>
                        <a:t>Discriminant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Threshold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70%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535770"/>
                  </a:ext>
                </a:extLst>
              </a:tr>
              <a:tr h="16904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Identifying Stable Patterns over Time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Emotion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Recognition from EEG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Band-pass Filter ,Linear Dynamic System ,</a:t>
                      </a:r>
                      <a:r>
                        <a:rPr lang="en-US" sz="1600" dirty="0" smtClean="0"/>
                        <a:t>Down Sampling to 128 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PSD</a:t>
                      </a:r>
                      <a:r>
                        <a:rPr lang="en-US" sz="1800" baseline="0" dirty="0" smtClean="0"/>
                        <a:t> , </a:t>
                      </a:r>
                      <a:r>
                        <a:rPr lang="en-US" sz="1800" dirty="0" smtClean="0"/>
                        <a:t>DE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, DASM, RASM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, DCAU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,  ASM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 Nearest Neighbors (KNN) , Logistic Regression (LR) , Support Vector Machine ( SVM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classification accuracy of 79.28%</a:t>
                      </a:r>
                      <a:r>
                        <a:rPr lang="en-US" sz="1800" baseline="0" dirty="0" smtClean="0"/>
                        <a:t> , Differential Entropy Feature accuracy is 91.07 %</a:t>
                      </a:r>
                      <a:endParaRPr lang="en-US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531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Third Related </a:t>
            </a:r>
            <a:r>
              <a:rPr lang="en-US" dirty="0"/>
              <a:t>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Evaluation of the Myo Armband for the Classification of hand motions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/>
              <a:t>Algorithms and Techniques</a:t>
            </a:r>
            <a:r>
              <a:rPr lang="en-US" sz="3000" b="1" dirty="0"/>
              <a:t> :</a:t>
            </a:r>
            <a:r>
              <a:rPr lang="en-US" sz="3900" b="1" dirty="0"/>
              <a:t> 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u="sng" dirty="0"/>
              <a:t>Single Pre-processing :</a:t>
            </a:r>
            <a:r>
              <a:rPr lang="en-US" b="1" dirty="0"/>
              <a:t>  </a:t>
            </a:r>
            <a:r>
              <a:rPr lang="en-US" dirty="0"/>
              <a:t>high pass filter 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u="sng" dirty="0"/>
              <a:t>Feature Extraction </a:t>
            </a:r>
            <a:r>
              <a:rPr lang="en-US" dirty="0"/>
              <a:t>pattern </a:t>
            </a:r>
            <a:r>
              <a:rPr lang="en-US" dirty="0" smtClean="0"/>
              <a:t>recognition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u="sng" dirty="0"/>
              <a:t>Classification :</a:t>
            </a:r>
            <a:r>
              <a:rPr lang="en-US" dirty="0"/>
              <a:t>  Support Vector Machine (SVM), K-Nearest Neighbor (KNN), Artificial Neural Networks (ANN), Linear Discriminant Analysis (LDA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sz="2600" b="1" dirty="0"/>
              <a:t>Results</a:t>
            </a:r>
            <a:r>
              <a:rPr lang="en-US" sz="2100" b="1" dirty="0"/>
              <a:t> : </a:t>
            </a:r>
            <a:endParaRPr lang="en-US" sz="2900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/>
              <a:t>Accuracy Detection </a:t>
            </a:r>
            <a:r>
              <a:rPr lang="en-US" dirty="0"/>
              <a:t> : f 5.82 ± 3.63% for CONV and 9.86 ± 8.05% for MYB with no significantly difference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Fourth Related </a:t>
            </a:r>
            <a:r>
              <a:rPr lang="en-US" dirty="0"/>
              <a:t>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Arm </a:t>
            </a:r>
            <a:r>
              <a:rPr lang="en-US" sz="2800" dirty="0"/>
              <a:t>Motion Estimation Algorithm using MYO Armband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/>
              <a:t>Algorithms and Techniques</a:t>
            </a:r>
            <a:r>
              <a:rPr lang="en-US" sz="3000" b="1" dirty="0"/>
              <a:t> :</a:t>
            </a:r>
            <a:r>
              <a:rPr lang="en-US" sz="3900" b="1" dirty="0"/>
              <a:t> 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u="sng" dirty="0"/>
              <a:t>Single Pre-processing :</a:t>
            </a:r>
            <a:r>
              <a:rPr lang="en-US" b="1" dirty="0"/>
              <a:t>  </a:t>
            </a:r>
            <a:r>
              <a:rPr lang="en-US" dirty="0"/>
              <a:t>high pass filter 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u="sng" dirty="0"/>
              <a:t>Feature </a:t>
            </a:r>
            <a:r>
              <a:rPr lang="en-US" u="sng" dirty="0" smtClean="0"/>
              <a:t>Extraction  </a:t>
            </a:r>
            <a:r>
              <a:rPr lang="en-US" dirty="0" err="1" smtClean="0"/>
              <a:t>Levenberg</a:t>
            </a:r>
            <a:r>
              <a:rPr lang="en-US" dirty="0" smtClean="0"/>
              <a:t>-Marquardt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u="sng" dirty="0"/>
              <a:t>Classification </a:t>
            </a:r>
            <a:r>
              <a:rPr lang="en-US" dirty="0"/>
              <a:t>principal component analysis (PCA) and artificial neural network (ANN) </a:t>
            </a:r>
            <a:endParaRPr lang="en-US" dirty="0" smtClean="0"/>
          </a:p>
          <a:p>
            <a:pPr marL="0" indent="0">
              <a:buNone/>
            </a:pPr>
            <a:r>
              <a:rPr lang="en-US" sz="2600" b="1" dirty="0" smtClean="0"/>
              <a:t>Results</a:t>
            </a:r>
            <a:r>
              <a:rPr lang="en-US" sz="2100" b="1" dirty="0" smtClean="0"/>
              <a:t> </a:t>
            </a:r>
            <a:r>
              <a:rPr lang="en-US" sz="2100" b="1" dirty="0"/>
              <a:t>: </a:t>
            </a:r>
            <a:endParaRPr lang="en-US" sz="2900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/>
              <a:t>Accuracy Detection </a:t>
            </a:r>
            <a:r>
              <a:rPr lang="en-US" u="sng" dirty="0" smtClean="0"/>
              <a:t>: </a:t>
            </a:r>
            <a:r>
              <a:rPr lang="en-US" dirty="0" smtClean="0"/>
              <a:t>they achieved a training accuracy of </a:t>
            </a:r>
            <a:r>
              <a:rPr lang="en-US" dirty="0"/>
              <a:t>85.7% and a testing accuracy of 81.2%.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1" y="2590306"/>
            <a:ext cx="5652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1.3 </a:t>
            </a:r>
            <a:r>
              <a:rPr lang="en-US" dirty="0"/>
              <a:t>million people die in road crashes each </a:t>
            </a:r>
            <a:r>
              <a:rPr lang="en-US" dirty="0" smtClean="0"/>
              <a:t>year. [1]</a:t>
            </a:r>
            <a:endParaRPr lang="en-US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Road </a:t>
            </a:r>
            <a:r>
              <a:rPr lang="en-US" dirty="0"/>
              <a:t>traffic crashes rank as the 9th leading cause of </a:t>
            </a:r>
            <a:r>
              <a:rPr lang="en-US" dirty="0" smtClean="0"/>
              <a:t>death. [1]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90% of all road fatalities occur in low and middle-income countries. [1]</a:t>
            </a:r>
            <a:endParaRPr lang="en-US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Jump from 9</a:t>
            </a:r>
            <a:r>
              <a:rPr lang="en-US" baseline="30000" dirty="0" smtClean="0"/>
              <a:t>th</a:t>
            </a:r>
            <a:r>
              <a:rPr lang="en-US" dirty="0" smtClean="0"/>
              <a:t> to 5</a:t>
            </a:r>
            <a:r>
              <a:rPr lang="en-US" baseline="30000" dirty="0" smtClean="0"/>
              <a:t>th</a:t>
            </a:r>
            <a:r>
              <a:rPr lang="en-US" dirty="0" smtClean="0"/>
              <a:t> in 2030. [1]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[1]http</a:t>
            </a:r>
            <a:r>
              <a:rPr lang="en-US" dirty="0">
                <a:solidFill>
                  <a:srgbClr val="0070C0"/>
                </a:solidFill>
              </a:rPr>
              <a:t>://</a:t>
            </a:r>
            <a:r>
              <a:rPr lang="en-US" dirty="0" smtClean="0">
                <a:solidFill>
                  <a:srgbClr val="0070C0"/>
                </a:solidFill>
              </a:rPr>
              <a:t>asirt.org/initiatives/informing-road-users/road-safety-facts/road-crash-statistics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2" y="2797215"/>
            <a:ext cx="4184073" cy="21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69142" y="2138004"/>
          <a:ext cx="96012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Pre-processing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Feature Extraction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Evaluation of the Myo Armband for the Classification of hand motions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pass filter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pattern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(SVM), (KNN), (ANN), (LDA).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5.82 ± 3.63% for CONV and 9.86 ± 8.05% for MYB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Arm Motion Estimation Algorithm using MYO Armband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 pass filter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Levenberg-Marquardt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(PCA) ,(ANN)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It was found from experiments that the proposed method achieves a training accuracy of 85.7% and a testing accuracy of 81.2%.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869" y="751074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Related Work Comparison(EMG)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Trying to increase the accuracy of </a:t>
            </a:r>
            <a:r>
              <a:rPr lang="en-US" sz="4000" b="1" u="sng" dirty="0"/>
              <a:t>detecting the abnormal behavior </a:t>
            </a:r>
            <a:r>
              <a:rPr lang="en-US" sz="4000" dirty="0"/>
              <a:t>of the driver by reading </a:t>
            </a:r>
            <a:r>
              <a:rPr lang="en-US" sz="4000" b="1" u="sng" dirty="0"/>
              <a:t>Bio signals.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motivation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1" t="22269" r="10" b="16385"/>
          <a:stretch/>
        </p:blipFill>
        <p:spPr>
          <a:xfrm>
            <a:off x="803564" y="2507671"/>
            <a:ext cx="3532909" cy="3685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19604" r="-1" b="16683"/>
          <a:stretch/>
        </p:blipFill>
        <p:spPr>
          <a:xfrm>
            <a:off x="7744691" y="2507670"/>
            <a:ext cx="3505551" cy="3685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73" y="2507669"/>
            <a:ext cx="3408218" cy="36853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BCI is still growing </a:t>
            </a:r>
          </a:p>
          <a:p>
            <a:r>
              <a:rPr lang="en-US" dirty="0"/>
              <a:t>System still facing problems in accuracy and detection.</a:t>
            </a:r>
          </a:p>
          <a:p>
            <a:r>
              <a:rPr lang="en-US" dirty="0"/>
              <a:t>BCI still not well-known technology.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55" y="637309"/>
            <a:ext cx="9912925" cy="6788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Overview 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128982" y="1316181"/>
          <a:ext cx="8128000" cy="1094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2942" y="2583065"/>
            <a:ext cx="3546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Independent Component Analysis(ICA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linear quadratic estimation (</a:t>
            </a:r>
            <a:r>
              <a:rPr lang="en-US" dirty="0" smtClean="0"/>
              <a:t>LQE)(</a:t>
            </a:r>
            <a:r>
              <a:rPr lang="en-US" dirty="0" err="1" smtClean="0"/>
              <a:t>Kalman</a:t>
            </a:r>
            <a:r>
              <a:rPr lang="en-US" dirty="0" smtClean="0"/>
              <a:t> filter)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Autoregressive coefficients(AR)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Selected </a:t>
            </a:r>
            <a:r>
              <a:rPr lang="en-US" dirty="0"/>
              <a:t>Algorithm:</a:t>
            </a:r>
          </a:p>
          <a:p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ICA for identification +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FFT bandpass filter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99764" y="2859846"/>
            <a:ext cx="37892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Algorithms: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Vector machine (SVM)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 nearest neighbor (KNN)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Linear </a:t>
            </a:r>
            <a:r>
              <a:rPr lang="en-US" dirty="0"/>
              <a:t>Discriminant </a:t>
            </a:r>
            <a:r>
              <a:rPr lang="en-US" dirty="0" smtClean="0"/>
              <a:t>Analysis (LDA)</a:t>
            </a:r>
          </a:p>
          <a:p>
            <a:endParaRPr lang="en-US" dirty="0" smtClean="0"/>
          </a:p>
          <a:p>
            <a:r>
              <a:rPr lang="en-US" dirty="0" smtClean="0"/>
              <a:t>Selected Algorithm:</a:t>
            </a:r>
          </a:p>
          <a:p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SVM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3092" y="2590891"/>
            <a:ext cx="3380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Algorithms: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Common spatial pattern(CSP)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Asymmetric spatial pattern(ASP)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Asymmetric Features (AF)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 spectrum density (DSP)</a:t>
            </a:r>
            <a:endParaRPr lang="en-US" dirty="0"/>
          </a:p>
          <a:p>
            <a:r>
              <a:rPr lang="en-US" dirty="0"/>
              <a:t>Selected Algorithm:</a:t>
            </a:r>
          </a:p>
          <a:p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CSP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63433" y="2867891"/>
            <a:ext cx="200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Bio signals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Selected Signal type: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EEG  </a:t>
            </a:r>
            <a:r>
              <a:rPr lang="en-US" b="1" dirty="0" smtClean="0"/>
              <a:t>, </a:t>
            </a:r>
            <a:r>
              <a:rPr lang="en-US" dirty="0" smtClean="0"/>
              <a:t>EMG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graphicEl>
                                              <a:dgm id="{2EAE2456-2AF8-4999-86C3-7AE685D1E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2EAE2456-2AF8-4999-86C3-7AE685D1E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2EAE2456-2AF8-4999-86C3-7AE685D1E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graphicEl>
                                              <a:dgm id="{2EAE2456-2AF8-4999-86C3-7AE685D1E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13378557-1F56-4D0B-8BF5-B7DED4519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13378557-1F56-4D0B-8BF5-B7DED4519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3378557-1F56-4D0B-8BF5-B7DED4519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3378557-1F56-4D0B-8BF5-B7DED4519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D8C8F81D-8622-41AA-A8F6-8CC5AE3D2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D8C8F81D-8622-41AA-A8F6-8CC5AE3D2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D8C8F81D-8622-41AA-A8F6-8CC5AE3D2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D8C8F81D-8622-41AA-A8F6-8CC5AE3D2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644E5E36-76FB-4B9E-B56C-4802A958D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644E5E36-76FB-4B9E-B56C-4802A958D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644E5E36-76FB-4B9E-B56C-4802A958D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644E5E36-76FB-4B9E-B56C-4802A958D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/>
        </p:bldSub>
      </p:bldGraphic>
      <p:bldP spid="4" grpId="0"/>
      <p:bldP spid="4" grpId="1"/>
      <p:bldP spid="8" grpId="0"/>
      <p:bldP spid="9" grpId="0"/>
      <p:bldP spid="9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114523"/>
          </a:xfrm>
        </p:spPr>
        <p:txBody>
          <a:bodyPr/>
          <a:lstStyle/>
          <a:p>
            <a:r>
              <a:rPr lang="en-US" dirty="0" smtClean="0"/>
              <a:t>A Survey for Driver in Setup</a:t>
            </a:r>
          </a:p>
          <a:p>
            <a:r>
              <a:rPr lang="en-US" dirty="0" smtClean="0"/>
              <a:t>Output Solution depending on Survey answers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BREACTOR will detect and classify Bio-signals</a:t>
            </a:r>
          </a:p>
          <a:p>
            <a:r>
              <a:rPr lang="en-US" dirty="0" smtClean="0"/>
              <a:t>BREACTOR will work in </a:t>
            </a:r>
            <a:r>
              <a:rPr lang="en-US" b="1" u="sng" dirty="0" smtClean="0"/>
              <a:t>real time </a:t>
            </a:r>
            <a:r>
              <a:rPr lang="en-US" dirty="0" smtClean="0"/>
              <a:t>interaction with detecting signals and sending </a:t>
            </a:r>
            <a:r>
              <a:rPr lang="en-US" b="1" u="sng" dirty="0" smtClean="0"/>
              <a:t>alerts</a:t>
            </a:r>
            <a:r>
              <a:rPr lang="en-US" dirty="0" smtClean="0"/>
              <a:t> for User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software required specific type of brain signal detectors.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device should be stick to the head without removing.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gap between the skull and the device could effect the efficiency of the detection.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00876"/>
            <a:ext cx="9587345" cy="4649201"/>
          </a:xfrm>
        </p:spPr>
      </p:pic>
      <p:sp>
        <p:nvSpPr>
          <p:cNvPr id="2" name="TextBox 1"/>
          <p:cNvSpPr txBox="1"/>
          <p:nvPr/>
        </p:nvSpPr>
        <p:spPr>
          <a:xfrm>
            <a:off x="2646218" y="637309"/>
            <a:ext cx="645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Supported motivation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51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87" y="637675"/>
            <a:ext cx="5103223" cy="1365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2" t="76658" r="1829" b="603"/>
          <a:stretch/>
        </p:blipFill>
        <p:spPr>
          <a:xfrm>
            <a:off x="2317660" y="2002831"/>
            <a:ext cx="7033475" cy="27429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https://ec.europa.eu/transport/road_safety/specialist/statistics_en#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 Question?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33405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Comparison with Feature Extraction Algorithms (1)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468019"/>
              </p:ext>
            </p:extLst>
          </p:nvPr>
        </p:nvGraphicFramePr>
        <p:xfrm>
          <a:off x="0" y="440716"/>
          <a:ext cx="12192000" cy="641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982">
                  <a:extLst>
                    <a:ext uri="{9D8B030D-6E8A-4147-A177-3AD203B41FA5}">
                      <a16:colId xmlns:a16="http://schemas.microsoft.com/office/drawing/2014/main" val="2712219601"/>
                    </a:ext>
                  </a:extLst>
                </a:gridCol>
                <a:gridCol w="3699163">
                  <a:extLst>
                    <a:ext uri="{9D8B030D-6E8A-4147-A177-3AD203B41FA5}">
                      <a16:colId xmlns:a16="http://schemas.microsoft.com/office/drawing/2014/main" val="178062693"/>
                    </a:ext>
                  </a:extLst>
                </a:gridCol>
                <a:gridCol w="3823855">
                  <a:extLst>
                    <a:ext uri="{9D8B030D-6E8A-4147-A177-3AD203B41FA5}">
                      <a16:colId xmlns:a16="http://schemas.microsoft.com/office/drawing/2014/main" val="2623233314"/>
                    </a:ext>
                  </a:extLst>
                </a:gridCol>
                <a:gridCol w="1349376">
                  <a:extLst>
                    <a:ext uri="{9D8B030D-6E8A-4147-A177-3AD203B41FA5}">
                      <a16:colId xmlns:a16="http://schemas.microsoft.com/office/drawing/2014/main" val="1183589804"/>
                    </a:ext>
                  </a:extLst>
                </a:gridCol>
                <a:gridCol w="1698624">
                  <a:extLst>
                    <a:ext uri="{9D8B030D-6E8A-4147-A177-3AD203B41FA5}">
                      <a16:colId xmlns:a16="http://schemas.microsoft.com/office/drawing/2014/main" val="153626887"/>
                    </a:ext>
                  </a:extLst>
                </a:gridCol>
              </a:tblGrid>
              <a:tr h="651029">
                <a:tc>
                  <a:txBody>
                    <a:bodyPr/>
                    <a:lstStyle/>
                    <a:p>
                      <a:r>
                        <a:rPr lang="en-US" dirty="0" smtClean="0"/>
                        <a:t>Method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Analysis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Suitability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1558"/>
                  </a:ext>
                </a:extLst>
              </a:tr>
              <a:tr h="3162139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fourier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Good tool for stationary signal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processing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(ii) It is more appropriate for narrowband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signal, such as sine wave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(iii) It has an enhanced speed over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virtually all other available methods in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real-time 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)Weakness in analyzing nonstationary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signals such as EEG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(ii) It does not have good spectral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estimation and cannot be employed for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of short EEG signals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(iii) FFT cannot reveal the localized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spikes and complexes that are typical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among epileptic seizures in EEG signals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(iv) FFT suffers from large noise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sensitivity, and it does not have shorter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duration data 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Narrowband,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stationary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493553"/>
                  </a:ext>
                </a:extLst>
              </a:tr>
              <a:tr h="260411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Wavelet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It has a varying window size, being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 at low frequencies and narrow at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frequencies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(ii) It is better suited for analysis of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sudden and transient signal changes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(iii) Better poised to analyze irregular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patterns, that is, impulses existing at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 time instances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Needs selecting a proper mother wavelet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Both time and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freq. domain,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Transient and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stationary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043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2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420" y="0"/>
            <a:ext cx="9601196" cy="5003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Comparison with Feature Extraction Algorithms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56187"/>
              </p:ext>
            </p:extLst>
          </p:nvPr>
        </p:nvGraphicFramePr>
        <p:xfrm>
          <a:off x="0" y="487990"/>
          <a:ext cx="12192000" cy="6370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982">
                  <a:extLst>
                    <a:ext uri="{9D8B030D-6E8A-4147-A177-3AD203B41FA5}">
                      <a16:colId xmlns:a16="http://schemas.microsoft.com/office/drawing/2014/main" val="2121859699"/>
                    </a:ext>
                  </a:extLst>
                </a:gridCol>
                <a:gridCol w="3699163">
                  <a:extLst>
                    <a:ext uri="{9D8B030D-6E8A-4147-A177-3AD203B41FA5}">
                      <a16:colId xmlns:a16="http://schemas.microsoft.com/office/drawing/2014/main" val="840327642"/>
                    </a:ext>
                  </a:extLst>
                </a:gridCol>
                <a:gridCol w="4281055">
                  <a:extLst>
                    <a:ext uri="{9D8B030D-6E8A-4147-A177-3AD203B41FA5}">
                      <a16:colId xmlns:a16="http://schemas.microsoft.com/office/drawing/2014/main" val="1116695225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4486784"/>
                    </a:ext>
                  </a:extLst>
                </a:gridCol>
                <a:gridCol w="1343891">
                  <a:extLst>
                    <a:ext uri="{9D8B030D-6E8A-4147-A177-3AD203B41FA5}">
                      <a16:colId xmlns:a16="http://schemas.microsoft.com/office/drawing/2014/main" val="3844749605"/>
                    </a:ext>
                  </a:extLst>
                </a:gridCol>
              </a:tblGrid>
              <a:tr h="771223">
                <a:tc>
                  <a:txBody>
                    <a:bodyPr/>
                    <a:lstStyle/>
                    <a:p>
                      <a:r>
                        <a:rPr lang="en-US" dirty="0" smtClean="0"/>
                        <a:t>Method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Analysis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Suitability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138399"/>
                  </a:ext>
                </a:extLst>
              </a:tr>
              <a:tr h="1009198"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Eigenvector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Provides suitable resolution to evaluate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sinusoid from the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Lowest eigenvalue may generate false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zeros when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Pisarenko’s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method is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Signal buried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noise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498258"/>
                  </a:ext>
                </a:extLst>
              </a:tr>
              <a:tr h="458958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frequency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It gives the feasibility of examining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great continuous segments of EEG signal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(ii) TFD only analyses clean signal for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)The time-frequency methods are oriented to deal with the concept of stationary; as a result, windowing process is needed in the preprocessing module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(ii) It is quite slow (because of the gradient ascent computation)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(iii) Extracted features can be dependent on each 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Both time and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Stationary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93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5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33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98420" y="0"/>
            <a:ext cx="9601196" cy="5003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Comparison with Feature Extraction Algorithms (3)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97844"/>
              </p:ext>
            </p:extLst>
          </p:nvPr>
        </p:nvGraphicFramePr>
        <p:xfrm>
          <a:off x="0" y="487990"/>
          <a:ext cx="12192000" cy="637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982">
                  <a:extLst>
                    <a:ext uri="{9D8B030D-6E8A-4147-A177-3AD203B41FA5}">
                      <a16:colId xmlns:a16="http://schemas.microsoft.com/office/drawing/2014/main" val="2121859699"/>
                    </a:ext>
                  </a:extLst>
                </a:gridCol>
                <a:gridCol w="3699163">
                  <a:extLst>
                    <a:ext uri="{9D8B030D-6E8A-4147-A177-3AD203B41FA5}">
                      <a16:colId xmlns:a16="http://schemas.microsoft.com/office/drawing/2014/main" val="840327642"/>
                    </a:ext>
                  </a:extLst>
                </a:gridCol>
                <a:gridCol w="3823855">
                  <a:extLst>
                    <a:ext uri="{9D8B030D-6E8A-4147-A177-3AD203B41FA5}">
                      <a16:colId xmlns:a16="http://schemas.microsoft.com/office/drawing/2014/main" val="1116695225"/>
                    </a:ext>
                  </a:extLst>
                </a:gridCol>
                <a:gridCol w="1349376">
                  <a:extLst>
                    <a:ext uri="{9D8B030D-6E8A-4147-A177-3AD203B41FA5}">
                      <a16:colId xmlns:a16="http://schemas.microsoft.com/office/drawing/2014/main" val="24486784"/>
                    </a:ext>
                  </a:extLst>
                </a:gridCol>
                <a:gridCol w="1698624">
                  <a:extLst>
                    <a:ext uri="{9D8B030D-6E8A-4147-A177-3AD203B41FA5}">
                      <a16:colId xmlns:a16="http://schemas.microsoft.com/office/drawing/2014/main" val="3844749605"/>
                    </a:ext>
                  </a:extLst>
                </a:gridCol>
              </a:tblGrid>
              <a:tr h="707649">
                <a:tc>
                  <a:txBody>
                    <a:bodyPr/>
                    <a:lstStyle/>
                    <a:p>
                      <a:r>
                        <a:rPr lang="en-US" dirty="0" smtClean="0"/>
                        <a:t>Method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Analysis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Suitability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138399"/>
                  </a:ext>
                </a:extLst>
              </a:tr>
              <a:tr h="566236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Autoregressive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AR limits the loss of spectral problems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yields improved frequency resolution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(ii) Gives good frequency resolution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(iii) Spectral analysis based on AR model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particularly advantageous when short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segments are analyzed, since the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 resolution of an analytically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derived AR spectrum is infinite and does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depend on the length of analyzed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)The model order in AR spectral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estimation is difficult to select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(ii) AR method will give poor spectral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estimation once the estimated model is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appropriate, and model’s orders are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incorrectly selected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(iii) It is readily susceptible to heavy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biases and even large variability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Signal with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sharp spectral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features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498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3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KNN(K-Nearest Neighbor)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0" y="2675194"/>
            <a:ext cx="5158401" cy="2722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3" y="2846439"/>
            <a:ext cx="4751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s </a:t>
            </a:r>
            <a:r>
              <a:rPr lang="en-US" sz="2800" dirty="0"/>
              <a:t>a </a:t>
            </a:r>
            <a:r>
              <a:rPr lang="en-US" sz="2800" dirty="0">
                <a:hlinkClick r:id="rId3" tooltip="Non-parametric statistics"/>
              </a:rPr>
              <a:t>non-parametric</a:t>
            </a:r>
            <a:r>
              <a:rPr lang="en-US" sz="2800" dirty="0"/>
              <a:t> method </a:t>
            </a:r>
            <a:r>
              <a:rPr lang="en-US" sz="2800" dirty="0" smtClean="0"/>
              <a:t>used for</a:t>
            </a:r>
            <a:r>
              <a:rPr lang="en-US" sz="2800" dirty="0"/>
              <a:t> </a:t>
            </a:r>
            <a:r>
              <a:rPr lang="en-US" sz="2800" dirty="0">
                <a:hlinkClick r:id="rId4" tooltip="Statistical classification"/>
              </a:rPr>
              <a:t>classification</a:t>
            </a:r>
            <a:r>
              <a:rPr lang="en-US" sz="2800" dirty="0"/>
              <a:t> and </a:t>
            </a:r>
            <a:r>
              <a:rPr lang="en-US" sz="2800" dirty="0" smtClean="0">
                <a:hlinkClick r:id="rId5" tooltip="Regression analysis"/>
              </a:rPr>
              <a:t>regression</a:t>
            </a:r>
            <a:r>
              <a:rPr lang="en-US" sz="2800" dirty="0" smtClean="0"/>
              <a:t>.</a:t>
            </a:r>
            <a:endParaRPr lang="en-US" sz="2800" baseline="30000" dirty="0"/>
          </a:p>
          <a:p>
            <a:r>
              <a:rPr lang="en-US" sz="2800" dirty="0" smtClean="0"/>
              <a:t>In </a:t>
            </a:r>
            <a:r>
              <a:rPr lang="en-US" sz="2800" dirty="0"/>
              <a:t>both cases, the input consists of the </a:t>
            </a:r>
            <a:r>
              <a:rPr lang="en-US" sz="2800" i="1" dirty="0"/>
              <a:t>k</a:t>
            </a:r>
            <a:r>
              <a:rPr lang="en-US" sz="2800" dirty="0"/>
              <a:t> closest </a:t>
            </a:r>
            <a:r>
              <a:rPr lang="en-US" sz="2800" dirty="0" smtClean="0"/>
              <a:t>training</a:t>
            </a:r>
          </a:p>
          <a:p>
            <a:r>
              <a:rPr lang="en-US" sz="2800" u="sng" dirty="0">
                <a:solidFill>
                  <a:schemeClr val="accent1"/>
                </a:solidFill>
              </a:rPr>
              <a:t>The output </a:t>
            </a:r>
            <a:r>
              <a:rPr lang="en-US" sz="2800" dirty="0"/>
              <a:t>depends on whether </a:t>
            </a:r>
            <a:r>
              <a:rPr lang="en-US" sz="2800" i="1" dirty="0"/>
              <a:t>k</a:t>
            </a:r>
            <a:r>
              <a:rPr lang="en-US" sz="2800" dirty="0"/>
              <a:t>-NN is used for classification or </a:t>
            </a:r>
            <a:r>
              <a:rPr lang="en-US" sz="2800" dirty="0" smtClean="0"/>
              <a:t>regression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(Support Vector Machine)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25" y="3051892"/>
            <a:ext cx="5185573" cy="2375514"/>
          </a:xfrm>
        </p:spPr>
      </p:pic>
      <p:sp>
        <p:nvSpPr>
          <p:cNvPr id="5" name="TextBox 4"/>
          <p:cNvSpPr txBox="1"/>
          <p:nvPr/>
        </p:nvSpPr>
        <p:spPr>
          <a:xfrm>
            <a:off x="1050535" y="2462981"/>
            <a:ext cx="46604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 </a:t>
            </a:r>
            <a:r>
              <a:rPr lang="en-US" sz="2400" dirty="0">
                <a:hlinkClick r:id="rId3" tooltip="Supervised learning"/>
              </a:rPr>
              <a:t>supervised learning</a:t>
            </a:r>
            <a:r>
              <a:rPr lang="en-US" sz="2400" dirty="0"/>
              <a:t> models with associated learning </a:t>
            </a:r>
            <a:r>
              <a:rPr lang="en-US" sz="2400" dirty="0">
                <a:hlinkClick r:id="rId4" tooltip="Algorithm"/>
              </a:rPr>
              <a:t>algorithms</a:t>
            </a:r>
            <a:r>
              <a:rPr lang="en-US" sz="2400" dirty="0"/>
              <a:t> that analyze data used for </a:t>
            </a:r>
            <a:r>
              <a:rPr lang="en-US" sz="2400" dirty="0">
                <a:hlinkClick r:id="rId5" tooltip="Statistical classification"/>
              </a:rPr>
              <a:t>classification</a:t>
            </a:r>
            <a:r>
              <a:rPr lang="en-US" sz="2400" dirty="0"/>
              <a:t> and </a:t>
            </a:r>
            <a:r>
              <a:rPr lang="en-US" sz="2400" dirty="0">
                <a:hlinkClick r:id="rId6" tooltip="Regression analysis"/>
              </a:rPr>
              <a:t>regression </a:t>
            </a:r>
            <a:r>
              <a:rPr lang="en-US" sz="2400" dirty="0" smtClean="0">
                <a:hlinkClick r:id="rId6" tooltip="Regression analysis"/>
              </a:rPr>
              <a:t>analysis</a:t>
            </a:r>
            <a:r>
              <a:rPr lang="en-US" sz="2400" dirty="0" smtClean="0"/>
              <a:t> </a:t>
            </a:r>
            <a:r>
              <a:rPr lang="en-US" sz="2400" dirty="0"/>
              <a:t>Given a set of training examples, each marked as belonging to one or the other of two categories, an SVM training algorithm builds a model that assigns new examples to one category or the other</a:t>
            </a:r>
          </a:p>
        </p:txBody>
      </p:sp>
    </p:spTree>
    <p:extLst>
      <p:ext uri="{BB962C8B-B14F-4D97-AF65-F5344CB8AC3E}">
        <p14:creationId xmlns:p14="http://schemas.microsoft.com/office/powerpoint/2010/main" val="1232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283110" y="746876"/>
          <a:ext cx="9628239" cy="550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147">
                <a:tc>
                  <a:txBody>
                    <a:bodyPr/>
                    <a:lstStyle/>
                    <a:p>
                      <a:r>
                        <a:rPr lang="en-US" dirty="0" smtClean="0"/>
                        <a:t>Points of comparison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47"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75.15%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47">
                <a:tc>
                  <a:txBody>
                    <a:bodyPr/>
                    <a:lstStyle/>
                    <a:p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80.3%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47">
                <a:tc>
                  <a:txBody>
                    <a:bodyPr/>
                    <a:lstStyle/>
                    <a:p>
                      <a:r>
                        <a:rPr lang="en-US" dirty="0" smtClean="0"/>
                        <a:t>F-Measure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9347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automatically non-linear, it can detect linear or non-linear distributed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also very sensitive to bad features (attributes)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also sensitive to outliers and removing them before using KNN tends to improve results.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SVM can be used in linear or non-linear ways with the use of a Kernel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have a lot of points in a low dimensional space then KNN is probably a good choice.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have a few points in a high dimensional space then a linear SVM is probably better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Disadvantage 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 lazy learner,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does not learn anything from the training data and simply uses the training data itself for classification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big size may become a disadvantage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7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46158"/>
            <a:ext cx="9601196" cy="1303867"/>
          </a:xfrm>
        </p:spPr>
        <p:txBody>
          <a:bodyPr/>
          <a:lstStyle/>
          <a:p>
            <a:r>
              <a:rPr lang="en-US" dirty="0" smtClean="0"/>
              <a:t>ICA( Independent component analysis)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2144251"/>
            <a:ext cx="9775721" cy="2286000"/>
          </a:xfrm>
        </p:spPr>
      </p:pic>
      <p:sp>
        <p:nvSpPr>
          <p:cNvPr id="5" name="TextBox 4"/>
          <p:cNvSpPr txBox="1"/>
          <p:nvPr/>
        </p:nvSpPr>
        <p:spPr>
          <a:xfrm>
            <a:off x="1120877" y="4524477"/>
            <a:ext cx="99994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 </a:t>
            </a:r>
            <a:r>
              <a:rPr lang="en-US" sz="2600" dirty="0" smtClean="0"/>
              <a:t>ICA is </a:t>
            </a:r>
            <a:r>
              <a:rPr lang="en-US" sz="2600" dirty="0"/>
              <a:t>a computational method for separating a </a:t>
            </a:r>
            <a:r>
              <a:rPr lang="en-US" sz="2600" dirty="0">
                <a:hlinkClick r:id="rId3" tooltip="Multivariate statistics"/>
              </a:rPr>
              <a:t>multivariate</a:t>
            </a:r>
            <a:r>
              <a:rPr lang="en-US" sz="2600" dirty="0"/>
              <a:t> signal into additive subcomponents. This is done by assuming that the subcomponents are non-Gaussian signals and that they are </a:t>
            </a:r>
            <a:r>
              <a:rPr lang="en-US" sz="2600" dirty="0">
                <a:hlinkClick r:id="rId4" tooltip="Statistical independence"/>
              </a:rPr>
              <a:t>statistically independent</a:t>
            </a:r>
            <a:r>
              <a:rPr lang="en-US" sz="2600" dirty="0"/>
              <a:t> 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459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CSP (</a:t>
            </a:r>
            <a:r>
              <a:rPr lang="en-US" dirty="0"/>
              <a:t>Constraint satisfaction </a:t>
            </a:r>
            <a:r>
              <a:rPr lang="en-US" dirty="0" smtClean="0"/>
              <a:t>problems)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30" y="2463954"/>
            <a:ext cx="10055940" cy="2295525"/>
          </a:xfrm>
        </p:spPr>
      </p:pic>
      <p:sp>
        <p:nvSpPr>
          <p:cNvPr id="5" name="TextBox 4"/>
          <p:cNvSpPr txBox="1"/>
          <p:nvPr/>
        </p:nvSpPr>
        <p:spPr>
          <a:xfrm>
            <a:off x="1295402" y="4759479"/>
            <a:ext cx="9601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</a:t>
            </a:r>
            <a:r>
              <a:rPr lang="en-US" sz="2400" dirty="0"/>
              <a:t>a mathematical procedure used in </a:t>
            </a:r>
            <a:r>
              <a:rPr lang="en-US" sz="2400" dirty="0">
                <a:hlinkClick r:id="rId4" tooltip="Signal processing"/>
              </a:rPr>
              <a:t>signal processing</a:t>
            </a:r>
            <a:r>
              <a:rPr lang="en-US" sz="2400" dirty="0"/>
              <a:t> for separating a </a:t>
            </a:r>
            <a:r>
              <a:rPr lang="en-US" sz="2400" dirty="0">
                <a:hlinkClick r:id="rId5" tooltip="Multivariate analysis"/>
              </a:rPr>
              <a:t>multivariate</a:t>
            </a:r>
            <a:r>
              <a:rPr lang="en-US" sz="2400" dirty="0"/>
              <a:t> signal into </a:t>
            </a:r>
            <a:r>
              <a:rPr lang="en-US" sz="2400" dirty="0">
                <a:hlinkClick r:id="rId6" tooltip="Additive map"/>
              </a:rPr>
              <a:t>additive</a:t>
            </a:r>
            <a:r>
              <a:rPr lang="en-US" sz="2400" dirty="0"/>
              <a:t> subcomponents which have maximum differences in </a:t>
            </a:r>
            <a:r>
              <a:rPr lang="en-US" sz="2400" dirty="0">
                <a:hlinkClick r:id="rId7" tooltip="Variance"/>
              </a:rPr>
              <a:t>variance</a:t>
            </a:r>
            <a:r>
              <a:rPr lang="en-US" sz="2400" dirty="0"/>
              <a:t> between two </a:t>
            </a:r>
            <a:r>
              <a:rPr lang="en-US" sz="2400" dirty="0">
                <a:hlinkClick r:id="rId8" tooltip="Window function"/>
              </a:rPr>
              <a:t>windows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2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58645" y="1344831"/>
          <a:ext cx="10323873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4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1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Points of comparison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• Fast convergence (the precision with the number of iterations performed increases usually cubically, in worst case at least quadratically </a:t>
                      </a:r>
                    </a:p>
                    <a:p>
                      <a:r>
                        <a:rPr lang="en-US" dirty="0" smtClean="0"/>
                        <a:t>• Easy, convenient parallelization </a:t>
                      </a:r>
                    </a:p>
                    <a:p>
                      <a:r>
                        <a:rPr lang="en-US" dirty="0" smtClean="0"/>
                        <a:t>• No step parameter needs to be chosen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order of ICA is difficult to be determined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Fast ICA algorithm often leads to local minimum solution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suitable source signals are not isolated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8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64901"/>
          <a:stretch/>
        </p:blipFill>
        <p:spPr>
          <a:xfrm>
            <a:off x="6043516" y="3128210"/>
            <a:ext cx="5171352" cy="28706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4" t="68620" r="34495" b="2081"/>
          <a:stretch/>
        </p:blipFill>
        <p:spPr>
          <a:xfrm>
            <a:off x="886086" y="3128210"/>
            <a:ext cx="4305040" cy="2871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6345" b="71066"/>
          <a:stretch/>
        </p:blipFill>
        <p:spPr>
          <a:xfrm>
            <a:off x="2734832" y="694436"/>
            <a:ext cx="6617368" cy="21570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29192" y="1572905"/>
            <a:ext cx="3039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Federal Road Safety Corp[1]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14949" y="1772960"/>
            <a:ext cx="16142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[1] http://frsc.gov.ng/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Dataset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Output Data (0 – 1)  (awake – drowsy)</a:t>
            </a:r>
          </a:p>
          <a:p>
            <a:r>
              <a:rPr lang="en-US" dirty="0" smtClean="0"/>
              <a:t>5-fold cross validation</a:t>
            </a:r>
          </a:p>
          <a:p>
            <a:r>
              <a:rPr lang="en-US" dirty="0" smtClean="0"/>
              <a:t>RMSE</a:t>
            </a:r>
          </a:p>
          <a:p>
            <a:r>
              <a:rPr lang="en-US" dirty="0" smtClean="0"/>
              <a:t>Power Spectral Density ( PSD )  =&gt; Feature extraction algorithm</a:t>
            </a:r>
          </a:p>
          <a:p>
            <a:r>
              <a:rPr lang="en-US" dirty="0" smtClean="0"/>
              <a:t>Differential Entropy ( DE ) =&gt; Feature extraction algorithm</a:t>
            </a:r>
          </a:p>
          <a:p>
            <a:r>
              <a:rPr lang="en-US" dirty="0" smtClean="0"/>
              <a:t>Channel(17) * Sample Number(885) * Frequency Band(25) (5) </a:t>
            </a:r>
          </a:p>
          <a:p>
            <a:r>
              <a:rPr lang="en-US" dirty="0" smtClean="0"/>
              <a:t>Temporal Brain Areas and Posterior Brain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43077"/>
            <a:ext cx="9601196" cy="3318936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uman electrical signals.</a:t>
            </a:r>
          </a:p>
          <a:p>
            <a:r>
              <a:rPr lang="en-US" dirty="0" smtClean="0"/>
              <a:t>Brain interactive structures.</a:t>
            </a:r>
          </a:p>
          <a:p>
            <a:r>
              <a:rPr lang="en-US" dirty="0" smtClean="0"/>
              <a:t>Brain computer Interaction(BCI).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965" y="968277"/>
            <a:ext cx="9601196" cy="1303867"/>
          </a:xfrm>
        </p:spPr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18" y="2790825"/>
            <a:ext cx="5983543" cy="3317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5464" y="5955145"/>
            <a:ext cx="542697" cy="279400"/>
          </a:xfrm>
        </p:spPr>
        <p:txBody>
          <a:bodyPr/>
          <a:lstStyle/>
          <a:p>
            <a:fld id="{90C3D19E-F3BE-476C-BB9D-059C07F41617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2456878"/>
            <a:ext cx="6594764" cy="3651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8364" y="2790825"/>
            <a:ext cx="3186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Complex organ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Scientist divide it into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largest Part is cerebrum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Introduction: Brain interactive structures.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07" y="2685548"/>
            <a:ext cx="4610743" cy="3124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2060" y="2947916"/>
            <a:ext cx="2210937" cy="1200329"/>
          </a:xfrm>
          <a:prstGeom prst="rect">
            <a:avLst/>
          </a:prstGeom>
          <a:gradFill flip="none" rotWithShape="1">
            <a:gsLst>
              <a:gs pos="0">
                <a:srgbClr val="A0BEF3">
                  <a:tint val="66000"/>
                  <a:satMod val="160000"/>
                </a:srgbClr>
              </a:gs>
              <a:gs pos="50000">
                <a:srgbClr val="A0BEF3">
                  <a:tint val="44500"/>
                  <a:satMod val="160000"/>
                </a:srgbClr>
              </a:gs>
              <a:gs pos="100000">
                <a:srgbClr val="A0BEF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b="1" u="sng" dirty="0"/>
              <a:t>The frontal lobe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ersonality </a:t>
            </a:r>
          </a:p>
          <a:p>
            <a:r>
              <a:rPr lang="en-US" dirty="0"/>
              <a:t>E</a:t>
            </a:r>
            <a:r>
              <a:rPr lang="en-US" dirty="0" smtClean="0"/>
              <a:t>motions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igher </a:t>
            </a:r>
            <a:r>
              <a:rPr lang="en-US" dirty="0"/>
              <a:t>thinking </a:t>
            </a:r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32060" y="4609855"/>
            <a:ext cx="2259171" cy="1200329"/>
          </a:xfrm>
          <a:prstGeom prst="rect">
            <a:avLst/>
          </a:prstGeom>
          <a:gradFill flip="none" rotWithShape="1">
            <a:gsLst>
              <a:gs pos="0">
                <a:srgbClr val="A0C49A">
                  <a:tint val="66000"/>
                  <a:satMod val="160000"/>
                </a:srgbClr>
              </a:gs>
              <a:gs pos="50000">
                <a:srgbClr val="A0C49A">
                  <a:tint val="44500"/>
                  <a:satMod val="160000"/>
                </a:srgbClr>
              </a:gs>
              <a:gs pos="100000">
                <a:srgbClr val="A0C49A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u="sng" dirty="0"/>
              <a:t>The temporal lobe </a:t>
            </a:r>
            <a:r>
              <a:rPr lang="en-US" dirty="0"/>
              <a:t>H</a:t>
            </a:r>
            <a:r>
              <a:rPr lang="en-US" dirty="0" smtClean="0"/>
              <a:t>earing, </a:t>
            </a:r>
          </a:p>
          <a:p>
            <a:r>
              <a:rPr lang="en-US" dirty="0" smtClean="0"/>
              <a:t>Language,</a:t>
            </a:r>
          </a:p>
          <a:p>
            <a:r>
              <a:rPr lang="en-US" dirty="0"/>
              <a:t>R</a:t>
            </a:r>
            <a:r>
              <a:rPr lang="en-US" dirty="0" smtClean="0"/>
              <a:t>eading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5134" y="2947916"/>
            <a:ext cx="2300115" cy="923330"/>
          </a:xfrm>
          <a:prstGeom prst="rect">
            <a:avLst/>
          </a:prstGeom>
          <a:gradFill flip="none" rotWithShape="1">
            <a:gsLst>
              <a:gs pos="0">
                <a:srgbClr val="FCFB8A">
                  <a:tint val="66000"/>
                  <a:satMod val="160000"/>
                </a:srgbClr>
              </a:gs>
              <a:gs pos="50000">
                <a:srgbClr val="FCFB8A">
                  <a:tint val="44500"/>
                  <a:satMod val="160000"/>
                </a:srgbClr>
              </a:gs>
              <a:gs pos="100000">
                <a:srgbClr val="FCFB8A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u="sng" dirty="0"/>
              <a:t>The parietal lobe </a:t>
            </a:r>
            <a:r>
              <a:rPr lang="en-US" dirty="0"/>
              <a:t>A</a:t>
            </a:r>
            <a:r>
              <a:rPr lang="en-US" dirty="0" smtClean="0"/>
              <a:t>ttention,</a:t>
            </a:r>
          </a:p>
          <a:p>
            <a:r>
              <a:rPr lang="en-US" dirty="0"/>
              <a:t>L</a:t>
            </a:r>
            <a:r>
              <a:rPr lang="en-US" dirty="0" smtClean="0"/>
              <a:t>anguage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5133" y="4471356"/>
            <a:ext cx="2300115" cy="1477328"/>
          </a:xfrm>
          <a:prstGeom prst="rect">
            <a:avLst/>
          </a:prstGeom>
          <a:gradFill flip="none" rotWithShape="1">
            <a:gsLst>
              <a:gs pos="0">
                <a:srgbClr val="FC9EA8">
                  <a:shade val="30000"/>
                  <a:satMod val="115000"/>
                </a:srgbClr>
              </a:gs>
              <a:gs pos="50000">
                <a:srgbClr val="FC9EA8">
                  <a:shade val="67500"/>
                  <a:satMod val="115000"/>
                </a:srgbClr>
              </a:gs>
              <a:gs pos="100000">
                <a:srgbClr val="FC9EA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b="1" u="sng" dirty="0"/>
              <a:t>The occipital lobe</a:t>
            </a:r>
            <a:r>
              <a:rPr lang="en-US" dirty="0"/>
              <a:t> </a:t>
            </a:r>
            <a:r>
              <a:rPr lang="en-US" dirty="0" smtClean="0"/>
              <a:t>see,</a:t>
            </a:r>
          </a:p>
          <a:p>
            <a:r>
              <a:rPr lang="en-US" dirty="0" smtClean="0"/>
              <a:t>recognition </a:t>
            </a:r>
            <a:r>
              <a:rPr lang="en-US" dirty="0"/>
              <a:t>of shapes and </a:t>
            </a:r>
            <a:r>
              <a:rPr lang="en-US" dirty="0" smtClean="0"/>
              <a:t>colors.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0007" y="6410294"/>
            <a:ext cx="1067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https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://www.youtube.com/watch?time_continue=6&amp;v=EeE7Fpg061I</a:t>
            </a:r>
          </a:p>
        </p:txBody>
      </p:sp>
    </p:spTree>
    <p:extLst>
      <p:ext uri="{BB962C8B-B14F-4D97-AF65-F5344CB8AC3E}">
        <p14:creationId xmlns:p14="http://schemas.microsoft.com/office/powerpoint/2010/main" val="16321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Waves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7018" y="2618509"/>
            <a:ext cx="910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Brainwave </a:t>
            </a:r>
            <a:r>
              <a:rPr lang="en-US" dirty="0"/>
              <a:t>are produced by synchronized electrical pulses from masses of neurons communicating with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0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55660"/>
            <a:ext cx="9601196" cy="7081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Bio-Signals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D19E-F3BE-476C-BB9D-059C07F4161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0" y="1287319"/>
            <a:ext cx="9393381" cy="46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1976</TotalTime>
  <Words>1819</Words>
  <Application>Microsoft Office PowerPoint</Application>
  <PresentationFormat>Widescreen</PresentationFormat>
  <Paragraphs>397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Courier New</vt:lpstr>
      <vt:lpstr>Garamond</vt:lpstr>
      <vt:lpstr>Wingdings</vt:lpstr>
      <vt:lpstr>Organic</vt:lpstr>
      <vt:lpstr>“BRECTOR”</vt:lpstr>
      <vt:lpstr>Introduction: Analysis</vt:lpstr>
      <vt:lpstr>PowerPoint Presentation</vt:lpstr>
      <vt:lpstr>PowerPoint Presentation</vt:lpstr>
      <vt:lpstr>Introduction-Signals</vt:lpstr>
      <vt:lpstr>Brain</vt:lpstr>
      <vt:lpstr>Introduction: Brain interactive structures. </vt:lpstr>
      <vt:lpstr>Brain Waves </vt:lpstr>
      <vt:lpstr>Types of Bio-Signals</vt:lpstr>
      <vt:lpstr>Introduction: Bio Signals VS Camera </vt:lpstr>
      <vt:lpstr>Driving Abnormal behaviors (Drowsy driving)</vt:lpstr>
      <vt:lpstr>Driving Abnormal behaviors (Drowsy driving) 2</vt:lpstr>
      <vt:lpstr>Driving Abnormal behaviors Handling Emotional Distractions </vt:lpstr>
      <vt:lpstr>First Related Work</vt:lpstr>
      <vt:lpstr>Second Related Work </vt:lpstr>
      <vt:lpstr>PowerPoint Presentation</vt:lpstr>
      <vt:lpstr>Related Work Comparison ( EEG ) </vt:lpstr>
      <vt:lpstr>Third Related Work  Evaluation of the Myo Armband for the Classification of hand motions</vt:lpstr>
      <vt:lpstr>Fourth Related Work Arm Motion Estimation Algorithm using MYO Armband </vt:lpstr>
      <vt:lpstr>Related Work Comparison(EMG) </vt:lpstr>
      <vt:lpstr>Problem statement</vt:lpstr>
      <vt:lpstr>Market motivation</vt:lpstr>
      <vt:lpstr>Academic motivation</vt:lpstr>
      <vt:lpstr>System Overview </vt:lpstr>
      <vt:lpstr>Output</vt:lpstr>
      <vt:lpstr>Expected contributions</vt:lpstr>
      <vt:lpstr>Demo </vt:lpstr>
      <vt:lpstr>Limitation</vt:lpstr>
      <vt:lpstr>PowerPoint Presentation</vt:lpstr>
      <vt:lpstr>Any Question? </vt:lpstr>
      <vt:lpstr>Comparison with Feature Extraction Algorithms (1)</vt:lpstr>
      <vt:lpstr>Comparison with Feature Extraction Algorithms (2)</vt:lpstr>
      <vt:lpstr>PowerPoint Presentation</vt:lpstr>
      <vt:lpstr>KNN(K-Nearest Neighbor)</vt:lpstr>
      <vt:lpstr>SVM (Support Vector Machine)</vt:lpstr>
      <vt:lpstr>PowerPoint Presentation</vt:lpstr>
      <vt:lpstr>ICA( Independent component analysis)</vt:lpstr>
      <vt:lpstr>CSP (Constraint satisfaction problems)</vt:lpstr>
      <vt:lpstr>PowerPoint Presentation</vt:lpstr>
      <vt:lpstr>Dataset and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“BRECTOR”</dc:title>
  <dc:creator>wassem takashi</dc:creator>
  <cp:lastModifiedBy>Nader ibrahim</cp:lastModifiedBy>
  <cp:revision>103</cp:revision>
  <dcterms:created xsi:type="dcterms:W3CDTF">2017-09-21T09:57:38Z</dcterms:created>
  <dcterms:modified xsi:type="dcterms:W3CDTF">2018-05-20T21:41:06Z</dcterms:modified>
</cp:coreProperties>
</file>