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312" r:id="rId18"/>
    <p:sldId id="273" r:id="rId19"/>
    <p:sldId id="271" r:id="rId20"/>
    <p:sldId id="300" r:id="rId21"/>
    <p:sldId id="316" r:id="rId22"/>
    <p:sldId id="313" r:id="rId23"/>
    <p:sldId id="315" r:id="rId24"/>
    <p:sldId id="301" r:id="rId25"/>
    <p:sldId id="302" r:id="rId26"/>
    <p:sldId id="303" r:id="rId27"/>
    <p:sldId id="304" r:id="rId28"/>
    <p:sldId id="305" r:id="rId29"/>
    <p:sldId id="306" r:id="rId30"/>
    <p:sldId id="307" r:id="rId31"/>
    <p:sldId id="308" r:id="rId32"/>
    <p:sldId id="309" r:id="rId33"/>
    <p:sldId id="310" r:id="rId34"/>
    <p:sldId id="311" r:id="rId35"/>
    <p:sldId id="314" r:id="rId36"/>
  </p:sldIdLst>
  <p:sldSz cx="12192000" cy="6858000"/>
  <p:notesSz cx="12192000" cy="6858000"/>
  <p:embeddedFontLst>
    <p:embeddedFont>
      <p:font typeface="等线" panose="02010600030101010101" pitchFamily="2" charset="-122"/>
      <p:regular r:id="rId38"/>
      <p:bold r:id="rId39"/>
    </p:embeddedFont>
    <p:embeddedFont>
      <p:font typeface="等线 Light" panose="02010600030101010101" pitchFamily="2" charset="-122"/>
      <p:regular r:id="rId40"/>
    </p:embeddedFont>
    <p:embeddedFont>
      <p:font typeface="微软雅黑" panose="020B0503020204020204" pitchFamily="34" charset="-122"/>
      <p:regular r:id="rId41"/>
      <p:bold r:id="rId42"/>
    </p:embeddedFont>
    <p:embeddedFont>
      <p:font typeface="Arial Narrow" panose="020B0606020202030204" pitchFamily="34" charset="0"/>
      <p:regular r:id="rId43"/>
      <p:bold r:id="rId44"/>
      <p:italic r:id="rId45"/>
      <p:boldItalic r:id="rId46"/>
    </p:embeddedFont>
    <p:embeddedFont>
      <p:font typeface="Calibri" panose="020F0502020204030204" pitchFamily="34" charset="0"/>
      <p:regular r:id="rId47"/>
      <p:bold r:id="rId48"/>
      <p:italic r:id="rId49"/>
      <p:boldItalic r:id="rId50"/>
    </p:embeddedFont>
    <p:embeddedFont>
      <p:font typeface="Impact" panose="020B0806030902050204" pitchFamily="34" charset="0"/>
      <p:regular r:id="rId51"/>
    </p:embeddedFont>
    <p:embeddedFont>
      <p:font typeface="Tw Cen MT" panose="020B0602020104020603" pitchFamily="34" charset="0"/>
      <p:regular r:id="rId52"/>
      <p:bold r:id="rId53"/>
      <p:italic r:id="rId54"/>
      <p:boldItalic r:id="rId55"/>
    </p:embeddedFont>
  </p:embeddedFont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>
      <p:cViewPr varScale="1">
        <p:scale>
          <a:sx n="77" d="100"/>
          <a:sy n="77" d="100"/>
        </p:scale>
        <p:origin x="91" y="17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38D9EF-04A8-4FDC-8A67-EB94B903763E}" type="doc">
      <dgm:prSet loTypeId="urn:microsoft.com/office/officeart/2005/8/layout/chevron2" loCatId="process" qsTypeId="urn:microsoft.com/office/officeart/2005/8/quickstyle/simple1" qsCatId="simple" csTypeId="urn:microsoft.com/office/officeart/2005/8/colors/accent3_3" csCatId="accent3" phldr="1"/>
      <dgm:spPr/>
    </dgm:pt>
    <dgm:pt modelId="{CFFF5526-DA76-48F8-A3D8-4D96401F8434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</a:rPr>
            <a:t>Brain</a:t>
          </a:r>
          <a:endParaRPr lang="en-US" sz="1000" dirty="0">
            <a:solidFill>
              <a:schemeClr val="tx1"/>
            </a:solidFill>
          </a:endParaRPr>
        </a:p>
      </dgm:t>
    </dgm:pt>
    <dgm:pt modelId="{03AE32C3-214A-43A0-BCC6-EEA080609F10}" type="parTrans" cxnId="{DC5EA281-42D8-4051-8AFC-F45448925113}">
      <dgm:prSet/>
      <dgm:spPr/>
      <dgm:t>
        <a:bodyPr/>
        <a:lstStyle/>
        <a:p>
          <a:endParaRPr lang="en-US"/>
        </a:p>
      </dgm:t>
    </dgm:pt>
    <dgm:pt modelId="{E09B4F3E-954B-46EB-B620-8A0EEBB7ABA1}" type="sibTrans" cxnId="{DC5EA281-42D8-4051-8AFC-F45448925113}">
      <dgm:prSet/>
      <dgm:spPr/>
      <dgm:t>
        <a:bodyPr/>
        <a:lstStyle/>
        <a:p>
          <a:endParaRPr lang="en-US"/>
        </a:p>
      </dgm:t>
    </dgm:pt>
    <dgm:pt modelId="{03709008-96BE-4314-B65D-7DEA6C6675F9}">
      <dgm:prSet phldrT="[Text]" custT="1"/>
      <dgm:spPr/>
      <dgm:t>
        <a:bodyPr/>
        <a:lstStyle/>
        <a:p>
          <a:r>
            <a:rPr lang="en-US" sz="1800" dirty="0">
              <a:solidFill>
                <a:schemeClr val="tx1"/>
              </a:solidFill>
            </a:rPr>
            <a:t>Lung</a:t>
          </a:r>
        </a:p>
      </dgm:t>
    </dgm:pt>
    <dgm:pt modelId="{7E48013B-B08E-4DED-99EE-2CE8B6E9DB10}" type="parTrans" cxnId="{F67B0592-872D-496B-AE1D-DE56141FCCB2}">
      <dgm:prSet/>
      <dgm:spPr/>
      <dgm:t>
        <a:bodyPr/>
        <a:lstStyle/>
        <a:p>
          <a:endParaRPr lang="en-US"/>
        </a:p>
      </dgm:t>
    </dgm:pt>
    <dgm:pt modelId="{B814AA78-04F1-4D25-BCA9-AB71D3777C21}" type="sibTrans" cxnId="{F67B0592-872D-496B-AE1D-DE56141FCCB2}">
      <dgm:prSet/>
      <dgm:spPr/>
      <dgm:t>
        <a:bodyPr/>
        <a:lstStyle/>
        <a:p>
          <a:endParaRPr lang="en-US"/>
        </a:p>
      </dgm:t>
    </dgm:pt>
    <dgm:pt modelId="{BBB3A0C9-40C4-47AB-9F2D-15FB0B484BC1}">
      <dgm:prSet phldrT="[Text]" custT="1"/>
      <dgm:spPr/>
      <dgm:t>
        <a:bodyPr/>
        <a:lstStyle/>
        <a:p>
          <a:endParaRPr lang="en-US" sz="1600" dirty="0">
            <a:solidFill>
              <a:schemeClr val="tx1"/>
            </a:solidFill>
          </a:endParaRPr>
        </a:p>
        <a:p>
          <a:r>
            <a:rPr lang="en-US" sz="1600" dirty="0">
              <a:solidFill>
                <a:schemeClr val="tx1"/>
              </a:solidFill>
            </a:rPr>
            <a:t>Breast </a:t>
          </a:r>
        </a:p>
        <a:p>
          <a:r>
            <a:rPr lang="en-US" sz="1600" dirty="0">
              <a:solidFill>
                <a:schemeClr val="tx1"/>
              </a:solidFill>
            </a:rPr>
            <a:t>Dense</a:t>
          </a:r>
        </a:p>
      </dgm:t>
    </dgm:pt>
    <dgm:pt modelId="{3C6C2219-FE17-4B0E-9F38-1AFC03BC8E2D}" type="parTrans" cxnId="{7503B127-6CEE-41B9-8E7F-658C2F125AA9}">
      <dgm:prSet/>
      <dgm:spPr/>
      <dgm:t>
        <a:bodyPr/>
        <a:lstStyle/>
        <a:p>
          <a:endParaRPr lang="en-US"/>
        </a:p>
      </dgm:t>
    </dgm:pt>
    <dgm:pt modelId="{B1DDA5EF-F12B-4DFC-BE48-8618CD92B268}" type="sibTrans" cxnId="{7503B127-6CEE-41B9-8E7F-658C2F125AA9}">
      <dgm:prSet/>
      <dgm:spPr/>
      <dgm:t>
        <a:bodyPr/>
        <a:lstStyle/>
        <a:p>
          <a:endParaRPr lang="en-US"/>
        </a:p>
      </dgm:t>
    </dgm:pt>
    <dgm:pt modelId="{019F0044-C040-4E12-93E2-D6AC6A764E42}">
      <dgm:prSet custT="1"/>
      <dgm:spPr/>
      <dgm:t>
        <a:bodyPr/>
        <a:lstStyle/>
        <a:p>
          <a:r>
            <a:rPr lang="en-US" sz="1800" dirty="0"/>
            <a:t>Beta, Gamma, Minimum, Homogeneity, Skewness, Kurtosis, Mean, Standard deviation, Entropy</a:t>
          </a:r>
        </a:p>
      </dgm:t>
    </dgm:pt>
    <dgm:pt modelId="{1381348F-FB30-4FBD-9BF6-4B0D2F9638B0}" type="parTrans" cxnId="{4CC30919-422A-4EA3-9C24-7C54F80970A4}">
      <dgm:prSet/>
      <dgm:spPr/>
      <dgm:t>
        <a:bodyPr/>
        <a:lstStyle/>
        <a:p>
          <a:endParaRPr lang="en-US"/>
        </a:p>
      </dgm:t>
    </dgm:pt>
    <dgm:pt modelId="{75727D0F-7535-4F6F-9E01-29B370FCEB86}" type="sibTrans" cxnId="{4CC30919-422A-4EA3-9C24-7C54F80970A4}">
      <dgm:prSet/>
      <dgm:spPr/>
      <dgm:t>
        <a:bodyPr/>
        <a:lstStyle/>
        <a:p>
          <a:endParaRPr lang="en-US"/>
        </a:p>
      </dgm:t>
    </dgm:pt>
    <dgm:pt modelId="{AAACD668-2D9D-4F84-ACEA-FEC9975CE320}">
      <dgm:prSet/>
      <dgm:spPr/>
      <dgm:t>
        <a:bodyPr/>
        <a:lstStyle/>
        <a:p>
          <a:r>
            <a:rPr lang="en-US" dirty="0"/>
            <a:t>Area, Perimeter, Homogeneity, Eccentricity Correlation, Circularity, Entropy,</a:t>
          </a:r>
        </a:p>
      </dgm:t>
    </dgm:pt>
    <dgm:pt modelId="{42ABEB79-D34F-43A1-985C-CB75C7A3CFCB}" type="parTrans" cxnId="{B7A4DFA8-51FF-474B-A919-702FE17D3920}">
      <dgm:prSet/>
      <dgm:spPr/>
      <dgm:t>
        <a:bodyPr/>
        <a:lstStyle/>
        <a:p>
          <a:endParaRPr lang="en-US"/>
        </a:p>
      </dgm:t>
    </dgm:pt>
    <dgm:pt modelId="{BFFC54C2-3870-4927-8761-0C85A800AB65}" type="sibTrans" cxnId="{B7A4DFA8-51FF-474B-A919-702FE17D3920}">
      <dgm:prSet/>
      <dgm:spPr/>
      <dgm:t>
        <a:bodyPr/>
        <a:lstStyle/>
        <a:p>
          <a:endParaRPr lang="en-US"/>
        </a:p>
      </dgm:t>
    </dgm:pt>
    <dgm:pt modelId="{F5C2BBF8-43A9-4DE8-B864-BF29E5654782}">
      <dgm:prSet/>
      <dgm:spPr/>
      <dgm:t>
        <a:bodyPr/>
        <a:lstStyle/>
        <a:p>
          <a:r>
            <a:rPr lang="en-US" dirty="0"/>
            <a:t>Mean, Standard deviation, Skewness, Kurtosis, Uniformity, High Average , Average histogram, smoothness , modified standard deviation, Modified Skewness</a:t>
          </a:r>
        </a:p>
      </dgm:t>
    </dgm:pt>
    <dgm:pt modelId="{B9D539D8-1649-49EE-99BB-BD7B1BF90926}" type="parTrans" cxnId="{D000A3F3-8BB1-415D-BDA3-846970A9E486}">
      <dgm:prSet/>
      <dgm:spPr/>
      <dgm:t>
        <a:bodyPr/>
        <a:lstStyle/>
        <a:p>
          <a:endParaRPr lang="en-US"/>
        </a:p>
      </dgm:t>
    </dgm:pt>
    <dgm:pt modelId="{618A542B-0C3C-43E3-9E0C-9C0B73E02AF1}" type="sibTrans" cxnId="{D000A3F3-8BB1-415D-BDA3-846970A9E486}">
      <dgm:prSet/>
      <dgm:spPr/>
      <dgm:t>
        <a:bodyPr/>
        <a:lstStyle/>
        <a:p>
          <a:endParaRPr lang="en-US"/>
        </a:p>
      </dgm:t>
    </dgm:pt>
    <dgm:pt modelId="{7580596F-EDB4-4A80-B085-B76BE072E49D}" type="pres">
      <dgm:prSet presAssocID="{1838D9EF-04A8-4FDC-8A67-EB94B903763E}" presName="linearFlow" presStyleCnt="0">
        <dgm:presLayoutVars>
          <dgm:dir/>
          <dgm:animLvl val="lvl"/>
          <dgm:resizeHandles val="exact"/>
        </dgm:presLayoutVars>
      </dgm:prSet>
      <dgm:spPr/>
    </dgm:pt>
    <dgm:pt modelId="{7F659B05-6680-4798-94DF-AEBF4162C5D6}" type="pres">
      <dgm:prSet presAssocID="{CFFF5526-DA76-48F8-A3D8-4D96401F8434}" presName="composite" presStyleCnt="0"/>
      <dgm:spPr/>
    </dgm:pt>
    <dgm:pt modelId="{7FD41EEC-C83A-4C21-A3F1-CFC107BB0594}" type="pres">
      <dgm:prSet presAssocID="{CFFF5526-DA76-48F8-A3D8-4D96401F8434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F7213E07-C6C1-4434-8FD5-C971ABD9F644}" type="pres">
      <dgm:prSet presAssocID="{CFFF5526-DA76-48F8-A3D8-4D96401F8434}" presName="descendantText" presStyleLbl="alignAcc1" presStyleIdx="0" presStyleCnt="3">
        <dgm:presLayoutVars>
          <dgm:bulletEnabled val="1"/>
        </dgm:presLayoutVars>
      </dgm:prSet>
      <dgm:spPr/>
    </dgm:pt>
    <dgm:pt modelId="{95D34200-420D-4CA2-BB51-1664C3F6A420}" type="pres">
      <dgm:prSet presAssocID="{E09B4F3E-954B-46EB-B620-8A0EEBB7ABA1}" presName="sp" presStyleCnt="0"/>
      <dgm:spPr/>
    </dgm:pt>
    <dgm:pt modelId="{5BCA1394-53F3-4BB3-81EF-2FA3DF4FE4CC}" type="pres">
      <dgm:prSet presAssocID="{03709008-96BE-4314-B65D-7DEA6C6675F9}" presName="composite" presStyleCnt="0"/>
      <dgm:spPr/>
    </dgm:pt>
    <dgm:pt modelId="{0EC0A7C7-B3E5-4532-AA31-0A86F5E5173E}" type="pres">
      <dgm:prSet presAssocID="{03709008-96BE-4314-B65D-7DEA6C6675F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FD3C95BD-94B1-40AB-9545-4B7C6D7D4405}" type="pres">
      <dgm:prSet presAssocID="{03709008-96BE-4314-B65D-7DEA6C6675F9}" presName="descendantText" presStyleLbl="alignAcc1" presStyleIdx="1" presStyleCnt="3">
        <dgm:presLayoutVars>
          <dgm:bulletEnabled val="1"/>
        </dgm:presLayoutVars>
      </dgm:prSet>
      <dgm:spPr/>
    </dgm:pt>
    <dgm:pt modelId="{0DD9BBCC-9B4E-43CF-85DD-E9B970AFD4C7}" type="pres">
      <dgm:prSet presAssocID="{B814AA78-04F1-4D25-BCA9-AB71D3777C21}" presName="sp" presStyleCnt="0"/>
      <dgm:spPr/>
    </dgm:pt>
    <dgm:pt modelId="{82601629-E217-4C88-98D5-A7DFA9B3EA48}" type="pres">
      <dgm:prSet presAssocID="{BBB3A0C9-40C4-47AB-9F2D-15FB0B484BC1}" presName="composite" presStyleCnt="0"/>
      <dgm:spPr/>
    </dgm:pt>
    <dgm:pt modelId="{2AF2189C-1D93-4B31-99CA-CB7D19591E7E}" type="pres">
      <dgm:prSet presAssocID="{BBB3A0C9-40C4-47AB-9F2D-15FB0B484BC1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634C0428-C111-4140-9809-456418471B1E}" type="pres">
      <dgm:prSet presAssocID="{BBB3A0C9-40C4-47AB-9F2D-15FB0B484BC1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BEAE7300-2405-46E1-8A8F-53CFC5AE75C4}" type="presOf" srcId="{1838D9EF-04A8-4FDC-8A67-EB94B903763E}" destId="{7580596F-EDB4-4A80-B085-B76BE072E49D}" srcOrd="0" destOrd="0" presId="urn:microsoft.com/office/officeart/2005/8/layout/chevron2"/>
    <dgm:cxn modelId="{87BC6A03-858B-4118-AC69-54B1B5B82322}" type="presOf" srcId="{F5C2BBF8-43A9-4DE8-B864-BF29E5654782}" destId="{634C0428-C111-4140-9809-456418471B1E}" srcOrd="0" destOrd="0" presId="urn:microsoft.com/office/officeart/2005/8/layout/chevron2"/>
    <dgm:cxn modelId="{4CC30919-422A-4EA3-9C24-7C54F80970A4}" srcId="{CFFF5526-DA76-48F8-A3D8-4D96401F8434}" destId="{019F0044-C040-4E12-93E2-D6AC6A764E42}" srcOrd="0" destOrd="0" parTransId="{1381348F-FB30-4FBD-9BF6-4B0D2F9638B0}" sibTransId="{75727D0F-7535-4F6F-9E01-29B370FCEB86}"/>
    <dgm:cxn modelId="{7503B127-6CEE-41B9-8E7F-658C2F125AA9}" srcId="{1838D9EF-04A8-4FDC-8A67-EB94B903763E}" destId="{BBB3A0C9-40C4-47AB-9F2D-15FB0B484BC1}" srcOrd="2" destOrd="0" parTransId="{3C6C2219-FE17-4B0E-9F38-1AFC03BC8E2D}" sibTransId="{B1DDA5EF-F12B-4DFC-BE48-8618CD92B268}"/>
    <dgm:cxn modelId="{D1389677-A9B9-457D-A66A-C7A748702679}" type="presOf" srcId="{AAACD668-2D9D-4F84-ACEA-FEC9975CE320}" destId="{FD3C95BD-94B1-40AB-9545-4B7C6D7D4405}" srcOrd="0" destOrd="0" presId="urn:microsoft.com/office/officeart/2005/8/layout/chevron2"/>
    <dgm:cxn modelId="{7E8D7E7C-7EAE-45B6-BE76-E438C3F10477}" type="presOf" srcId="{BBB3A0C9-40C4-47AB-9F2D-15FB0B484BC1}" destId="{2AF2189C-1D93-4B31-99CA-CB7D19591E7E}" srcOrd="0" destOrd="0" presId="urn:microsoft.com/office/officeart/2005/8/layout/chevron2"/>
    <dgm:cxn modelId="{DC5EA281-42D8-4051-8AFC-F45448925113}" srcId="{1838D9EF-04A8-4FDC-8A67-EB94B903763E}" destId="{CFFF5526-DA76-48F8-A3D8-4D96401F8434}" srcOrd="0" destOrd="0" parTransId="{03AE32C3-214A-43A0-BCC6-EEA080609F10}" sibTransId="{E09B4F3E-954B-46EB-B620-8A0EEBB7ABA1}"/>
    <dgm:cxn modelId="{42D5FD81-61E7-4EB4-879C-481877B7BC1F}" type="presOf" srcId="{019F0044-C040-4E12-93E2-D6AC6A764E42}" destId="{F7213E07-C6C1-4434-8FD5-C971ABD9F644}" srcOrd="0" destOrd="0" presId="urn:microsoft.com/office/officeart/2005/8/layout/chevron2"/>
    <dgm:cxn modelId="{F67B0592-872D-496B-AE1D-DE56141FCCB2}" srcId="{1838D9EF-04A8-4FDC-8A67-EB94B903763E}" destId="{03709008-96BE-4314-B65D-7DEA6C6675F9}" srcOrd="1" destOrd="0" parTransId="{7E48013B-B08E-4DED-99EE-2CE8B6E9DB10}" sibTransId="{B814AA78-04F1-4D25-BCA9-AB71D3777C21}"/>
    <dgm:cxn modelId="{B7A4DFA8-51FF-474B-A919-702FE17D3920}" srcId="{03709008-96BE-4314-B65D-7DEA6C6675F9}" destId="{AAACD668-2D9D-4F84-ACEA-FEC9975CE320}" srcOrd="0" destOrd="0" parTransId="{42ABEB79-D34F-43A1-985C-CB75C7A3CFCB}" sibTransId="{BFFC54C2-3870-4927-8761-0C85A800AB65}"/>
    <dgm:cxn modelId="{3426E2CB-5454-4EED-9656-C69078A9D982}" type="presOf" srcId="{03709008-96BE-4314-B65D-7DEA6C6675F9}" destId="{0EC0A7C7-B3E5-4532-AA31-0A86F5E5173E}" srcOrd="0" destOrd="0" presId="urn:microsoft.com/office/officeart/2005/8/layout/chevron2"/>
    <dgm:cxn modelId="{224EF5E9-FD7C-43DA-8318-79A63AAF9CC9}" type="presOf" srcId="{CFFF5526-DA76-48F8-A3D8-4D96401F8434}" destId="{7FD41EEC-C83A-4C21-A3F1-CFC107BB0594}" srcOrd="0" destOrd="0" presId="urn:microsoft.com/office/officeart/2005/8/layout/chevron2"/>
    <dgm:cxn modelId="{D000A3F3-8BB1-415D-BDA3-846970A9E486}" srcId="{BBB3A0C9-40C4-47AB-9F2D-15FB0B484BC1}" destId="{F5C2BBF8-43A9-4DE8-B864-BF29E5654782}" srcOrd="0" destOrd="0" parTransId="{B9D539D8-1649-49EE-99BB-BD7B1BF90926}" sibTransId="{618A542B-0C3C-43E3-9E0C-9C0B73E02AF1}"/>
    <dgm:cxn modelId="{A366730C-6D1D-4A3B-94E5-BE3F2430C014}" type="presParOf" srcId="{7580596F-EDB4-4A80-B085-B76BE072E49D}" destId="{7F659B05-6680-4798-94DF-AEBF4162C5D6}" srcOrd="0" destOrd="0" presId="urn:microsoft.com/office/officeart/2005/8/layout/chevron2"/>
    <dgm:cxn modelId="{78FAF171-E586-4D6E-AE43-799C81FAF975}" type="presParOf" srcId="{7F659B05-6680-4798-94DF-AEBF4162C5D6}" destId="{7FD41EEC-C83A-4C21-A3F1-CFC107BB0594}" srcOrd="0" destOrd="0" presId="urn:microsoft.com/office/officeart/2005/8/layout/chevron2"/>
    <dgm:cxn modelId="{962B3FC3-84E2-49E4-BEE0-A367DBC7EFF8}" type="presParOf" srcId="{7F659B05-6680-4798-94DF-AEBF4162C5D6}" destId="{F7213E07-C6C1-4434-8FD5-C971ABD9F644}" srcOrd="1" destOrd="0" presId="urn:microsoft.com/office/officeart/2005/8/layout/chevron2"/>
    <dgm:cxn modelId="{1C67843F-6489-4375-8BC1-90C21B3C3BFB}" type="presParOf" srcId="{7580596F-EDB4-4A80-B085-B76BE072E49D}" destId="{95D34200-420D-4CA2-BB51-1664C3F6A420}" srcOrd="1" destOrd="0" presId="urn:microsoft.com/office/officeart/2005/8/layout/chevron2"/>
    <dgm:cxn modelId="{39492C5A-6B4D-446D-9BA2-06F20CC893EF}" type="presParOf" srcId="{7580596F-EDB4-4A80-B085-B76BE072E49D}" destId="{5BCA1394-53F3-4BB3-81EF-2FA3DF4FE4CC}" srcOrd="2" destOrd="0" presId="urn:microsoft.com/office/officeart/2005/8/layout/chevron2"/>
    <dgm:cxn modelId="{5321704E-C17E-443C-B7E1-C0D05244E3C6}" type="presParOf" srcId="{5BCA1394-53F3-4BB3-81EF-2FA3DF4FE4CC}" destId="{0EC0A7C7-B3E5-4532-AA31-0A86F5E5173E}" srcOrd="0" destOrd="0" presId="urn:microsoft.com/office/officeart/2005/8/layout/chevron2"/>
    <dgm:cxn modelId="{4BEF517C-B766-4807-9538-C9C82F73A4CD}" type="presParOf" srcId="{5BCA1394-53F3-4BB3-81EF-2FA3DF4FE4CC}" destId="{FD3C95BD-94B1-40AB-9545-4B7C6D7D4405}" srcOrd="1" destOrd="0" presId="urn:microsoft.com/office/officeart/2005/8/layout/chevron2"/>
    <dgm:cxn modelId="{8395F640-5FEA-4F53-9A1B-71DB910A98DE}" type="presParOf" srcId="{7580596F-EDB4-4A80-B085-B76BE072E49D}" destId="{0DD9BBCC-9B4E-43CF-85DD-E9B970AFD4C7}" srcOrd="3" destOrd="0" presId="urn:microsoft.com/office/officeart/2005/8/layout/chevron2"/>
    <dgm:cxn modelId="{4327458D-3906-4859-BA65-7BCF8CE26B15}" type="presParOf" srcId="{7580596F-EDB4-4A80-B085-B76BE072E49D}" destId="{82601629-E217-4C88-98D5-A7DFA9B3EA48}" srcOrd="4" destOrd="0" presId="urn:microsoft.com/office/officeart/2005/8/layout/chevron2"/>
    <dgm:cxn modelId="{8CBEAB2C-AB32-44D2-93E6-FF78CAA67201}" type="presParOf" srcId="{82601629-E217-4C88-98D5-A7DFA9B3EA48}" destId="{2AF2189C-1D93-4B31-99CA-CB7D19591E7E}" srcOrd="0" destOrd="0" presId="urn:microsoft.com/office/officeart/2005/8/layout/chevron2"/>
    <dgm:cxn modelId="{C0FA3674-0522-4CC1-A110-6D53191E5AAC}" type="presParOf" srcId="{82601629-E217-4C88-98D5-A7DFA9B3EA48}" destId="{634C0428-C111-4140-9809-456418471B1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D41EEC-C83A-4C21-A3F1-CFC107BB0594}">
      <dsp:nvSpPr>
        <dsp:cNvPr id="0" name=""/>
        <dsp:cNvSpPr/>
      </dsp:nvSpPr>
      <dsp:spPr>
        <a:xfrm rot="5400000">
          <a:off x="-253088" y="258462"/>
          <a:ext cx="1687257" cy="118108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12700" cap="flat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Brain</a:t>
          </a:r>
          <a:endParaRPr lang="en-US" sz="1000" kern="1200" dirty="0">
            <a:solidFill>
              <a:schemeClr val="tx1"/>
            </a:solidFill>
          </a:endParaRPr>
        </a:p>
      </dsp:txBody>
      <dsp:txXfrm rot="-5400000">
        <a:off x="1" y="595913"/>
        <a:ext cx="1181080" cy="506177"/>
      </dsp:txXfrm>
    </dsp:sp>
    <dsp:sp modelId="{F7213E07-C6C1-4434-8FD5-C971ABD9F644}">
      <dsp:nvSpPr>
        <dsp:cNvPr id="0" name=""/>
        <dsp:cNvSpPr/>
      </dsp:nvSpPr>
      <dsp:spPr>
        <a:xfrm rot="5400000">
          <a:off x="3727335" y="-2540881"/>
          <a:ext cx="1096717" cy="6189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Beta, Gamma, Minimum, Homogeneity, Skewness, Kurtosis, Mean, Standard deviation, Entropy</a:t>
          </a:r>
        </a:p>
      </dsp:txBody>
      <dsp:txXfrm rot="-5400000">
        <a:off x="1181081" y="58910"/>
        <a:ext cx="6135690" cy="989643"/>
      </dsp:txXfrm>
    </dsp:sp>
    <dsp:sp modelId="{0EC0A7C7-B3E5-4532-AA31-0A86F5E5173E}">
      <dsp:nvSpPr>
        <dsp:cNvPr id="0" name=""/>
        <dsp:cNvSpPr/>
      </dsp:nvSpPr>
      <dsp:spPr>
        <a:xfrm rot="5400000">
          <a:off x="-253088" y="1752874"/>
          <a:ext cx="1687257" cy="118108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9546"/>
            <a:alphaOff val="0"/>
          </a:schemeClr>
        </a:solidFill>
        <a:ln w="12700" cap="flat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</a:rPr>
            <a:t>Lung</a:t>
          </a:r>
        </a:p>
      </dsp:txBody>
      <dsp:txXfrm rot="-5400000">
        <a:off x="1" y="2090325"/>
        <a:ext cx="1181080" cy="506177"/>
      </dsp:txXfrm>
    </dsp:sp>
    <dsp:sp modelId="{FD3C95BD-94B1-40AB-9545-4B7C6D7D4405}">
      <dsp:nvSpPr>
        <dsp:cNvPr id="0" name=""/>
        <dsp:cNvSpPr/>
      </dsp:nvSpPr>
      <dsp:spPr>
        <a:xfrm rot="5400000">
          <a:off x="3727335" y="-1046468"/>
          <a:ext cx="1096717" cy="6189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>
          <a:solidFill>
            <a:schemeClr val="accent3">
              <a:shade val="80000"/>
              <a:hueOff val="0"/>
              <a:satOff val="0"/>
              <a:lumOff val="954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Area, Perimeter, Homogeneity, Eccentricity Correlation, Circularity, Entropy,</a:t>
          </a:r>
        </a:p>
      </dsp:txBody>
      <dsp:txXfrm rot="-5400000">
        <a:off x="1181081" y="1553323"/>
        <a:ext cx="6135690" cy="989643"/>
      </dsp:txXfrm>
    </dsp:sp>
    <dsp:sp modelId="{2AF2189C-1D93-4B31-99CA-CB7D19591E7E}">
      <dsp:nvSpPr>
        <dsp:cNvPr id="0" name=""/>
        <dsp:cNvSpPr/>
      </dsp:nvSpPr>
      <dsp:spPr>
        <a:xfrm rot="5400000">
          <a:off x="-253088" y="3247287"/>
          <a:ext cx="1687257" cy="1181080"/>
        </a:xfrm>
        <a:prstGeom prst="chevron">
          <a:avLst/>
        </a:prstGeom>
        <a:solidFill>
          <a:schemeClr val="accent3">
            <a:shade val="80000"/>
            <a:hueOff val="0"/>
            <a:satOff val="0"/>
            <a:lumOff val="19092"/>
            <a:alphaOff val="0"/>
          </a:schemeClr>
        </a:solidFill>
        <a:ln w="12700" cap="flat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>
            <a:solidFill>
              <a:schemeClr val="tx1"/>
            </a:solidFill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Breast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</a:rPr>
            <a:t>Dense</a:t>
          </a:r>
        </a:p>
      </dsp:txBody>
      <dsp:txXfrm rot="-5400000">
        <a:off x="1" y="3584738"/>
        <a:ext cx="1181080" cy="506177"/>
      </dsp:txXfrm>
    </dsp:sp>
    <dsp:sp modelId="{634C0428-C111-4140-9809-456418471B1E}">
      <dsp:nvSpPr>
        <dsp:cNvPr id="0" name=""/>
        <dsp:cNvSpPr/>
      </dsp:nvSpPr>
      <dsp:spPr>
        <a:xfrm rot="5400000">
          <a:off x="3727047" y="448231"/>
          <a:ext cx="1097293" cy="61892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>
          <a:solidFill>
            <a:schemeClr val="accent3">
              <a:shade val="80000"/>
              <a:hueOff val="0"/>
              <a:satOff val="0"/>
              <a:lumOff val="190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Mean, Standard deviation, Skewness, Kurtosis, Uniformity, High Average , Average histogram, smoothness , modified standard deviation, Modified Skewness</a:t>
          </a:r>
        </a:p>
      </dsp:txBody>
      <dsp:txXfrm rot="-5400000">
        <a:off x="1181081" y="3047763"/>
        <a:ext cx="6135662" cy="990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6/27/2018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055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641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273189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78691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40276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8589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20823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26338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20183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0310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1649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869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20631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07953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7190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26052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3484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vert="horz" rtlCol="0"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</p:spPr>
        <p:txBody>
          <a:bodyPr vert="horz" rtlCol="0" anchor="b"/>
          <a:lstStyle>
            <a:lvl1pPr lvl="0" algn="ctr">
              <a:defRPr lang="en-US" sz="6000" dirty="0"/>
            </a:lvl1pPr>
          </a:lstStyle>
          <a:p>
            <a:r>
              <a:rPr 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vert="horz" rtlCol="0"/>
          <a:lstStyle>
            <a:lvl1pPr marL="0" lvl="0" indent="0" algn="ctr">
              <a:buNone/>
              <a:defRPr lang="en-US" sz="2400" dirty="0"/>
            </a:lvl1pPr>
            <a:lvl2pPr marL="457200" lvl="1" indent="0" algn="ctr">
              <a:buNone/>
              <a:defRPr lang="en-US" sz="2000" dirty="0"/>
            </a:lvl2pPr>
            <a:lvl3pPr marL="914400" lvl="2" indent="0" algn="ctr">
              <a:buNone/>
              <a:defRPr lang="en-US" sz="1800" dirty="0"/>
            </a:lvl3pPr>
            <a:lvl4pPr marL="1371600" lvl="3" indent="0" algn="ctr">
              <a:buNone/>
              <a:defRPr lang="en-US" sz="1600" dirty="0"/>
            </a:lvl4pPr>
            <a:lvl5pPr marL="1828800" lvl="4" indent="0" algn="ctr">
              <a:buNone/>
              <a:defRPr lang="en-US" sz="1600" dirty="0"/>
            </a:lvl5pPr>
            <a:lvl6pPr marL="2286000" lvl="5" indent="0" algn="ctr">
              <a:buNone/>
              <a:defRPr lang="en-US" sz="1600" dirty="0"/>
            </a:lvl6pPr>
            <a:lvl7pPr marL="2743200" lvl="6" indent="0" algn="ctr">
              <a:buNone/>
              <a:defRPr lang="en-US" sz="1600" dirty="0"/>
            </a:lvl7pPr>
            <a:lvl8pPr marL="3200400" lvl="7" indent="0" algn="ctr">
              <a:buNone/>
              <a:defRPr lang="en-US" sz="1600" dirty="0"/>
            </a:lvl8pPr>
            <a:lvl9pPr marL="3657600" lvl="8" indent="0" algn="ctr">
              <a:buNone/>
              <a:defRPr lang="en-US" sz="1600" dirty="0"/>
            </a:lvl9pPr>
          </a:lstStyle>
          <a:p>
            <a:r>
              <a:rPr 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214024B2-A7F1-4E28-AAA5-A4BEAB992D74}" type="datetime1">
              <a:t>6/27/2018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A513B8E8-9F76-45B9-A3DD-134244D6F88A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/>
        <p:txBody>
          <a:bodyPr vert="horz" rtlCol="0"/>
          <a:lstStyle/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DC0A7024-E495-41F4-8E1B-C24754A70E0D}" type="datetime1">
              <a:t>6/27/2018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6BBF95A6-4F16-4B6F-8595-24EB4941698D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</p:spPr>
        <p:txBody>
          <a:bodyPr vert="horz" rtlCol="0"/>
          <a:lstStyle/>
          <a:p>
            <a:r>
              <a:rPr lang="en-US" dirty="0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</p:spPr>
        <p:txBody>
          <a:bodyPr vert="horz" rtlCol="0"/>
          <a:lstStyle/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6625548B-78C6-438A-8D4A-CC1BEDD9B09E}" type="datetime1">
              <a:t>6/27/2018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D8AD5145-68FC-41EA-9C3F-FE0D3C924DAB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vert="horz" rtlCol="0"/>
          <a:lstStyle/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F77D8FC4-75B7-46BF-B553-5741D9ED8186}" type="datetime1">
              <a:t>6/27/2018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F836D1C0-1747-4FBF-8F2E-400F793FBB44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vert="horz" rtlCol="0" anchor="b"/>
          <a:lstStyle>
            <a:lvl1pPr lvl="0">
              <a:defRPr lang="en-US" sz="6000" dirty="0"/>
            </a:lvl1pPr>
          </a:lstStyle>
          <a:p>
            <a:r>
              <a:rPr 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49" y="4589463"/>
            <a:ext cx="10515600" cy="1500187"/>
          </a:xfrm>
        </p:spPr>
        <p:txBody>
          <a:bodyPr vert="horz" rtlCol="0"/>
          <a:lstStyle>
            <a:lvl1pPr marL="0" lvl="0" indent="0">
              <a:buNone/>
              <a:defRPr lang="en-US"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lang="en-US"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B9321A6A-D172-4ECF-9737-AB1FD3DF9CAD}" type="datetime1">
              <a:t>6/27/2018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AE03975A-AF33-471F-A4F9-23C4BC6EE3F7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5181600" cy="4351338"/>
          </a:xfrm>
        </p:spPr>
        <p:txBody>
          <a:bodyPr vert="horz" rtlCol="0"/>
          <a:lstStyle/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6172200" y="1825625"/>
            <a:ext cx="5181600" cy="4351338"/>
          </a:xfrm>
        </p:spPr>
        <p:txBody>
          <a:bodyPr vert="horz" rtlCol="0"/>
          <a:lstStyle/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ACC418B0-42CD-42FE-A75F-2E9F24845081}" type="datetime1">
              <a:t>6/27/2018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11ED0415-D69B-4F0B-837F-7CC8AE32934E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vert="horz" rtlCol="0"/>
          <a:lstStyle/>
          <a:p>
            <a:r>
              <a:rPr 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vert="horz" rtlCol="0" anchor="b"/>
          <a:lstStyle>
            <a:lvl1pPr marL="0" lvl="0" indent="0">
              <a:buNone/>
              <a:defRPr lang="en-US" sz="2400" b="1" dirty="0"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idx="2"/>
          </p:nvPr>
        </p:nvSpPr>
        <p:spPr>
          <a:xfrm>
            <a:off x="839788" y="2505075"/>
            <a:ext cx="5157787" cy="3684588"/>
          </a:xfrm>
        </p:spPr>
        <p:txBody>
          <a:bodyPr vert="horz" rtlCol="0"/>
          <a:lstStyle/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2"/>
          </a:xfrm>
        </p:spPr>
        <p:txBody>
          <a:bodyPr vert="horz" rtlCol="0" anchor="b"/>
          <a:lstStyle>
            <a:lvl1pPr marL="0" lvl="0" indent="0">
              <a:buNone/>
              <a:defRPr lang="en-US" sz="2400" b="1" dirty="0">
                <a:latin typeface="+mn-lt"/>
              </a:defRPr>
            </a:lvl1pPr>
            <a:lvl2pPr marL="457200" lvl="1" indent="0">
              <a:buNone/>
              <a:defRPr lang="en-US" sz="2000" b="1" dirty="0">
                <a:latin typeface="+mn-lt"/>
              </a:defRPr>
            </a:lvl2pPr>
            <a:lvl3pPr marL="914400" lvl="2" indent="0">
              <a:buNone/>
              <a:defRPr lang="en-US" sz="1800" b="1" dirty="0">
                <a:latin typeface="+mn-lt"/>
              </a:defRPr>
            </a:lvl3pPr>
            <a:lvl4pPr marL="1371600" lvl="3" indent="0">
              <a:buNone/>
              <a:defRPr lang="en-US" sz="1600" b="1" dirty="0">
                <a:latin typeface="+mn-lt"/>
              </a:defRPr>
            </a:lvl4pPr>
            <a:lvl5pPr marL="1828800" lvl="4" indent="0">
              <a:buNone/>
              <a:defRPr lang="en-US" sz="1600" b="1" dirty="0">
                <a:latin typeface="+mn-lt"/>
              </a:defRPr>
            </a:lvl5pPr>
            <a:lvl6pPr marL="2286000" lvl="5" indent="0">
              <a:buNone/>
              <a:defRPr lang="en-US" sz="1600" b="1" dirty="0">
                <a:latin typeface="+mn-lt"/>
              </a:defRPr>
            </a:lvl6pPr>
            <a:lvl7pPr marL="2743200" lvl="6" indent="0">
              <a:buNone/>
              <a:defRPr lang="en-US" sz="1600" b="1" dirty="0">
                <a:latin typeface="+mn-lt"/>
              </a:defRPr>
            </a:lvl7pPr>
            <a:lvl8pPr marL="3200400" lvl="7" indent="0">
              <a:buNone/>
              <a:defRPr lang="en-US" sz="1600" b="1" dirty="0">
                <a:latin typeface="+mn-lt"/>
              </a:defRPr>
            </a:lvl8pPr>
            <a:lvl9pPr marL="3657600" lvl="8" indent="0">
              <a:buNone/>
              <a:defRPr lang="en-US" sz="1600" b="1" dirty="0">
                <a:latin typeface="+mn-lt"/>
              </a:defRPr>
            </a:lvl9pPr>
          </a:lstStyle>
          <a:p>
            <a:pPr lvl="0"/>
            <a:r>
              <a:rPr lang="en-US" dirty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idx="4"/>
          </p:nvPr>
        </p:nvSpPr>
        <p:spPr>
          <a:xfrm>
            <a:off x="6172200" y="2505075"/>
            <a:ext cx="5183187" cy="3684588"/>
          </a:xfrm>
        </p:spPr>
        <p:txBody>
          <a:bodyPr vert="horz" rtlCol="0"/>
          <a:lstStyle/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F20B268A-C66C-4F68-B4A9-6114D9F82542}" type="datetime1">
              <a:t>6/27/2018</a:t>
            </a:fld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7C60C36E-1C62-46EC-9604-D8FB66AFEE4E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rtlCol="0"/>
          <a:lstStyle/>
          <a:p>
            <a:r>
              <a:rPr 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9E867B77-BF2E-42AE-8087-4CC0CC5BE6C1}" type="datetime1">
              <a:t>6/27/2018</a:t>
            </a:fld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E6EEDC79-9B18-4397-A8E1-8E695AA4D71C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E32A35C9-E42D-4932-B4C9-EF9DA2857E5D}" type="datetime1">
              <a:t>6/27/2018</a:t>
            </a:fld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C2CC7A70-5848-4DDE-944A-2312FAF812D7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rtlCol="0" anchor="b"/>
          <a:lstStyle>
            <a:lvl1pPr lvl="0">
              <a:defRPr lang="en-US" sz="3200" dirty="0"/>
            </a:lvl1pPr>
          </a:lstStyle>
          <a:p>
            <a:r>
              <a:rPr 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7" y="987425"/>
            <a:ext cx="6172200" cy="4873625"/>
          </a:xfrm>
        </p:spPr>
        <p:txBody>
          <a:bodyPr vert="horz" rtlCol="0"/>
          <a:lstStyle>
            <a:lvl1pPr lvl="0">
              <a:defRPr lang="en-US" sz="3200" dirty="0"/>
            </a:lvl1pPr>
            <a:lvl2pPr lvl="1">
              <a:defRPr lang="en-US" sz="2800" dirty="0"/>
            </a:lvl2pPr>
            <a:lvl3pPr lvl="2">
              <a:defRPr lang="en-US" sz="2400" dirty="0"/>
            </a:lvl3pPr>
            <a:lvl4pPr lvl="3">
              <a:defRPr lang="en-US" sz="2000" dirty="0"/>
            </a:lvl4pPr>
            <a:lvl5pPr lvl="4">
              <a:defRPr lang="en-US" sz="2000" dirty="0"/>
            </a:lvl5pPr>
            <a:lvl6pPr lvl="5">
              <a:defRPr lang="en-US" sz="2000" dirty="0"/>
            </a:lvl6pPr>
            <a:lvl7pPr lvl="6">
              <a:defRPr lang="en-US" sz="2000" dirty="0"/>
            </a:lvl7pPr>
            <a:lvl8pPr lvl="7">
              <a:defRPr lang="en-US" sz="2000" dirty="0"/>
            </a:lvl8pPr>
            <a:lvl9pPr lvl="8">
              <a:defRPr lang="en-US" sz="2000" dirty="0"/>
            </a:lvl9pPr>
          </a:lstStyle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7"/>
          </a:xfrm>
        </p:spPr>
        <p:txBody>
          <a:bodyPr vert="horz" rtlCol="0"/>
          <a:lstStyle>
            <a:lvl1pPr marL="0" lvl="0" indent="0">
              <a:buNone/>
              <a:defRPr lang="en-US" sz="1600" dirty="0"/>
            </a:lvl1pPr>
            <a:lvl2pPr marL="457200" lvl="1" indent="0">
              <a:buNone/>
              <a:defRPr lang="en-US" sz="1400" dirty="0"/>
            </a:lvl2pPr>
            <a:lvl3pPr marL="914400" lvl="2" indent="0">
              <a:buNone/>
              <a:defRPr lang="en-US" sz="1200" dirty="0"/>
            </a:lvl3pPr>
            <a:lvl4pPr marL="1371600" lvl="3" indent="0">
              <a:buNone/>
              <a:defRPr lang="en-US" sz="1000" dirty="0"/>
            </a:lvl4pPr>
            <a:lvl5pPr marL="1828800" lvl="4" indent="0">
              <a:buNone/>
              <a:defRPr lang="en-US" sz="1000" dirty="0"/>
            </a:lvl5pPr>
            <a:lvl6pPr marL="2286000" lvl="5" indent="0">
              <a:buNone/>
              <a:defRPr lang="en-US" sz="1000" dirty="0"/>
            </a:lvl6pPr>
            <a:lvl7pPr marL="2743200" lvl="6" indent="0">
              <a:buNone/>
              <a:defRPr lang="en-US" sz="1000" dirty="0"/>
            </a:lvl7pPr>
            <a:lvl8pPr marL="3200400" lvl="7" indent="0">
              <a:buNone/>
              <a:defRPr lang="en-US" sz="1000" dirty="0"/>
            </a:lvl8pPr>
            <a:lvl9pPr marL="3657600" lvl="8" indent="0">
              <a:buNone/>
              <a:defRPr lang="en-US" sz="1000" dirty="0"/>
            </a:lvl9pPr>
          </a:lstStyle>
          <a:p>
            <a:pPr lvl="0"/>
            <a:r>
              <a:rPr 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4281C450-DBB8-40B0-B27A-986CA9C5D181}" type="datetime1">
              <a:t>6/27/2018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301C0D7B-56AA-473A-98B3-C689C32F4338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vert="horz" rtlCol="0" anchor="b"/>
          <a:lstStyle>
            <a:lvl1pPr lvl="0">
              <a:defRPr lang="en-US" sz="3200" dirty="0"/>
            </a:lvl1pPr>
          </a:lstStyle>
          <a:p>
            <a:r>
              <a:rPr lang="en-US" dirty="0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172200" cy="4873625"/>
          </a:xfrm>
        </p:spPr>
        <p:txBody>
          <a:bodyPr vert="horz" rtlCol="0"/>
          <a:lstStyle>
            <a:lvl1pPr marL="0" lvl="0" indent="0">
              <a:buNone/>
              <a:defRPr lang="en-US" sz="3200" dirty="0"/>
            </a:lvl1pPr>
            <a:lvl2pPr marL="457200" lvl="1" indent="0">
              <a:buNone/>
              <a:defRPr lang="en-US" sz="2800" dirty="0"/>
            </a:lvl2pPr>
            <a:lvl3pPr marL="914400" lvl="2" indent="0">
              <a:buNone/>
              <a:defRPr lang="en-US" sz="2400" dirty="0"/>
            </a:lvl3pPr>
            <a:lvl4pPr marL="1371600" lvl="3" indent="0">
              <a:buNone/>
              <a:defRPr lang="en-US" sz="2000" dirty="0"/>
            </a:lvl4pPr>
            <a:lvl5pPr marL="1828800" lvl="4" indent="0">
              <a:buNone/>
              <a:defRPr lang="en-US" sz="2000" dirty="0"/>
            </a:lvl5pPr>
            <a:lvl6pPr marL="2286000" lvl="5" indent="0">
              <a:buNone/>
              <a:defRPr lang="en-US" sz="2000" dirty="0"/>
            </a:lvl6pPr>
            <a:lvl7pPr marL="2743200" lvl="6" indent="0">
              <a:buNone/>
              <a:defRPr lang="en-US" sz="2000" dirty="0"/>
            </a:lvl7pPr>
            <a:lvl8pPr marL="3200400" lvl="7" indent="0">
              <a:buNone/>
              <a:defRPr lang="en-US" sz="2000" dirty="0"/>
            </a:lvl8pPr>
            <a:lvl9pPr marL="3657600" lvl="8" indent="0">
              <a:buNone/>
              <a:defRPr lang="en-US" sz="2000" dirty="0"/>
            </a:lvl9pPr>
          </a:lstStyle>
          <a:p>
            <a:endParaRPr 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7"/>
          </a:xfrm>
        </p:spPr>
        <p:txBody>
          <a:bodyPr vert="horz" rtlCol="0"/>
          <a:lstStyle>
            <a:lvl1pPr marL="0" lvl="0" indent="0">
              <a:buNone/>
              <a:defRPr lang="en-US" sz="1600" dirty="0"/>
            </a:lvl1pPr>
            <a:lvl2pPr marL="457200" lvl="1" indent="0">
              <a:buNone/>
              <a:defRPr lang="en-US" sz="1400" dirty="0"/>
            </a:lvl2pPr>
            <a:lvl3pPr marL="914400" lvl="2" indent="0">
              <a:buNone/>
              <a:defRPr lang="en-US" sz="1200" dirty="0"/>
            </a:lvl3pPr>
            <a:lvl4pPr marL="1371600" lvl="3" indent="0">
              <a:buNone/>
              <a:defRPr lang="en-US" sz="1000" dirty="0"/>
            </a:lvl4pPr>
            <a:lvl5pPr marL="1828800" lvl="4" indent="0">
              <a:buNone/>
              <a:defRPr lang="en-US" sz="1000" dirty="0"/>
            </a:lvl5pPr>
            <a:lvl6pPr marL="2286000" lvl="5" indent="0">
              <a:buNone/>
              <a:defRPr lang="en-US" sz="1000" dirty="0"/>
            </a:lvl6pPr>
            <a:lvl7pPr marL="2743200" lvl="6" indent="0">
              <a:buNone/>
              <a:defRPr lang="en-US" sz="1000" dirty="0"/>
            </a:lvl7pPr>
            <a:lvl8pPr marL="3200400" lvl="7" indent="0">
              <a:buNone/>
              <a:defRPr lang="en-US" sz="1000" dirty="0"/>
            </a:lvl8pPr>
            <a:lvl9pPr marL="3657600" lvl="8" indent="0">
              <a:buNone/>
              <a:defRPr lang="en-US" sz="1000" dirty="0"/>
            </a:lvl9pPr>
          </a:lstStyle>
          <a:p>
            <a:pPr lvl="0"/>
            <a:r>
              <a:rPr lang="en-US" dirty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fld id="{DEB49040-A2D6-4770-9E2E-DDB751BDF353}" type="datetime1">
              <a:t>6/27/2018</a:t>
            </a:fld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fld id="{0FBB7000-0D28-4553-9BF2-8E68F828D324}" type="slidenum"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编辑母版文本样式</a:t>
            </a:r>
          </a:p>
          <a:p>
            <a:pPr lvl="1"/>
            <a:r>
              <a:rPr lang="en-US" dirty="0"/>
              <a:t>第二级</a:t>
            </a:r>
          </a:p>
          <a:p>
            <a:pPr lvl="2"/>
            <a:r>
              <a:rPr lang="en-US" dirty="0"/>
              <a:t>第三级</a:t>
            </a:r>
          </a:p>
          <a:p>
            <a:pPr lvl="3"/>
            <a:r>
              <a:rPr lang="en-US" dirty="0"/>
              <a:t>第四级</a:t>
            </a:r>
          </a:p>
          <a:p>
            <a:pPr lvl="4"/>
            <a:r>
              <a:rPr 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C9552E-F48F-4EB8-B225-4D27E0B91DA6}" type="datetime1">
              <a:t>6/27/2018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7FDBB-03D7-4A11-B9CA-8626D9A1BE93}" type="slidenum"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  <p:txStyles>
    <p:titleStyle>
      <a:lvl1pPr lvl="0" algn="l" rtl="0">
        <a:lnSpc>
          <a:spcPct val="90000"/>
        </a:lnSpc>
        <a:spcBef>
          <a:spcPct val="0"/>
        </a:spcBef>
        <a:buNone/>
        <a:defRPr lang="en-US" sz="4400" dirty="0">
          <a:solidFill>
            <a:schemeClr val="tx1"/>
          </a:solidFill>
          <a:latin typeface="+mj-lt"/>
        </a:defRPr>
      </a:lvl1pPr>
    </p:titleStyle>
    <p:bodyStyle>
      <a:lvl1pPr marL="228600" lvl="0" indent="-228600" algn="l" rtl="0">
        <a:lnSpc>
          <a:spcPct val="90000"/>
        </a:lnSpc>
        <a:spcBef>
          <a:spcPts val="1000"/>
        </a:spcBef>
        <a:buFont typeface="Arial"/>
        <a:buChar char="•"/>
        <a:defRPr lang="en-US" sz="2800" dirty="0">
          <a:solidFill>
            <a:schemeClr val="tx1"/>
          </a:solidFill>
          <a:latin typeface="+mn-lt"/>
        </a:defRPr>
      </a:lvl1pPr>
      <a:lvl2pPr marL="685800" lvl="1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400" dirty="0">
          <a:solidFill>
            <a:schemeClr val="tx1"/>
          </a:solidFill>
          <a:latin typeface="+mn-lt"/>
        </a:defRPr>
      </a:lvl2pPr>
      <a:lvl3pPr marL="1143000" lvl="2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2000" dirty="0">
          <a:solidFill>
            <a:schemeClr val="tx1"/>
          </a:solidFill>
          <a:latin typeface="+mn-lt"/>
        </a:defRPr>
      </a:lvl3pPr>
      <a:lvl4pPr marL="1600200" lvl="3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4pPr>
      <a:lvl5pPr marL="2057400" lvl="4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5pPr>
      <a:lvl6pPr marL="2514600" lvl="5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6pPr>
      <a:lvl7pPr marL="2971800" lvl="6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7pPr>
      <a:lvl8pPr marL="3429000" lvl="7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8pPr>
      <a:lvl9pPr marL="3886200" lvl="8" indent="-228600" algn="l" rtl="0">
        <a:lnSpc>
          <a:spcPct val="90000"/>
        </a:lnSpc>
        <a:spcBef>
          <a:spcPts val="500"/>
        </a:spcBef>
        <a:buFont typeface="Arial"/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563676" y="44767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4"/>
          <p:cNvSpPr txBox="1"/>
          <p:nvPr/>
        </p:nvSpPr>
        <p:spPr>
          <a:xfrm>
            <a:off x="805902" y="1912184"/>
            <a:ext cx="10554797" cy="80105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>
              <a:lnSpc>
                <a:spcPts val="6000"/>
              </a:lnSpc>
            </a:pPr>
            <a:r>
              <a:rPr lang="zh-CN" sz="4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BLB (Brain/Lung/Breast) Cancer Detection</a:t>
            </a:r>
          </a:p>
        </p:txBody>
      </p:sp>
      <p:grpSp>
        <p:nvGrpSpPr>
          <p:cNvPr id="8" name="组合 4"/>
          <p:cNvGrpSpPr/>
          <p:nvPr/>
        </p:nvGrpSpPr>
        <p:grpSpPr>
          <a:xfrm>
            <a:off x="1047432" y="3238500"/>
            <a:ext cx="10313265" cy="2679669"/>
            <a:chOff x="4848375" y="3238500"/>
            <a:chExt cx="2504926" cy="2679669"/>
          </a:xfrm>
        </p:grpSpPr>
        <p:sp>
          <p:nvSpPr>
            <p:cNvPr id="9" name="矩形: 圆角 28"/>
            <p:cNvSpPr/>
            <p:nvPr/>
          </p:nvSpPr>
          <p:spPr>
            <a:xfrm>
              <a:off x="4848375" y="4440124"/>
              <a:ext cx="2504926" cy="1478044"/>
            </a:xfrm>
            <a:prstGeom prst="roundRect">
              <a:avLst/>
            </a:prstGeom>
            <a:noFill/>
            <a:ln w="9525" cap="flat">
              <a:solidFill>
                <a:srgbClr val="7AB8BF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zh-CN" sz="2400" baseline="-250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Presented By: Bassma El-Sherbiny, Nardeen Nabil, Seif Yasser and Youssef Emad</a:t>
              </a:r>
            </a:p>
            <a:p>
              <a:pPr algn="ctr"/>
              <a:endParaRPr lang="zh-CN" sz="2400" baseline="-25000" dirty="0">
                <a:solidFill>
                  <a:srgbClr val="000000"/>
                </a:solidFill>
                <a:latin typeface="Tw Cen MT" panose="020B0602020104020603" pitchFamily="34" charset="0"/>
              </a:endParaRPr>
            </a:p>
            <a:p>
              <a:pPr algn="ctr"/>
              <a:r>
                <a:rPr lang="en-US" sz="1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Supervised By: Dr. Ashraf </a:t>
              </a:r>
              <a:r>
                <a:rPr lang="en-US" sz="1400" dirty="0" err="1">
                  <a:solidFill>
                    <a:srgbClr val="000000"/>
                  </a:solidFill>
                  <a:latin typeface="Tw Cen MT" panose="020B0602020104020603" pitchFamily="34" charset="0"/>
                </a:rPr>
                <a:t>Abdelraouf,</a:t>
              </a:r>
              <a:r>
                <a:rPr lang="en-US" sz="1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 Eng. </a:t>
              </a:r>
              <a:r>
                <a:rPr lang="en-US" sz="1400" dirty="0" err="1">
                  <a:solidFill>
                    <a:srgbClr val="000000"/>
                  </a:solidFill>
                  <a:latin typeface="Tw Cen MT" panose="020B0602020104020603" pitchFamily="34" charset="0"/>
                </a:rPr>
                <a:t>Taraggy</a:t>
              </a:r>
              <a:r>
                <a:rPr lang="en-US" sz="1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 </a:t>
              </a:r>
              <a:r>
                <a:rPr lang="en-US" sz="1400" dirty="0" err="1">
                  <a:solidFill>
                    <a:srgbClr val="000000"/>
                  </a:solidFill>
                  <a:latin typeface="Tw Cen MT" panose="020B0602020104020603" pitchFamily="34" charset="0"/>
                </a:rPr>
                <a:t>Mohiy</a:t>
              </a:r>
              <a:r>
                <a:rPr lang="en-US" sz="1400" dirty="0">
                  <a:solidFill>
                    <a:srgbClr val="000000"/>
                  </a:solidFill>
                  <a:latin typeface="Tw Cen MT" panose="020B0602020104020603" pitchFamily="34" charset="0"/>
                </a:rPr>
                <a:t> and Eng. Nada </a:t>
              </a:r>
              <a:r>
                <a:rPr lang="en-US" sz="1400" dirty="0" err="1">
                  <a:solidFill>
                    <a:srgbClr val="000000"/>
                  </a:solidFill>
                  <a:latin typeface="Tw Cen MT" panose="020B0602020104020603" pitchFamily="34" charset="0"/>
                </a:rPr>
                <a:t>Ayman</a:t>
              </a:r>
            </a:p>
          </p:txBody>
        </p:sp>
        <p:sp>
          <p:nvSpPr>
            <p:cNvPr id="10" name="矩形 29"/>
            <p:cNvSpPr/>
            <p:nvPr/>
          </p:nvSpPr>
          <p:spPr>
            <a:xfrm>
              <a:off x="5035005" y="3238500"/>
              <a:ext cx="2073003" cy="605294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endParaRPr lang="zh-CN" b="1" baseline="-25000" dirty="0">
                <a:solidFill>
                  <a:schemeClr val="bg1"/>
                </a:solidFill>
                <a:latin typeface="+mn-lt"/>
              </a:endParaRPr>
            </a:p>
          </p:txBody>
        </p:sp>
      </p:grpSp>
      <p:sp>
        <p:nvSpPr>
          <p:cNvPr id="11" name="矩形: 圆顶角 34"/>
          <p:cNvSpPr/>
          <p:nvPr/>
        </p:nvSpPr>
        <p:spPr>
          <a:xfrm rot="10800000">
            <a:off x="4848375" y="402690"/>
            <a:ext cx="2504926" cy="616484"/>
          </a:xfrm>
          <a:prstGeom prst="round2SameRect">
            <a:avLst>
              <a:gd name="adj1" fmla="val 21302"/>
              <a:gd name="adj2" fmla="val 0"/>
            </a:avLst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084873" y="3318294"/>
            <a:ext cx="10313265" cy="3695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800" dirty="0">
                <a:solidFill>
                  <a:schemeClr val="tx1"/>
                </a:solidFill>
                <a:latin typeface="Tw Cen MT" panose="020B0602020104020603" pitchFamily="34" charset="0"/>
              </a:rPr>
              <a:t>Automated detection and segmentation of tumors in three different organs -  Brain, Lung &amp; Breast.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32BC17-AC98-4612-96DB-F30E119DAC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332896"/>
            <a:ext cx="1828800" cy="18288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9BD05F7-A92F-4C1C-885E-00ACF2BC52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2" y="81409"/>
            <a:ext cx="2317789" cy="109339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7" name="组合 3"/>
          <p:cNvGrpSpPr/>
          <p:nvPr/>
        </p:nvGrpSpPr>
        <p:grpSpPr>
          <a:xfrm>
            <a:off x="1823674" y="1781533"/>
            <a:ext cx="2232948" cy="3507015"/>
            <a:chOff x="778084" y="1038958"/>
            <a:chExt cx="1850185" cy="2900945"/>
          </a:xfrm>
        </p:grpSpPr>
        <p:sp>
          <p:nvSpPr>
            <p:cNvPr id="8" name="圆角矩形 13"/>
            <p:cNvSpPr/>
            <p:nvPr/>
          </p:nvSpPr>
          <p:spPr>
            <a:xfrm>
              <a:off x="887052" y="1038958"/>
              <a:ext cx="1632254" cy="1502650"/>
            </a:xfrm>
            <a:prstGeom prst="roundRect">
              <a:avLst>
                <a:gd name="adj" fmla="val 9350"/>
              </a:avLst>
            </a:prstGeom>
            <a:solidFill>
              <a:srgbClr val="FF8789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9" name="任意多边形 14"/>
            <p:cNvSpPr/>
            <p:nvPr/>
          </p:nvSpPr>
          <p:spPr>
            <a:xfrm>
              <a:off x="778084" y="1947913"/>
              <a:ext cx="1850185" cy="1991990"/>
            </a:xfrm>
            <a:custGeom>
              <a:avLst/>
              <a:gdLst/>
              <a:ahLst/>
              <a:cxnLst/>
              <a:rect l="0" t="0" r="r" b="b"/>
              <a:pathLst>
                <a:path w="1850186" h="1991990">
                  <a:moveTo>
                    <a:pt x="1" y="0"/>
                  </a:moveTo>
                  <a:lnTo>
                    <a:pt x="1850186" y="0"/>
                  </a:lnTo>
                  <a:lnTo>
                    <a:pt x="1850186" y="1775523"/>
                  </a:lnTo>
                  <a:lnTo>
                    <a:pt x="1850185" y="1775523"/>
                  </a:lnTo>
                  <a:lnTo>
                    <a:pt x="1850185" y="1897384"/>
                  </a:lnTo>
                  <a:cubicBezTo>
                    <a:pt x="1850185" y="1949633"/>
                    <a:pt x="1787282" y="1991990"/>
                    <a:pt x="1709687" y="1991990"/>
                  </a:cubicBezTo>
                  <a:lnTo>
                    <a:pt x="140498" y="1991990"/>
                  </a:lnTo>
                  <a:cubicBezTo>
                    <a:pt x="62903" y="1991990"/>
                    <a:pt x="0" y="1949633"/>
                    <a:pt x="0" y="1897384"/>
                  </a:cubicBezTo>
                  <a:lnTo>
                    <a:pt x="0" y="1074770"/>
                  </a:lnTo>
                  <a:lnTo>
                    <a:pt x="1" y="1074765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25400" cap="flat">
              <a:solidFill>
                <a:srgbClr val="FF8789"/>
              </a:solidFill>
              <a:prstDash val="solid"/>
            </a:ln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0" name="椭圆 18"/>
            <p:cNvSpPr/>
            <p:nvPr/>
          </p:nvSpPr>
          <p:spPr>
            <a:xfrm>
              <a:off x="1403141" y="1647875"/>
              <a:ext cx="600075" cy="600075"/>
            </a:xfrm>
            <a:prstGeom prst="ellipse">
              <a:avLst/>
            </a:prstGeom>
            <a:solidFill>
              <a:srgbClr val="FF8789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1" name="文本框 11"/>
            <p:cNvSpPr txBox="1"/>
            <p:nvPr/>
          </p:nvSpPr>
          <p:spPr>
            <a:xfrm>
              <a:off x="1145074" y="1317499"/>
              <a:ext cx="1186259" cy="280023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Approach</a:t>
              </a:r>
            </a:p>
          </p:txBody>
        </p:sp>
        <p:sp>
          <p:nvSpPr>
            <p:cNvPr id="12" name="文本框 64"/>
            <p:cNvSpPr txBox="1"/>
            <p:nvPr/>
          </p:nvSpPr>
          <p:spPr>
            <a:xfrm>
              <a:off x="1148006" y="2434564"/>
              <a:ext cx="1110344" cy="279917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/>
              <a:endParaRPr 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sp>
          <p:nvSpPr>
            <p:cNvPr id="13" name="文本框 65"/>
            <p:cNvSpPr txBox="1"/>
            <p:nvPr/>
          </p:nvSpPr>
          <p:spPr>
            <a:xfrm>
              <a:off x="981159" y="2788385"/>
              <a:ext cx="1432279" cy="262680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>
                <a:lnSpc>
                  <a:spcPts val="2000"/>
                </a:lnSpc>
              </a:pPr>
              <a:endParaRPr lang="zh-CN" sz="1000" dirty="0">
                <a:latin typeface="Tw Cen MT" panose="020B0602020104020603" pitchFamily="34" charset="0"/>
              </a:endParaRPr>
            </a:p>
          </p:txBody>
        </p:sp>
      </p:grpSp>
      <p:grpSp>
        <p:nvGrpSpPr>
          <p:cNvPr id="14" name="组合 11"/>
          <p:cNvGrpSpPr/>
          <p:nvPr/>
        </p:nvGrpSpPr>
        <p:grpSpPr>
          <a:xfrm>
            <a:off x="4227857" y="1781533"/>
            <a:ext cx="2232948" cy="3507014"/>
            <a:chOff x="2690632" y="1038958"/>
            <a:chExt cx="1850185" cy="2900943"/>
          </a:xfrm>
        </p:grpSpPr>
        <p:sp>
          <p:nvSpPr>
            <p:cNvPr id="15" name="圆角矩形 23"/>
            <p:cNvSpPr/>
            <p:nvPr/>
          </p:nvSpPr>
          <p:spPr>
            <a:xfrm>
              <a:off x="2799601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B5A094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6" name="任意多边形 24"/>
            <p:cNvSpPr/>
            <p:nvPr/>
          </p:nvSpPr>
          <p:spPr>
            <a:xfrm>
              <a:off x="2690632" y="1947911"/>
              <a:ext cx="1850185" cy="1991990"/>
            </a:xfrm>
            <a:custGeom>
              <a:avLst/>
              <a:gdLst/>
              <a:ahLst/>
              <a:cxnLst/>
              <a:rect l="0" t="0" r="r" b="b"/>
              <a:pathLst>
                <a:path w="1850186" h="1991991">
                  <a:moveTo>
                    <a:pt x="1" y="0"/>
                  </a:moveTo>
                  <a:lnTo>
                    <a:pt x="1850186" y="0"/>
                  </a:lnTo>
                  <a:lnTo>
                    <a:pt x="1850186" y="1775524"/>
                  </a:lnTo>
                  <a:lnTo>
                    <a:pt x="1850185" y="1775524"/>
                  </a:lnTo>
                  <a:lnTo>
                    <a:pt x="1850185" y="1897385"/>
                  </a:lnTo>
                  <a:cubicBezTo>
                    <a:pt x="1850185" y="1949635"/>
                    <a:pt x="1787282" y="1991991"/>
                    <a:pt x="1709687" y="1991991"/>
                  </a:cubicBezTo>
                  <a:lnTo>
                    <a:pt x="140498" y="1991991"/>
                  </a:lnTo>
                  <a:cubicBezTo>
                    <a:pt x="62903" y="1991991"/>
                    <a:pt x="0" y="1949635"/>
                    <a:pt x="0" y="1897385"/>
                  </a:cubicBezTo>
                  <a:lnTo>
                    <a:pt x="0" y="1074770"/>
                  </a:lnTo>
                  <a:lnTo>
                    <a:pt x="1" y="1074765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25400" cap="flat">
              <a:solidFill>
                <a:srgbClr val="B5A094"/>
              </a:solidFill>
              <a:prstDash val="solid"/>
            </a:ln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17" name="椭圆 25"/>
            <p:cNvSpPr/>
            <p:nvPr/>
          </p:nvSpPr>
          <p:spPr>
            <a:xfrm>
              <a:off x="3315689" y="1647875"/>
              <a:ext cx="600075" cy="600075"/>
            </a:xfrm>
            <a:prstGeom prst="ellipse">
              <a:avLst/>
            </a:prstGeom>
            <a:solidFill>
              <a:srgbClr val="B5A094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Impact"/>
              </a:endParaRPr>
            </a:p>
          </p:txBody>
        </p:sp>
        <p:sp>
          <p:nvSpPr>
            <p:cNvPr id="18" name="文本框 48"/>
            <p:cNvSpPr txBox="1"/>
            <p:nvPr/>
          </p:nvSpPr>
          <p:spPr>
            <a:xfrm>
              <a:off x="3075474" y="1317499"/>
              <a:ext cx="1101720" cy="280023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Algorithms</a:t>
              </a:r>
            </a:p>
          </p:txBody>
        </p:sp>
        <p:sp>
          <p:nvSpPr>
            <p:cNvPr id="19" name="文本框 66"/>
            <p:cNvSpPr txBox="1"/>
            <p:nvPr/>
          </p:nvSpPr>
          <p:spPr>
            <a:xfrm>
              <a:off x="3060555" y="2434565"/>
              <a:ext cx="1110344" cy="279917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/>
              <a:endParaRPr 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</a:endParaRPr>
            </a:p>
          </p:txBody>
        </p:sp>
        <p:sp>
          <p:nvSpPr>
            <p:cNvPr id="20" name="文本框 67"/>
            <p:cNvSpPr txBox="1"/>
            <p:nvPr/>
          </p:nvSpPr>
          <p:spPr>
            <a:xfrm>
              <a:off x="2816836" y="2788385"/>
              <a:ext cx="1465009" cy="924979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>
              <a:lvl1pPr lvl="0" algn="ctr">
                <a:lnSpc>
                  <a:spcPts val="2000"/>
                </a:lnSpc>
                <a:defRPr lang="en-US" sz="1000" dirty="0"/>
              </a:lvl1pPr>
            </a:lstStyle>
            <a:p>
              <a:endParaRPr lang="en-US" dirty="0"/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622101" y="1781533"/>
            <a:ext cx="2232948" cy="3507014"/>
            <a:chOff x="4603181" y="1038958"/>
            <a:chExt cx="1850185" cy="2900943"/>
          </a:xfrm>
        </p:grpSpPr>
        <p:sp>
          <p:nvSpPr>
            <p:cNvPr id="22" name="圆角矩形 30"/>
            <p:cNvSpPr/>
            <p:nvPr/>
          </p:nvSpPr>
          <p:spPr>
            <a:xfrm>
              <a:off x="4712149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E7E6E6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3" name="任意多边形 31"/>
            <p:cNvSpPr/>
            <p:nvPr/>
          </p:nvSpPr>
          <p:spPr>
            <a:xfrm>
              <a:off x="4603181" y="1947911"/>
              <a:ext cx="1850185" cy="1991990"/>
            </a:xfrm>
            <a:custGeom>
              <a:avLst/>
              <a:gdLst/>
              <a:ahLst/>
              <a:cxnLst/>
              <a:rect l="0" t="0" r="r" b="b"/>
              <a:pathLst>
                <a:path w="1850186" h="1991991">
                  <a:moveTo>
                    <a:pt x="1" y="0"/>
                  </a:moveTo>
                  <a:lnTo>
                    <a:pt x="1850186" y="0"/>
                  </a:lnTo>
                  <a:lnTo>
                    <a:pt x="1850186" y="1775524"/>
                  </a:lnTo>
                  <a:lnTo>
                    <a:pt x="1850185" y="1775524"/>
                  </a:lnTo>
                  <a:lnTo>
                    <a:pt x="1850185" y="1897385"/>
                  </a:lnTo>
                  <a:cubicBezTo>
                    <a:pt x="1850185" y="1949635"/>
                    <a:pt x="1787282" y="1991991"/>
                    <a:pt x="1709687" y="1991991"/>
                  </a:cubicBezTo>
                  <a:lnTo>
                    <a:pt x="140498" y="1991991"/>
                  </a:lnTo>
                  <a:cubicBezTo>
                    <a:pt x="62903" y="1991991"/>
                    <a:pt x="0" y="1949635"/>
                    <a:pt x="0" y="1897385"/>
                  </a:cubicBezTo>
                  <a:lnTo>
                    <a:pt x="0" y="1074770"/>
                  </a:lnTo>
                  <a:lnTo>
                    <a:pt x="1" y="1074765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25400" cap="flat">
              <a:solidFill>
                <a:srgbClr val="E7E6E6"/>
              </a:solidFill>
              <a:prstDash val="solid"/>
            </a:ln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4" name="椭圆 32"/>
            <p:cNvSpPr/>
            <p:nvPr/>
          </p:nvSpPr>
          <p:spPr>
            <a:xfrm>
              <a:off x="5228238" y="1647875"/>
              <a:ext cx="600075" cy="600075"/>
            </a:xfrm>
            <a:prstGeom prst="ellipse">
              <a:avLst/>
            </a:prstGeom>
            <a:solidFill>
              <a:srgbClr val="E7E6E6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Impact"/>
              </a:endParaRPr>
            </a:p>
          </p:txBody>
        </p:sp>
        <p:sp>
          <p:nvSpPr>
            <p:cNvPr id="25" name="文本框 54"/>
            <p:cNvSpPr txBox="1"/>
            <p:nvPr/>
          </p:nvSpPr>
          <p:spPr>
            <a:xfrm>
              <a:off x="4867605" y="1285983"/>
              <a:ext cx="1273804" cy="280023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Results</a:t>
              </a:r>
            </a:p>
          </p:txBody>
        </p:sp>
        <p:sp>
          <p:nvSpPr>
            <p:cNvPr id="26" name="文本框 68"/>
            <p:cNvSpPr txBox="1"/>
            <p:nvPr/>
          </p:nvSpPr>
          <p:spPr>
            <a:xfrm>
              <a:off x="4973104" y="2434565"/>
              <a:ext cx="1110344" cy="279917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/>
              <a:endParaRPr 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</a:endParaRPr>
            </a:p>
          </p:txBody>
        </p:sp>
        <p:sp>
          <p:nvSpPr>
            <p:cNvPr id="27" name="文本框 69"/>
            <p:cNvSpPr txBox="1"/>
            <p:nvPr/>
          </p:nvSpPr>
          <p:spPr>
            <a:xfrm>
              <a:off x="4818510" y="2788385"/>
              <a:ext cx="1430149" cy="924979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>
              <a:lvl1pPr lvl="0" algn="ctr">
                <a:lnSpc>
                  <a:spcPts val="2000"/>
                </a:lnSpc>
                <a:defRPr lang="en-US" sz="1000" dirty="0"/>
              </a:lvl1pPr>
            </a:lstStyle>
            <a:p>
              <a:endParaRPr lang="en-US" dirty="0"/>
            </a:p>
          </p:txBody>
        </p:sp>
      </p:grpSp>
      <p:grpSp>
        <p:nvGrpSpPr>
          <p:cNvPr id="28" name="组合 25"/>
          <p:cNvGrpSpPr/>
          <p:nvPr/>
        </p:nvGrpSpPr>
        <p:grpSpPr>
          <a:xfrm>
            <a:off x="9026283" y="1781533"/>
            <a:ext cx="2232948" cy="3507014"/>
            <a:chOff x="6515730" y="1038958"/>
            <a:chExt cx="1850185" cy="2900943"/>
          </a:xfrm>
        </p:grpSpPr>
        <p:sp>
          <p:nvSpPr>
            <p:cNvPr id="29" name="圆角矩形 37"/>
            <p:cNvSpPr/>
            <p:nvPr/>
          </p:nvSpPr>
          <p:spPr>
            <a:xfrm>
              <a:off x="6624698" y="1038958"/>
              <a:ext cx="1632254" cy="1502651"/>
            </a:xfrm>
            <a:prstGeom prst="roundRect">
              <a:avLst>
                <a:gd name="adj" fmla="val 9350"/>
              </a:avLst>
            </a:prstGeom>
            <a:solidFill>
              <a:srgbClr val="A7C4C4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0" name="任意多边形 38"/>
            <p:cNvSpPr/>
            <p:nvPr/>
          </p:nvSpPr>
          <p:spPr>
            <a:xfrm>
              <a:off x="6515730" y="1947911"/>
              <a:ext cx="1850185" cy="1991990"/>
            </a:xfrm>
            <a:custGeom>
              <a:avLst/>
              <a:gdLst/>
              <a:ahLst/>
              <a:cxnLst/>
              <a:rect l="0" t="0" r="r" b="b"/>
              <a:pathLst>
                <a:path w="1850186" h="1991991">
                  <a:moveTo>
                    <a:pt x="1" y="0"/>
                  </a:moveTo>
                  <a:lnTo>
                    <a:pt x="1850186" y="0"/>
                  </a:lnTo>
                  <a:lnTo>
                    <a:pt x="1850186" y="1775524"/>
                  </a:lnTo>
                  <a:lnTo>
                    <a:pt x="1850185" y="1775524"/>
                  </a:lnTo>
                  <a:lnTo>
                    <a:pt x="1850185" y="1897385"/>
                  </a:lnTo>
                  <a:cubicBezTo>
                    <a:pt x="1850185" y="1949635"/>
                    <a:pt x="1787282" y="1991991"/>
                    <a:pt x="1709687" y="1991991"/>
                  </a:cubicBezTo>
                  <a:lnTo>
                    <a:pt x="140498" y="1991991"/>
                  </a:lnTo>
                  <a:cubicBezTo>
                    <a:pt x="62903" y="1991991"/>
                    <a:pt x="0" y="1949635"/>
                    <a:pt x="0" y="1897385"/>
                  </a:cubicBezTo>
                  <a:lnTo>
                    <a:pt x="0" y="1074770"/>
                  </a:lnTo>
                  <a:lnTo>
                    <a:pt x="1" y="1074765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 w="25400" cap="flat">
              <a:solidFill>
                <a:srgbClr val="A7C4C4"/>
              </a:solidFill>
              <a:prstDash val="solid"/>
            </a:ln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椭圆 39"/>
            <p:cNvSpPr/>
            <p:nvPr/>
          </p:nvSpPr>
          <p:spPr>
            <a:xfrm>
              <a:off x="7140786" y="1647875"/>
              <a:ext cx="600075" cy="600075"/>
            </a:xfrm>
            <a:prstGeom prst="ellipse">
              <a:avLst/>
            </a:prstGeom>
            <a:solidFill>
              <a:srgbClr val="A7C4C4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txBody>
            <a:bodyPr vert="horz" lIns="91412" tIns="45706" rIns="91412" bIns="45706" rtlCol="0" anchor="ctr"/>
            <a:lstStyle/>
            <a:p>
              <a:pPr algn="ctr"/>
              <a:endParaRPr lang="zh-HK" sz="2133" dirty="0">
                <a:solidFill>
                  <a:srgbClr val="FFFFFF"/>
                </a:solidFill>
                <a:latin typeface="Impact"/>
              </a:endParaRPr>
            </a:p>
          </p:txBody>
        </p:sp>
        <p:sp>
          <p:nvSpPr>
            <p:cNvPr id="32" name="文本框 60"/>
            <p:cNvSpPr txBox="1"/>
            <p:nvPr/>
          </p:nvSpPr>
          <p:spPr>
            <a:xfrm>
              <a:off x="6758650" y="1285983"/>
              <a:ext cx="1347909" cy="280023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/>
              <a:r>
                <a:rPr lang="en-US" sz="1600" dirty="0" err="1">
                  <a:solidFill>
                    <a:schemeClr val="tx1"/>
                  </a:solidFill>
                  <a:latin typeface="Tw Cen MT" panose="020B0602020104020603" pitchFamily="34" charset="0"/>
                </a:rPr>
                <a:t>Drawbacks</a:t>
              </a:r>
            </a:p>
          </p:txBody>
        </p:sp>
        <p:sp>
          <p:nvSpPr>
            <p:cNvPr id="33" name="文本框 70"/>
            <p:cNvSpPr txBox="1"/>
            <p:nvPr/>
          </p:nvSpPr>
          <p:spPr>
            <a:xfrm>
              <a:off x="6885652" y="2434565"/>
              <a:ext cx="1110344" cy="279917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/>
            <a:p>
              <a:pPr algn="ctr"/>
              <a:endParaRPr lang="zh-CN" sz="1599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/>
              </a:endParaRPr>
            </a:p>
          </p:txBody>
        </p:sp>
        <p:sp>
          <p:nvSpPr>
            <p:cNvPr id="34" name="文本框 71"/>
            <p:cNvSpPr txBox="1"/>
            <p:nvPr/>
          </p:nvSpPr>
          <p:spPr>
            <a:xfrm>
              <a:off x="6685093" y="2788385"/>
              <a:ext cx="1511462" cy="924979"/>
            </a:xfrm>
            <a:prstGeom prst="rect">
              <a:avLst/>
            </a:prstGeom>
            <a:noFill/>
          </p:spPr>
          <p:txBody>
            <a:bodyPr vert="horz" wrap="square" lIns="91412" tIns="45706" rIns="91412" bIns="45706" rtlCol="0">
              <a:spAutoFit/>
            </a:bodyPr>
            <a:lstStyle>
              <a:lvl1pPr lvl="0" algn="ctr">
                <a:lnSpc>
                  <a:spcPts val="2000"/>
                </a:lnSpc>
                <a:defRPr lang="en-US" sz="1000" dirty="0"/>
              </a:lvl1pPr>
            </a:lstStyle>
            <a:p>
              <a:endParaRPr lang="en-US" dirty="0"/>
            </a:p>
          </p:txBody>
        </p:sp>
      </p:grpSp>
      <p:sp>
        <p:nvSpPr>
          <p:cNvPr id="35" name="Rectangle: Diagonal Corners Snipped 34"/>
          <p:cNvSpPr/>
          <p:nvPr/>
        </p:nvSpPr>
        <p:spPr>
          <a:xfrm>
            <a:off x="3780238" y="238125"/>
            <a:ext cx="4812617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66539" y="170882"/>
            <a:ext cx="6352917" cy="94869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Related Work VI - Breast</a:t>
            </a:r>
          </a:p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Cancer Classification [11]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87647" y="4337955"/>
            <a:ext cx="1905000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Detection of Breast Tumor Candidates.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349847" y="4125547"/>
            <a:ext cx="1905000" cy="94869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Marker-controlled WatershedSegmentation and Morphological Analysis.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826348" y="4445587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90% on MIAS dataset.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26648" y="4445587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Low accuracy.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微软雅黑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Problem Definition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170460"/>
            <a:ext cx="9690316" cy="166924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r>
              <a:rPr 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- </a:t>
            </a:r>
            <a:r>
              <a:rPr lang="zh-CN" sz="1600" dirty="0">
                <a:solidFill>
                  <a:srgbClr val="C00000"/>
                </a:solidFill>
                <a:latin typeface="Tw Cen MT" panose="020B0602020104020603" pitchFamily="34" charset="0"/>
              </a:rPr>
              <a:t>Reduce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conflicts between doctors' diagnosis.</a:t>
            </a:r>
          </a:p>
          <a:p>
            <a:pPr algn="l">
              <a:lnSpc>
                <a:spcPct val="129999"/>
              </a:lnSpc>
              <a:defRPr lang="en-US" sz="1400" dirty="0"/>
            </a:pPr>
            <a:endParaRPr 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l">
              <a:lnSpc>
                <a:spcPct val="129999"/>
              </a:lnSpc>
              <a:defRPr lang="en-US" sz="1400" dirty="0"/>
            </a:pPr>
            <a:r>
              <a:rPr 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- </a:t>
            </a:r>
            <a:r>
              <a:rPr lang="zh-CN" sz="1600" dirty="0">
                <a:solidFill>
                  <a:srgbClr val="C00000"/>
                </a:solidFill>
                <a:latin typeface="Tw Cen MT" panose="020B0602020104020603" pitchFamily="34" charset="0"/>
              </a:rPr>
              <a:t>Reduce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time taken by manual diagnosis.</a:t>
            </a:r>
          </a:p>
          <a:p>
            <a:pPr algn="l">
              <a:lnSpc>
                <a:spcPct val="129999"/>
              </a:lnSpc>
              <a:defRPr lang="en-US" sz="1400" dirty="0"/>
            </a:pPr>
            <a:endParaRPr 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0"/>
            </a:endParaRPr>
          </a:p>
          <a:p>
            <a:pPr algn="l">
              <a:lnSpc>
                <a:spcPct val="129999"/>
              </a:lnSpc>
              <a:defRPr lang="en-US" sz="1400" dirty="0"/>
            </a:pPr>
            <a:r>
              <a:rPr lang="zh-CN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Tw Cen MT" panose="020B0602020104020603" pitchFamily="34" charset="0"/>
              </a:rPr>
              <a:t>- </a:t>
            </a:r>
            <a:r>
              <a:rPr lang="zh-CN" sz="1600" dirty="0">
                <a:solidFill>
                  <a:srgbClr val="C00000"/>
                </a:solidFill>
                <a:latin typeface="Tw Cen MT" panose="020B0602020104020603" pitchFamily="34" charset="0"/>
              </a:rPr>
              <a:t>Increasse </a:t>
            </a:r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accuracy of CAD systems.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微软雅黑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2883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2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System Overview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213" y="686090"/>
            <a:ext cx="7063949" cy="54471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ïṩḷïḑe"/>
          <p:cNvSpPr/>
          <p:nvPr/>
        </p:nvSpPr>
        <p:spPr>
          <a:xfrm>
            <a:off x="1981819" y="1684429"/>
            <a:ext cx="3597055" cy="3439930"/>
          </a:xfrm>
          <a:prstGeom prst="rect">
            <a:avLst/>
          </a:prstGeom>
          <a:noFill/>
          <a:ln w="9525" cap="flat">
            <a:solidFill>
              <a:srgbClr val="5F9E8F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grpSp>
        <p:nvGrpSpPr>
          <p:cNvPr id="8" name="组合 13"/>
          <p:cNvGrpSpPr/>
          <p:nvPr/>
        </p:nvGrpSpPr>
        <p:grpSpPr>
          <a:xfrm>
            <a:off x="5807474" y="1518487"/>
            <a:ext cx="2580139" cy="1865908"/>
            <a:chOff x="6379743" y="2069398"/>
            <a:chExt cx="2349953" cy="1699966"/>
          </a:xfrm>
        </p:grpSpPr>
        <p:sp>
          <p:nvSpPr>
            <p:cNvPr id="9" name="iśḻíḓé"/>
            <p:cNvSpPr/>
            <p:nvPr/>
          </p:nvSpPr>
          <p:spPr>
            <a:xfrm>
              <a:off x="6379743" y="2069398"/>
              <a:ext cx="2349953" cy="1699966"/>
            </a:xfrm>
            <a:prstGeom prst="rect">
              <a:avLst/>
            </a:prstGeom>
            <a:solidFill>
              <a:srgbClr val="B5A094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grpSp>
          <p:nvGrpSpPr>
            <p:cNvPr id="10" name="组合 18"/>
            <p:cNvGrpSpPr/>
            <p:nvPr/>
          </p:nvGrpSpPr>
          <p:grpSpPr>
            <a:xfrm>
              <a:off x="6417843" y="2106266"/>
              <a:ext cx="2293289" cy="1496408"/>
              <a:chOff x="1736014" y="2001452"/>
              <a:chExt cx="2293289" cy="1496408"/>
            </a:xfrm>
          </p:grpSpPr>
          <p:sp>
            <p:nvSpPr>
              <p:cNvPr id="11" name="文本框 19"/>
              <p:cNvSpPr txBox="1"/>
              <p:nvPr/>
            </p:nvSpPr>
            <p:spPr>
              <a:xfrm>
                <a:off x="2037113" y="2001452"/>
                <a:ext cx="1671556" cy="336486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sz="1800" b="1" u="sng" dirty="0" err="1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Lung</a:t>
                </a:r>
              </a:p>
            </p:txBody>
          </p:sp>
          <p:sp>
            <p:nvSpPr>
              <p:cNvPr id="12" name="文本框 20"/>
              <p:cNvSpPr txBox="1"/>
              <p:nvPr/>
            </p:nvSpPr>
            <p:spPr>
              <a:xfrm>
                <a:off x="1736014" y="2292119"/>
                <a:ext cx="2293289" cy="120574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sz="1400" b="1" dirty="0" err="1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Features Extracted: </a:t>
                </a:r>
                <a:r>
                  <a:rPr lang="zh-CN" sz="1400" dirty="0" err="1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Area, Correlation </a:t>
                </a:r>
                <a:r>
                  <a:rPr lang="en-US" sz="1400" dirty="0" err="1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Homogeneity &amp; Eccentricity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zh-CN" sz="1400" b="1" dirty="0" err="1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Segmentation: </a:t>
                </a:r>
                <a:r>
                  <a:rPr lang="zh-CN" sz="1400" dirty="0" err="1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Clear Boarder, Threshold, Erosion &amp; Closure.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zh-CN" sz="1400" b="1" dirty="0" err="1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Classification:</a:t>
                </a:r>
                <a:r>
                  <a:rPr lang="zh-CN" sz="1400" dirty="0" err="1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 Extra-Trees</a:t>
                </a:r>
              </a:p>
            </p:txBody>
          </p:sp>
        </p:grpSp>
      </p:grpSp>
      <p:grpSp>
        <p:nvGrpSpPr>
          <p:cNvPr id="13" name="组合 21"/>
          <p:cNvGrpSpPr/>
          <p:nvPr/>
        </p:nvGrpSpPr>
        <p:grpSpPr>
          <a:xfrm>
            <a:off x="5807474" y="3399242"/>
            <a:ext cx="2580139" cy="1925643"/>
            <a:chOff x="6379743" y="3786864"/>
            <a:chExt cx="2349953" cy="1722464"/>
          </a:xfrm>
        </p:grpSpPr>
        <p:sp>
          <p:nvSpPr>
            <p:cNvPr id="14" name="îslïdê"/>
            <p:cNvSpPr/>
            <p:nvPr/>
          </p:nvSpPr>
          <p:spPr>
            <a:xfrm>
              <a:off x="6379743" y="3809362"/>
              <a:ext cx="2349953" cy="1699966"/>
            </a:xfrm>
            <a:prstGeom prst="rect">
              <a:avLst/>
            </a:prstGeom>
            <a:solidFill>
              <a:srgbClr val="A7C4C4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grpSp>
          <p:nvGrpSpPr>
            <p:cNvPr id="15" name="组合 23"/>
            <p:cNvGrpSpPr/>
            <p:nvPr/>
          </p:nvGrpSpPr>
          <p:grpSpPr>
            <a:xfrm>
              <a:off x="6466052" y="3786864"/>
              <a:ext cx="2179074" cy="1564836"/>
              <a:chOff x="1784223" y="1942086"/>
              <a:chExt cx="2179074" cy="1564836"/>
            </a:xfrm>
          </p:grpSpPr>
          <p:sp>
            <p:nvSpPr>
              <p:cNvPr id="16" name="文本框 24"/>
              <p:cNvSpPr txBox="1"/>
              <p:nvPr/>
            </p:nvSpPr>
            <p:spPr>
              <a:xfrm>
                <a:off x="1999013" y="1942086"/>
                <a:ext cx="1671556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sz="16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Brain</a:t>
                </a:r>
              </a:p>
            </p:txBody>
          </p:sp>
          <p:sp>
            <p:nvSpPr>
              <p:cNvPr id="17" name="文本框 25"/>
              <p:cNvSpPr txBox="1"/>
              <p:nvPr/>
            </p:nvSpPr>
            <p:spPr>
              <a:xfrm>
                <a:off x="1784223" y="2139587"/>
                <a:ext cx="2179074" cy="136733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l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Features Extracted: </a:t>
                </a:r>
                <a:r>
                  <a:rPr 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Beta, Gamma, </a:t>
                </a:r>
                <a:r>
                  <a:rPr lang="en-US" sz="1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Homogeneity</a:t>
                </a:r>
                <a:r>
                  <a:rPr 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 &amp; Minimum.</a:t>
                </a:r>
              </a:p>
              <a:p>
                <a:pPr algn="l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Segmentation:</a:t>
                </a:r>
                <a:r>
                  <a:rPr 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 Median, K-means Dilation &amp; Canny Edge.</a:t>
                </a:r>
              </a:p>
              <a:p>
                <a:pPr algn="l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Classification:</a:t>
                </a:r>
                <a:r>
                  <a:rPr 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 SVM &amp; Extra-Trees</a:t>
                </a:r>
              </a:p>
            </p:txBody>
          </p:sp>
        </p:grpSp>
      </p:grpSp>
      <p:grpSp>
        <p:nvGrpSpPr>
          <p:cNvPr id="18" name="组合 26"/>
          <p:cNvGrpSpPr/>
          <p:nvPr/>
        </p:nvGrpSpPr>
        <p:grpSpPr>
          <a:xfrm>
            <a:off x="8444277" y="1518487"/>
            <a:ext cx="2462388" cy="1865907"/>
            <a:chOff x="8786359" y="2069397"/>
            <a:chExt cx="2349953" cy="1699966"/>
          </a:xfrm>
        </p:grpSpPr>
        <p:sp>
          <p:nvSpPr>
            <p:cNvPr id="19" name="iś1íḍê"/>
            <p:cNvSpPr/>
            <p:nvPr/>
          </p:nvSpPr>
          <p:spPr>
            <a:xfrm>
              <a:off x="8786359" y="2069397"/>
              <a:ext cx="2349953" cy="1699966"/>
            </a:xfrm>
            <a:prstGeom prst="rect">
              <a:avLst/>
            </a:prstGeom>
            <a:solidFill>
              <a:srgbClr val="E7E6E6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grpSp>
          <p:nvGrpSpPr>
            <p:cNvPr id="20" name="组合 28"/>
            <p:cNvGrpSpPr/>
            <p:nvPr/>
          </p:nvGrpSpPr>
          <p:grpSpPr>
            <a:xfrm>
              <a:off x="8786605" y="2114429"/>
              <a:ext cx="2295630" cy="1634135"/>
              <a:chOff x="1717175" y="2009615"/>
              <a:chExt cx="2295630" cy="1634135"/>
            </a:xfrm>
          </p:grpSpPr>
          <p:sp>
            <p:nvSpPr>
              <p:cNvPr id="21" name="文本框 29"/>
              <p:cNvSpPr txBox="1"/>
              <p:nvPr/>
            </p:nvSpPr>
            <p:spPr>
              <a:xfrm>
                <a:off x="2075213" y="2009615"/>
                <a:ext cx="1671556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sz="1600" b="1" u="sng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Breast Dense</a:t>
                </a:r>
              </a:p>
            </p:txBody>
          </p:sp>
          <p:sp>
            <p:nvSpPr>
              <p:cNvPr id="22" name="文本框 30"/>
              <p:cNvSpPr txBox="1"/>
              <p:nvPr/>
            </p:nvSpPr>
            <p:spPr>
              <a:xfrm>
                <a:off x="1717175" y="2251071"/>
                <a:ext cx="2295630" cy="139267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Features Extracted: </a:t>
                </a:r>
                <a:r>
                  <a:rPr lang="zh-CN" sz="14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Modified Skewness, Smoothness, Modified Kurtosis.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Segmentation:</a:t>
                </a:r>
                <a:r>
                  <a:rPr 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 Threshold,Connected Components.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Classification:</a:t>
                </a:r>
                <a:r>
                  <a:rPr lang="zh-CN" sz="14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Tw Cen MT" panose="020B0602020104020603" pitchFamily="34" charset="0"/>
                  </a:rPr>
                  <a:t> Extra-Trees</a:t>
                </a:r>
              </a:p>
            </p:txBody>
          </p:sp>
        </p:grpSp>
      </p:grpSp>
      <p:grpSp>
        <p:nvGrpSpPr>
          <p:cNvPr id="23" name="组合 31"/>
          <p:cNvGrpSpPr/>
          <p:nvPr/>
        </p:nvGrpSpPr>
        <p:grpSpPr>
          <a:xfrm>
            <a:off x="8444277" y="3424392"/>
            <a:ext cx="2462388" cy="1877021"/>
            <a:chOff x="8786359" y="3809361"/>
            <a:chExt cx="2349953" cy="1699966"/>
          </a:xfrm>
        </p:grpSpPr>
        <p:sp>
          <p:nvSpPr>
            <p:cNvPr id="24" name="îš1îďê"/>
            <p:cNvSpPr/>
            <p:nvPr/>
          </p:nvSpPr>
          <p:spPr>
            <a:xfrm>
              <a:off x="8786359" y="3809361"/>
              <a:ext cx="2349953" cy="1699966"/>
            </a:xfrm>
            <a:prstGeom prst="rect">
              <a:avLst/>
            </a:prstGeom>
            <a:solidFill>
              <a:srgbClr val="FF8789"/>
            </a:solidFill>
            <a:ln w="9525" cap="flat">
              <a:noFill/>
              <a:prstDash val="solid"/>
              <a:miter lim="800000"/>
            </a:ln>
            <a:effectLst>
              <a:innerShdw dist="38100" dir="13500000">
                <a:srgbClr val="000000">
                  <a:alpha val="39999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grpSp>
          <p:nvGrpSpPr>
            <p:cNvPr id="25" name="组合 33"/>
            <p:cNvGrpSpPr/>
            <p:nvPr/>
          </p:nvGrpSpPr>
          <p:grpSpPr>
            <a:xfrm>
              <a:off x="8909280" y="3889105"/>
              <a:ext cx="2104356" cy="1135390"/>
              <a:chOff x="1839850" y="2044327"/>
              <a:chExt cx="2104356" cy="1135390"/>
            </a:xfrm>
          </p:grpSpPr>
          <p:sp>
            <p:nvSpPr>
              <p:cNvPr id="26" name="文本框 34"/>
              <p:cNvSpPr txBox="1"/>
              <p:nvPr/>
            </p:nvSpPr>
            <p:spPr>
              <a:xfrm>
                <a:off x="2037113" y="2044327"/>
                <a:ext cx="1671556" cy="30777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/>
                <a:r>
                  <a:rPr lang="zh-CN" sz="1600" b="1" u="sng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w Cen MT" panose="020B0602020104020603" pitchFamily="34" charset="0"/>
                  </a:rPr>
                  <a:t>Breast Cancer</a:t>
                </a:r>
              </a:p>
            </p:txBody>
          </p:sp>
          <p:sp>
            <p:nvSpPr>
              <p:cNvPr id="27" name="文本框 35"/>
              <p:cNvSpPr txBox="1"/>
              <p:nvPr/>
            </p:nvSpPr>
            <p:spPr>
              <a:xfrm>
                <a:off x="1839850" y="2352775"/>
                <a:ext cx="2104356" cy="826942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algn="ctr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Feature Extraction</a:t>
                </a:r>
                <a:r>
                  <a:rPr lang="zh-CN" sz="1400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: None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Segmentation: </a:t>
                </a:r>
                <a:r>
                  <a:rPr lang="zh-CN" sz="1400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Median, Most shiny.</a:t>
                </a:r>
              </a:p>
              <a:p>
                <a:pPr algn="ctr">
                  <a:lnSpc>
                    <a:spcPts val="1600"/>
                  </a:lnSpc>
                </a:pPr>
                <a:r>
                  <a:rPr lang="zh-CN" sz="1400" b="1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Classification: </a:t>
                </a:r>
                <a:r>
                  <a:rPr lang="zh-CN" sz="1400" dirty="0">
                    <a:solidFill>
                      <a:schemeClr val="bg1">
                        <a:lumMod val="95000"/>
                      </a:schemeClr>
                    </a:solidFill>
                    <a:latin typeface="Tw Cen MT" panose="020B0602020104020603" pitchFamily="34" charset="0"/>
                  </a:rPr>
                  <a:t>ExtraTrees.</a:t>
                </a:r>
              </a:p>
            </p:txBody>
          </p:sp>
        </p:grpSp>
      </p:grpSp>
      <p:sp>
        <p:nvSpPr>
          <p:cNvPr id="28" name="TextBox 27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Problem Definition</a:t>
            </a:r>
          </a:p>
        </p:txBody>
      </p:sp>
      <p:sp>
        <p:nvSpPr>
          <p:cNvPr id="29" name="Rectangle: Diagonal Corners Snipped 28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</a:rPr>
              <a:t>Methodology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B4B64A0-96E8-4483-9CB4-92838724D3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13" y="1574572"/>
            <a:ext cx="3726841" cy="37268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82193" y="44767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Extra-Trees [12]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2699" y="1923191"/>
            <a:ext cx="3911317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- Randomized Decision Tree Based</a:t>
            </a:r>
          </a:p>
          <a:p>
            <a:pPr algn="ctr">
              <a:defRPr lang="en-US" sz="1400" dirty="0"/>
            </a:pP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2699" y="2660708"/>
            <a:ext cx="5160734" cy="521970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- Best threshold Candidate Splitted To Another Trees</a:t>
            </a:r>
          </a:p>
          <a:p>
            <a:pPr algn="ctr">
              <a:defRPr lang="en-US" sz="1400" dirty="0"/>
            </a:pP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6616" y="3509859"/>
            <a:ext cx="3911317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- Number of estimators  </a:t>
            </a:r>
          </a:p>
          <a:p>
            <a:pPr algn="ctr">
              <a:defRPr lang="en-US" sz="1400" dirty="0"/>
            </a:pPr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6616" y="4266526"/>
            <a:ext cx="3911317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- Minimum impurity split  </a:t>
            </a:r>
          </a:p>
          <a:p>
            <a:pPr algn="ctr">
              <a:defRPr lang="en-US" sz="1400" dirty="0"/>
            </a:pPr>
            <a:endParaRPr lang="en-US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微软雅黑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2883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52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System Overview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9042" y="637039"/>
            <a:ext cx="5500428" cy="55550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0212" y="2576512"/>
            <a:ext cx="1628775" cy="1704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微软雅黑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Experiment I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10014"/>
            <a:ext cx="9690316" cy="3856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4839" y="2224087"/>
            <a:ext cx="10334721" cy="38264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22539" y="1536903"/>
            <a:ext cx="4806494" cy="342401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600" dirty="0">
                <a:latin typeface="Tw Cen MT" panose="020B0602020104020603" pitchFamily="34" charset="0"/>
              </a:rPr>
              <a:t>Goal: Choosing the best algorithm in each approach.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83827" y="1073843"/>
            <a:ext cx="7009488" cy="108106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600" dirty="0">
                <a:latin typeface="Tw Cen MT" panose="020B0602020104020603" pitchFamily="34" charset="0"/>
              </a:rPr>
              <a:t>Setup: </a:t>
            </a:r>
          </a:p>
          <a:p>
            <a:pPr algn="ctr">
              <a:defRPr lang="en-US" sz="1400" dirty="0"/>
            </a:pPr>
            <a:r>
              <a:rPr lang="en-US" sz="1600" dirty="0">
                <a:latin typeface="Tw Cen MT" panose="020B0602020104020603" pitchFamily="34" charset="0"/>
              </a:rPr>
              <a:t>- MRI Images obtained BRATS 2015 &amp; 2017 datasets</a:t>
            </a:r>
          </a:p>
          <a:p>
            <a:pPr algn="ctr">
              <a:defRPr lang="en-US" sz="1400" dirty="0"/>
            </a:pPr>
            <a:r>
              <a:rPr lang="en-US" sz="1600" dirty="0">
                <a:latin typeface="Tw Cen MT" panose="020B0602020104020603" pitchFamily="34" charset="0"/>
              </a:rPr>
              <a:t>          - </a:t>
            </a:r>
            <a:r>
              <a:rPr lang="en-US" sz="1600" dirty="0" err="1">
                <a:latin typeface="Tw Cen MT" panose="020B0602020104020603" pitchFamily="34" charset="0"/>
              </a:rPr>
              <a:t>CTscan</a:t>
            </a:r>
            <a:r>
              <a:rPr lang="en-US" sz="1600" dirty="0">
                <a:latin typeface="Tw Cen MT" panose="020B0602020104020603" pitchFamily="34" charset="0"/>
              </a:rPr>
              <a:t> Images obtained from Luna &amp; SPIE-AAPM datasets.</a:t>
            </a:r>
          </a:p>
          <a:p>
            <a:pPr algn="ctr">
              <a:defRPr lang="en-US" sz="1400" dirty="0"/>
            </a:pPr>
            <a:r>
              <a:rPr lang="en-US" sz="1600" dirty="0">
                <a:latin typeface="Tw Cen MT" panose="020B0602020104020603" pitchFamily="34" charset="0"/>
              </a:rPr>
              <a:t>  - Mammography Images obtained from MIAS dataset.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微软雅黑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3827" y="229711"/>
            <a:ext cx="3193849" cy="83484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400" dirty="0">
                <a:solidFill>
                  <a:schemeClr val="bg1"/>
                </a:solidFill>
              </a:rPr>
              <a:t>Experiment II 2/3</a:t>
            </a:r>
          </a:p>
          <a:p>
            <a:pPr algn="ctr">
              <a:defRPr lang="en-US" sz="1400" dirty="0"/>
            </a:pPr>
            <a:r>
              <a:rPr lang="en-US" sz="2400" dirty="0">
                <a:solidFill>
                  <a:schemeClr val="bg1"/>
                </a:solidFill>
              </a:rPr>
              <a:t>Feature Extraction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10014"/>
            <a:ext cx="9690316" cy="3856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3F977F93-53D6-4D34-814F-D7CC8C3EA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9640769"/>
              </p:ext>
            </p:extLst>
          </p:nvPr>
        </p:nvGraphicFramePr>
        <p:xfrm>
          <a:off x="2438854" y="1370464"/>
          <a:ext cx="7370308" cy="4686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7156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微软雅黑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Experiment II 3/3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10014"/>
            <a:ext cx="9690316" cy="3856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8456" y="1514475"/>
            <a:ext cx="9704590" cy="44424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微软雅黑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</a:rPr>
              <a:t>Experiment II 1/3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10014"/>
            <a:ext cx="9690316" cy="3856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6B8BAB6-9BF5-4CF8-96BC-E75157537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w Cen MT" panose="020B0602020104020603" pitchFamily="34" charset="0"/>
              </a:rPr>
              <a:t>Goal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Choosing the best features which fits the best classifier.</a:t>
            </a:r>
          </a:p>
          <a:p>
            <a:pPr marL="457200" lvl="1" indent="0">
              <a:buNone/>
            </a:pPr>
            <a:endParaRPr lang="en-US" sz="2000" dirty="0">
              <a:latin typeface="Tw Cen MT" panose="020B0602020104020603" pitchFamily="34" charset="0"/>
            </a:endParaRPr>
          </a:p>
          <a:p>
            <a:r>
              <a:rPr lang="en-US" sz="2400" dirty="0">
                <a:latin typeface="Tw Cen MT" panose="020B0602020104020603" pitchFamily="34" charset="0"/>
              </a:rPr>
              <a:t>Setup</a:t>
            </a:r>
          </a:p>
          <a:p>
            <a:pPr lvl="1"/>
            <a:r>
              <a:rPr lang="en-US" sz="2000" dirty="0">
                <a:latin typeface="Tw Cen MT" panose="020B0602020104020603" pitchFamily="34" charset="0"/>
              </a:rPr>
              <a:t>Calculating features from given images for each dataset</a:t>
            </a:r>
          </a:p>
          <a:p>
            <a:pPr marL="457200" lvl="1" indent="0">
              <a:buNone/>
            </a:pPr>
            <a:endParaRPr lang="en-US" sz="2000" dirty="0">
              <a:latin typeface="Tw Cen MT" panose="020B06020201040206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: 圆角 8"/>
          <p:cNvSpPr/>
          <p:nvPr/>
        </p:nvSpPr>
        <p:spPr>
          <a:xfrm>
            <a:off x="442913" y="5232043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4" name="矩形: 圆角 9"/>
          <p:cNvSpPr/>
          <p:nvPr/>
        </p:nvSpPr>
        <p:spPr>
          <a:xfrm>
            <a:off x="10499725" y="428624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矩形 6"/>
          <p:cNvSpPr/>
          <p:nvPr/>
        </p:nvSpPr>
        <p:spPr>
          <a:xfrm>
            <a:off x="666750" y="543195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6" name="Rectangle: Diagonal Corners Snipped 5"/>
          <p:cNvSpPr/>
          <p:nvPr/>
        </p:nvSpPr>
        <p:spPr>
          <a:xfrm>
            <a:off x="4439862" y="238125"/>
            <a:ext cx="3510267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8072" y="359092"/>
            <a:ext cx="3292729" cy="58293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Introduction 1/3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rcRect r="940" b="3210"/>
          <a:stretch>
            <a:fillRect/>
          </a:stretch>
        </p:blipFill>
        <p:spPr>
          <a:xfrm>
            <a:off x="1666875" y="2676797"/>
            <a:ext cx="1858958" cy="24216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8780" y="1587857"/>
            <a:ext cx="10786" cy="339089"/>
          </a:xfrm>
          <a:prstGeom prst="rect">
            <a:avLst/>
          </a:prstGeom>
          <a:ln w="25400" cap="flat">
            <a:solidFill>
              <a:srgbClr val="7AB8BF"/>
            </a:solidFill>
            <a:prstDash val="solid"/>
            <a:round/>
          </a:ln>
        </p:spPr>
        <p:txBody>
          <a:bodyPr vert="horz" lIns="95250" tIns="47625" rIns="95250" bIns="47625" rtlCol="0" anchor="ctr">
            <a:spAutoFit/>
          </a:bodyPr>
          <a:lstStyle/>
          <a:p>
            <a:pPr lvl="1" algn="l">
              <a:defRPr lang="en-US" sz="1400" dirty="0"/>
            </a:pPr>
            <a:endParaRPr lang="en-US" sz="1600" i="0" u="none" strike="noStrike" dirty="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57698" y="5334000"/>
            <a:ext cx="2362701" cy="3238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High Grade Glioma Tumor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6202" y="5362575"/>
            <a:ext cx="1905000" cy="3238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Normal Brain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0235" y="1491183"/>
            <a:ext cx="9660652" cy="826770"/>
          </a:xfrm>
          <a:prstGeom prst="rect">
            <a:avLst/>
          </a:prstGeom>
          <a:ln w="25400" cap="flat">
            <a:solidFill>
              <a:srgbClr val="7AB8BF"/>
            </a:solidFill>
            <a:prstDash val="solid"/>
            <a:round/>
          </a:ln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chemeClr val="tx1"/>
                </a:solidFill>
                <a:latin typeface="Tw Cen MT" panose="020B0602020104020603" pitchFamily="34" charset="0"/>
              </a:rPr>
              <a:t>-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 Gliomas</a:t>
            </a:r>
            <a:r>
              <a:rPr lang="en-US" sz="1600" i="0" u="none" strike="noStrike" dirty="0">
                <a:solidFill>
                  <a:srgbClr val="383838"/>
                </a:solidFill>
                <a:latin typeface="Tw Cen MT" panose="020B0602020104020603" pitchFamily="34" charset="0"/>
              </a:rPr>
              <a:t>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are tumors that arise from the gluey or supportive tissue of the brain [1]</a:t>
            </a:r>
          </a:p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rgbClr val="383838"/>
                </a:solidFill>
                <a:latin typeface="Tw Cen MT" panose="020B0602020104020603" pitchFamily="34" charset="0"/>
              </a:rPr>
              <a:t>- Gliomas represent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24.7%</a:t>
            </a:r>
            <a:r>
              <a:rPr lang="en-US" sz="1600" i="0" u="none" strike="noStrike" dirty="0">
                <a:solidFill>
                  <a:srgbClr val="383838"/>
                </a:solidFill>
                <a:latin typeface="Tw Cen MT" panose="020B0602020104020603" pitchFamily="34" charset="0"/>
              </a:rPr>
              <a:t> of all primary brain tumors and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74.6% </a:t>
            </a:r>
            <a:r>
              <a:rPr lang="en-US" sz="1600" i="0" u="none" strike="noStrike" dirty="0">
                <a:solidFill>
                  <a:srgbClr val="383838"/>
                </a:solidFill>
                <a:latin typeface="Tw Cen MT" panose="020B0602020104020603" pitchFamily="34" charset="0"/>
              </a:rPr>
              <a:t>of all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malignant tumors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[1].</a:t>
            </a:r>
          </a:p>
          <a:p>
            <a:pPr>
              <a:defRPr lang="en-US" sz="1400" dirty="0"/>
            </a:pPr>
            <a:r>
              <a:rPr lang="en-US" i="0" u="none" strike="noStrike" dirty="0">
                <a:solidFill>
                  <a:schemeClr val="tx1"/>
                </a:solidFill>
                <a:latin typeface="Tw Cen MT" panose="020B0602020104020603" pitchFamily="34" charset="0"/>
              </a:rPr>
              <a:t>-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Two types of Gliomas: Low Grade Glioma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(LGG)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and High Grade Glioma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(HGG).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[1]</a:t>
            </a:r>
            <a:endParaRPr lang="en-US" sz="1600" i="0" u="none" strike="noStrike" dirty="0">
              <a:solidFill>
                <a:srgbClr val="CC0000"/>
              </a:solidFill>
              <a:latin typeface="Tw Cen MT" panose="020B0602020104020603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000" y="2676797"/>
            <a:ext cx="2410999" cy="2410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28000" y="5362575"/>
            <a:ext cx="2410999" cy="3238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Low Grade Glioma Tumor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9999" y="2714897"/>
            <a:ext cx="2371453" cy="237145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Experiment III 1/2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933F3BB-5243-4BF3-BC26-9FE62223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48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Tw Cen MT" panose="020B0602020104020603" pitchFamily="34" charset="0"/>
              </a:rPr>
              <a:t>User Study - Video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A344509-7D89-42E2-9FB0-D5B3642C3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55612" y="44767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Experiment III 2/2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933F3BB-5243-4BF3-BC26-9FE62223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05" y="4691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Tw Cen MT" panose="020B0602020104020603" pitchFamily="34" charset="0"/>
              </a:rPr>
              <a:t>User Study</a:t>
            </a:r>
          </a:p>
        </p:txBody>
      </p:sp>
      <p:pic>
        <p:nvPicPr>
          <p:cNvPr id="16" name="Content Placeholder 15">
            <a:extLst>
              <a:ext uri="{FF2B5EF4-FFF2-40B4-BE49-F238E27FC236}">
                <a16:creationId xmlns:a16="http://schemas.microsoft.com/office/drawing/2014/main" id="{4829D34B-4911-4853-B71A-8B7F07C44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96" t="29087" r="28557" b="19163"/>
          <a:stretch/>
        </p:blipFill>
        <p:spPr>
          <a:xfrm>
            <a:off x="1404221" y="1335003"/>
            <a:ext cx="4237723" cy="2835335"/>
          </a:xfr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B39D328-C2D0-4797-9611-AC8054DABE2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4" t="25538" r="29722" b="23386"/>
          <a:stretch/>
        </p:blipFill>
        <p:spPr>
          <a:xfrm>
            <a:off x="1756566" y="4240200"/>
            <a:ext cx="4098497" cy="2541599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472B9C2-E5EB-46F8-AF1D-52336D4E066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3" t="30480" r="28461" b="27203"/>
          <a:stretch/>
        </p:blipFill>
        <p:spPr>
          <a:xfrm>
            <a:off x="5790250" y="1323695"/>
            <a:ext cx="5106350" cy="28595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2F3C434-C276-4CC1-9794-CEA487F94E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2" t="29217" r="27535" b="27999"/>
          <a:stretch/>
        </p:blipFill>
        <p:spPr>
          <a:xfrm>
            <a:off x="6000442" y="4322644"/>
            <a:ext cx="4896158" cy="261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1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381000" y="44767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83827" y="386147"/>
            <a:ext cx="3193849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DEMO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1933F3BB-5243-4BF3-BC26-9FE622231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80480"/>
            <a:ext cx="10515600" cy="1325563"/>
          </a:xfrm>
        </p:spPr>
        <p:txBody>
          <a:bodyPr>
            <a:normAutofit/>
          </a:bodyPr>
          <a:lstStyle/>
          <a:p>
            <a:endParaRPr lang="en-US" sz="4000" dirty="0">
              <a:latin typeface="Tw Cen MT" panose="020B0602020104020603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87B4962-479C-4397-823A-8D3A41E36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17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381000" y="44767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238125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55376" y="377816"/>
            <a:ext cx="3346527" cy="527067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Achievements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9BE6CBE3-602D-4A34-A4C7-7EB697169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en-US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IEEE</a:t>
            </a:r>
            <a:r>
              <a:rPr lang="en-US" spc="-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BLB (Brain/Lung cancer detection and segmentation and Breast Dense calculation)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 Title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2018 First International Workshop on Deep and Representation Learning (IWDRL)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 Year 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2018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Publication Month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: 03</a:t>
            </a:r>
          </a:p>
          <a:p>
            <a:pPr lvl="1"/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Authors :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CN" b="1" dirty="0" err="1"/>
              <a:t>Bassma</a:t>
            </a:r>
            <a:r>
              <a:rPr lang="en-US" altLang="zh-CN" b="1" dirty="0"/>
              <a:t> El-</a:t>
            </a:r>
            <a:r>
              <a:rPr lang="en-US" altLang="zh-CN" b="1" dirty="0" err="1"/>
              <a:t>Sherbiny</a:t>
            </a:r>
            <a:r>
              <a:rPr lang="en-US" altLang="zh-CN" b="1" dirty="0"/>
              <a:t>, </a:t>
            </a:r>
            <a:r>
              <a:rPr lang="en-US" altLang="zh-CN" b="1" dirty="0" err="1"/>
              <a:t>Nardeen</a:t>
            </a:r>
            <a:r>
              <a:rPr lang="en-US" altLang="zh-CN" b="1" dirty="0"/>
              <a:t> Nabil, </a:t>
            </a:r>
            <a:r>
              <a:rPr lang="en-US" altLang="zh-CN" b="1" dirty="0" err="1"/>
              <a:t>Seif</a:t>
            </a:r>
            <a:r>
              <a:rPr lang="en-US" altLang="zh-CN" b="1" dirty="0"/>
              <a:t> Yasser, </a:t>
            </a:r>
          </a:p>
          <a:p>
            <a:pPr marL="457200" lvl="1" indent="0">
              <a:buNone/>
            </a:pPr>
            <a:r>
              <a:rPr lang="en-US" altLang="zh-CN" b="1" dirty="0"/>
              <a:t>		  Youssef Emad, </a:t>
            </a:r>
            <a:r>
              <a:rPr lang="en-US" sz="1900" b="1" dirty="0"/>
              <a:t>Ashraf </a:t>
            </a:r>
            <a:r>
              <a:rPr lang="en-US" sz="1900" b="1" dirty="0" err="1"/>
              <a:t>Abdelraouf</a:t>
            </a:r>
            <a:r>
              <a:rPr lang="en-US" sz="1900" b="1" dirty="0"/>
              <a:t>, </a:t>
            </a:r>
            <a:r>
              <a:rPr lang="en-US" sz="1900" b="1" dirty="0" err="1"/>
              <a:t>Taraggy</a:t>
            </a:r>
            <a:r>
              <a:rPr lang="en-US" sz="1900" b="1" dirty="0"/>
              <a:t> </a:t>
            </a:r>
            <a:r>
              <a:rPr lang="en-US" sz="1900" b="1" dirty="0" err="1"/>
              <a:t>Mohiy</a:t>
            </a:r>
            <a:r>
              <a:rPr lang="en-US" sz="1900" b="1" dirty="0"/>
              <a:t> and Nada Ayman </a:t>
            </a:r>
            <a:endParaRPr lang="en-US" sz="4000" b="1" spc="-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en-US" b="1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Sevier Journal </a:t>
            </a:r>
          </a:p>
          <a:p>
            <a:pPr lvl="1" indent="-228240">
              <a:lnSpc>
                <a:spcPct val="120000"/>
              </a:lnSpc>
              <a:spcBef>
                <a:spcPts val="1001"/>
              </a:spcBef>
              <a:buClr>
                <a:srgbClr val="FFFFFF"/>
              </a:buClr>
              <a:buSzPct val="125000"/>
            </a:pPr>
            <a:r>
              <a:rPr lang="en-US" sz="2800" spc="-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Waiting for submission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3343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2E0232C1-2564-46A9-A894-C9CAEEB9E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 ?</a:t>
            </a:r>
          </a:p>
        </p:txBody>
      </p:sp>
      <p:sp>
        <p:nvSpPr>
          <p:cNvPr id="18" name="Subtitle 17">
            <a:extLst>
              <a:ext uri="{FF2B5EF4-FFF2-40B4-BE49-F238E27FC236}">
                <a16:creationId xmlns:a16="http://schemas.microsoft.com/office/drawing/2014/main" id="{58196352-5525-4BAF-8BB0-6FC875424C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07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3343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286CDDC7-827F-4A46-9151-BC86F37AA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67990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3343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2472B609-9C86-4B9F-8427-87D3C996E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22700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3343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ERD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071C9E-C003-4394-82BC-3BA8D707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AC27D01D-8EA8-41AB-B1F4-54DE1E5F1F9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810693" y="1486305"/>
            <a:ext cx="8805960" cy="40514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156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3343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System Architecture View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071C9E-C003-4394-82BC-3BA8D707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22A87CA4-A86D-49C3-BFC6-208DA63499D5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287640" y="1773360"/>
            <a:ext cx="5565960" cy="259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49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326926" y="3343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System Architecture Controller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071C9E-C003-4394-82BC-3BA8D707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F3FD8CB-F8EC-46B2-8880-EDFB804B3A9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973360" y="1916280"/>
            <a:ext cx="5931000" cy="23047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6059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61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: 圆角 8"/>
          <p:cNvSpPr/>
          <p:nvPr/>
        </p:nvSpPr>
        <p:spPr>
          <a:xfrm>
            <a:off x="442913" y="5232043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矩形: 圆角 9"/>
          <p:cNvSpPr/>
          <p:nvPr/>
        </p:nvSpPr>
        <p:spPr>
          <a:xfrm>
            <a:off x="10499725" y="428624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6" name="矩形 6"/>
          <p:cNvSpPr/>
          <p:nvPr/>
        </p:nvSpPr>
        <p:spPr>
          <a:xfrm>
            <a:off x="666750" y="543195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7" name="Rectangle: Diagonal Corners Snipped 6"/>
          <p:cNvSpPr/>
          <p:nvPr/>
        </p:nvSpPr>
        <p:spPr>
          <a:xfrm>
            <a:off x="4439862" y="238125"/>
            <a:ext cx="3510267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8072" y="356246"/>
            <a:ext cx="3292729" cy="58862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Introduction 2/3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18780" y="1587857"/>
            <a:ext cx="10786" cy="339089"/>
          </a:xfrm>
          <a:prstGeom prst="rect">
            <a:avLst/>
          </a:prstGeom>
          <a:ln w="25400" cap="flat">
            <a:solidFill>
              <a:srgbClr val="7AB8BF"/>
            </a:solidFill>
            <a:prstDash val="solid"/>
            <a:round/>
          </a:ln>
        </p:spPr>
        <p:txBody>
          <a:bodyPr vert="horz" lIns="95250" tIns="47625" rIns="95250" bIns="47625" rtlCol="0" anchor="ctr">
            <a:spAutoFit/>
          </a:bodyPr>
          <a:lstStyle/>
          <a:p>
            <a:pPr lvl="1" algn="l">
              <a:defRPr lang="en-US" sz="1400" dirty="0"/>
            </a:pPr>
            <a:endParaRPr lang="en-US" sz="1600" i="0" u="none" strike="noStrike" dirty="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0" y="5191125"/>
            <a:ext cx="1905000" cy="3238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Benign Lung Nodule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66202" y="5210175"/>
            <a:ext cx="1905000" cy="3238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Normal Lung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0235" y="1490230"/>
            <a:ext cx="9660652" cy="826770"/>
          </a:xfrm>
          <a:prstGeom prst="rect">
            <a:avLst/>
          </a:prstGeom>
          <a:ln w="25400" cap="flat">
            <a:solidFill>
              <a:srgbClr val="7AB8BF"/>
            </a:solidFill>
            <a:prstDash val="solid"/>
            <a:round/>
          </a:ln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chemeClr val="tx1"/>
                </a:solidFill>
                <a:latin typeface="Tw Cen MT" panose="020B0602020104020603" pitchFamily="34" charset="0"/>
              </a:rPr>
              <a:t>-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Lung cancer is the</a:t>
            </a:r>
            <a:r>
              <a:rPr lang="en-US" sz="1600" i="0" u="none" strike="noStrik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second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most common cancer in both men and women [2].</a:t>
            </a:r>
          </a:p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chemeClr val="tx1"/>
                </a:solidFill>
                <a:latin typeface="Tw Cen MT" panose="020B0602020104020603" pitchFamily="34" charset="0"/>
              </a:rPr>
              <a:t>-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A nodule is a rounded opacity shape found in lung [3]. </a:t>
            </a:r>
          </a:p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- There are two main types of nodules: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malignant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(cancerous) and</a:t>
            </a:r>
            <a:r>
              <a:rPr lang="en-US" sz="1600" i="0" u="none" strike="noStrike" dirty="0">
                <a:solidFill>
                  <a:schemeClr val="tx1"/>
                </a:solidFill>
                <a:latin typeface="Tw Cen MT" panose="020B0602020104020603" pitchFamily="34" charset="0"/>
              </a:rPr>
              <a:t>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benign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(noncancerous) [3].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360" y="2750446"/>
            <a:ext cx="2178683" cy="21786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944" y="2750446"/>
            <a:ext cx="2207381" cy="21986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80782" y="2750446"/>
            <a:ext cx="2187480" cy="21874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718882" y="5191125"/>
            <a:ext cx="2177718" cy="3238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Malignant Lung Nodule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1044647" y="194450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System Architecture Model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071C9E-C003-4394-82BC-3BA8D707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76314BED-2D78-4B33-9D0C-FEE7B5C0A52E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501321" y="669733"/>
            <a:ext cx="4472160" cy="533428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920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1044647" y="194450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Block Diagram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071C9E-C003-4394-82BC-3BA8D707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3">
            <a:extLst>
              <a:ext uri="{FF2B5EF4-FFF2-40B4-BE49-F238E27FC236}">
                <a16:creationId xmlns:a16="http://schemas.microsoft.com/office/drawing/2014/main" id="{795A6270-877B-4E76-8C5E-16D11BD0B00C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010178" y="1260610"/>
            <a:ext cx="6792840" cy="452592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2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1044647" y="194450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Sequence Diagram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071C9E-C003-4394-82BC-3BA8D707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3">
            <a:extLst>
              <a:ext uri="{FF2B5EF4-FFF2-40B4-BE49-F238E27FC236}">
                <a16:creationId xmlns:a16="http://schemas.microsoft.com/office/drawing/2014/main" id="{E147C1A6-F9C4-4C17-ACCC-80D5804282BF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6409683" y="612411"/>
            <a:ext cx="4501568" cy="557530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07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038600" y="2126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SVM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071C9E-C003-4394-82BC-3BA8D707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4">
            <a:extLst>
              <a:ext uri="{FF2B5EF4-FFF2-40B4-BE49-F238E27FC236}">
                <a16:creationId xmlns:a16="http://schemas.microsoft.com/office/drawing/2014/main" id="{94CE7DA3-E347-4265-9058-3969C5D4D404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2782920" y="1753879"/>
            <a:ext cx="6626160" cy="28623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0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038600" y="2126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Extra-Trees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8D071C9E-C003-4394-82BC-3BA8D707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Content Placeholder 5">
            <a:extLst>
              <a:ext uri="{FF2B5EF4-FFF2-40B4-BE49-F238E27FC236}">
                <a16:creationId xmlns:a16="http://schemas.microsoft.com/office/drawing/2014/main" id="{81AB39C9-7BF2-4FEB-8231-1C9DC55462B1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3123270" y="1466901"/>
            <a:ext cx="5800680" cy="431028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356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92353" y="418735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TextBox 14"/>
          <p:cNvSpPr txBox="1"/>
          <p:nvPr/>
        </p:nvSpPr>
        <p:spPr>
          <a:xfrm>
            <a:off x="3442312" y="4702118"/>
            <a:ext cx="884614" cy="287506"/>
          </a:xfrm>
          <a:prstGeom prst="rect">
            <a:avLst/>
          </a:prstGeom>
          <a:noFill/>
        </p:spPr>
        <p:txBody>
          <a:bodyPr vert="horz" wrap="square" lIns="81588" tIns="40794" rIns="81588" bIns="40794" rtlCol="0">
            <a:spAutoFit/>
          </a:bodyPr>
          <a:lstStyle/>
          <a:p>
            <a:pPr algn="ctr"/>
            <a:endParaRPr lang="zh-CN" sz="1333" dirty="0">
              <a:solidFill>
                <a:srgbClr val="F8F8F8"/>
              </a:solidFill>
              <a:latin typeface="Tw Cen MT" panose="020B0602020104020603" pitchFamily="34" charset="0"/>
            </a:endParaRPr>
          </a:p>
        </p:txBody>
      </p:sp>
      <p:sp>
        <p:nvSpPr>
          <p:cNvPr id="8" name="Rectangle: Diagonal Corners Snipped 7"/>
          <p:cNvSpPr/>
          <p:nvPr/>
        </p:nvSpPr>
        <p:spPr>
          <a:xfrm>
            <a:off x="4038600" y="212606"/>
            <a:ext cx="3603428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r>
              <a:rPr lang="en-US" dirty="0">
                <a:latin typeface="Tw Cen MT" panose="020B0602020104020603" pitchFamily="34" charset="0"/>
              </a:rPr>
              <a:t>Bibliography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04222" y="2820664"/>
            <a:ext cx="9690316" cy="364395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lnSpc>
                <a:spcPct val="129999"/>
              </a:lnSpc>
              <a:defRPr lang="en-US" sz="1400" dirty="0"/>
            </a:pPr>
            <a:endParaRPr lang="zh-CN" sz="1466" b="1" dirty="0">
              <a:solidFill>
                <a:schemeClr val="tx1">
                  <a:lumMod val="95000"/>
                  <a:lumOff val="5000"/>
                </a:schemeClr>
              </a:solidFill>
              <a:latin typeface="Tw Cen MT" panose="020B0602020104020603" pitchFamily="34" charset="0"/>
            </a:endParaRP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A41A990C-D0CA-4920-8E12-B0DA8E66B1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0802983"/>
              </p:ext>
            </p:extLst>
          </p:nvPr>
        </p:nvGraphicFramePr>
        <p:xfrm>
          <a:off x="2174801" y="1147295"/>
          <a:ext cx="7575866" cy="5087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982">
                  <a:extLst>
                    <a:ext uri="{9D8B030D-6E8A-4147-A177-3AD203B41FA5}">
                      <a16:colId xmlns:a16="http://schemas.microsoft.com/office/drawing/2014/main" val="3474903382"/>
                    </a:ext>
                  </a:extLst>
                </a:gridCol>
                <a:gridCol w="7246884">
                  <a:extLst>
                    <a:ext uri="{9D8B030D-6E8A-4147-A177-3AD203B41FA5}">
                      <a16:colId xmlns:a16="http://schemas.microsoft.com/office/drawing/2014/main" val="3907095242"/>
                    </a:ext>
                  </a:extLst>
                </a:gridCol>
              </a:tblGrid>
              <a:tr h="32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[1]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"Brain Tumor Facts," [Online]. Available: http://www.sdbtf.org/resources/brain-tumor-facts/.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1070475939"/>
                  </a:ext>
                </a:extLst>
              </a:tr>
              <a:tr h="32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[2]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"Key Statistics for Lung Cancer," [Online]. Available: https://www.cancer.org/cancer/non-small-cell-lung-cancer/about/key-statistics.html.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1427407481"/>
                  </a:ext>
                </a:extLst>
              </a:tr>
              <a:tr h="32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[3]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"Mayo Clinic Dense breast tissue may increase the risk of breast cancer," 23 March 2018. [Online]. Available: https://www.mayoclinic.org/diseases-conditions/lung-cancer/expert-answers/lung-nodules/faq-20058445.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3377450049"/>
                  </a:ext>
                </a:extLst>
              </a:tr>
              <a:tr h="32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[4]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"Mayo Clinic , Dense breast tissue may increase the risk of breast cancer," 23 March 2018. [Online]. Available: https://www.mayoclinic.org/tests-procedures/mammogram/in-depth/dense-breast-tissue/art-20123968.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494824678"/>
                  </a:ext>
                </a:extLst>
              </a:tr>
              <a:tr h="32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[5]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"national breast cancer, Breast Tumors :: The National Breast Cancer Foundation," [Online]. Available: http://www.nationalbreastcancer.org/breast-tumors.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586456237"/>
                  </a:ext>
                </a:extLst>
              </a:tr>
              <a:tr h="561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[6]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D. M. A. Garima Singh, "Efficient Detection of Brain Tumor from MRIs Using K-Means Segmentation and Normalized Histogram," IEEE, 2016.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2210825063"/>
                  </a:ext>
                </a:extLst>
              </a:tr>
              <a:tr h="56100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[7]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effectLst/>
                        </a:rPr>
                        <a:t>H. P. {Hwan-ho Cho, "Classification of Low-grade and High-grade Glioma using Multi-modal Image Radiomics Features," IEEE, 2017.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4161428219"/>
                  </a:ext>
                </a:extLst>
              </a:tr>
              <a:tr h="32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[8]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E. R.-G. a. V. Ponomaryov, "Automatic Lung Nodule Segmentation and Classification in CT Images Based on SVM," IEEE, 2016.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1681886114"/>
                  </a:ext>
                </a:extLst>
              </a:tr>
              <a:tr h="3261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[9]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R. V. M. D. N. S. S. A. A. P. P. R. F. J. B. F. D. A. K. S. a. V. H. C. D. A. MURILLO B. RODRIGUES, "Health of Things Algorithms for Malignancy Level Classification of Lung Nodules," IEEE, 2018.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38754167"/>
                  </a:ext>
                </a:extLst>
              </a:tr>
              <a:tr h="432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[10]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A. K. B. M. V. L. Luis Claudio de Oliveira Silva, "Detecting masses in dense breast using independent component analysis," Artificial Intelligence in Medicine, Elsevier, 2017.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986742758"/>
                  </a:ext>
                </a:extLst>
              </a:tr>
              <a:tr h="432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[11]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S. H. L. a. A. Dong, "Detection of Breast Tumor Candidates Using Marker-controlled Watershed Segmentation and Morphological Analysis," IEEE, 2018.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4188749678"/>
                  </a:ext>
                </a:extLst>
              </a:tr>
              <a:tr h="43271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[12] 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D. E. a. L. W. Pierre </a:t>
                      </a:r>
                      <a:r>
                        <a:rPr lang="en-US" sz="1100" dirty="0" err="1">
                          <a:effectLst/>
                        </a:rPr>
                        <a:t>Geurts</a:t>
                      </a:r>
                      <a:r>
                        <a:rPr lang="en-US" sz="1100" dirty="0">
                          <a:effectLst/>
                        </a:rPr>
                        <a:t>, "Extremely randomized trees," 2006.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813" marR="5813" marT="5813" marB="5813"/>
                </a:tc>
                <a:extLst>
                  <a:ext uri="{0D108BD9-81ED-4DB2-BD59-A6C34878D82A}">
                    <a16:rowId xmlns:a16="http://schemas.microsoft.com/office/drawing/2014/main" val="1367763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66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/>
          <p:cNvSpPr/>
          <p:nvPr/>
        </p:nvSpPr>
        <p:spPr>
          <a:xfrm>
            <a:off x="442913" y="5232043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5" name="Rectangle: Rounded Corners 4"/>
          <p:cNvSpPr/>
          <p:nvPr/>
        </p:nvSpPr>
        <p:spPr>
          <a:xfrm>
            <a:off x="10499725" y="428624"/>
            <a:ext cx="1223962" cy="1159233"/>
          </a:xfrm>
          <a:prstGeom prst="roundRect">
            <a:avLst/>
          </a:prstGeom>
          <a:solidFill>
            <a:srgbClr val="F744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66750" y="543195"/>
            <a:ext cx="10858500" cy="55753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114300" sx="102000" sy="102000">
              <a:srgbClr val="000000">
                <a:alpha val="2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US" dirty="0"/>
          </a:p>
        </p:txBody>
      </p:sp>
      <p:sp>
        <p:nvSpPr>
          <p:cNvPr id="7" name="Rectangle: Diagonal Corners Snipped 6"/>
          <p:cNvSpPr/>
          <p:nvPr/>
        </p:nvSpPr>
        <p:spPr>
          <a:xfrm>
            <a:off x="4439862" y="238125"/>
            <a:ext cx="3510267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98072" y="356246"/>
            <a:ext cx="3292729" cy="588623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sz="3200" b="1" dirty="0">
                <a:solidFill>
                  <a:schemeClr val="bg1"/>
                </a:solidFill>
                <a:latin typeface="Tw Cen MT" panose="020B0602020104020603" pitchFamily="34" charset="0"/>
              </a:rPr>
              <a:t>Introduction 3/3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118780" y="1587857"/>
            <a:ext cx="10786" cy="339089"/>
          </a:xfrm>
          <a:prstGeom prst="rect">
            <a:avLst/>
          </a:prstGeom>
          <a:ln w="25400" cap="flat">
            <a:solidFill>
              <a:srgbClr val="7AB8BF"/>
            </a:solidFill>
            <a:prstDash val="solid"/>
            <a:round/>
          </a:ln>
        </p:spPr>
        <p:txBody>
          <a:bodyPr vert="horz" lIns="95250" tIns="47625" rIns="95250" bIns="47625" rtlCol="0" anchor="ctr">
            <a:spAutoFit/>
          </a:bodyPr>
          <a:lstStyle/>
          <a:p>
            <a:pPr lvl="1" algn="l">
              <a:defRPr lang="en-US" sz="1400" dirty="0"/>
            </a:pPr>
            <a:endParaRPr lang="en-US" sz="1600" i="0" u="none" strike="noStrike" dirty="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94725" y="5057775"/>
            <a:ext cx="1905000" cy="3238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Breast Cancer tissues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87097" y="5057775"/>
            <a:ext cx="2111159" cy="3238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Normal Breast Tissue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70235" y="1387610"/>
            <a:ext cx="9660652" cy="1327286"/>
          </a:xfrm>
          <a:prstGeom prst="rect">
            <a:avLst/>
          </a:prstGeom>
          <a:ln w="25400" cap="flat">
            <a:solidFill>
              <a:srgbClr val="7AB8BF"/>
            </a:solidFill>
            <a:prstDash val="solid"/>
            <a:round/>
          </a:ln>
        </p:spPr>
        <p:txBody>
          <a:bodyPr vert="horz" lIns="95250" tIns="47625" rIns="95250" bIns="47625" rtlCol="0" anchor="ctr">
            <a:spAutoFit/>
          </a:bodyPr>
          <a:lstStyle/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chemeClr val="tx1"/>
                </a:solidFill>
                <a:latin typeface="Tw Cen MT" panose="020B0602020104020603" pitchFamily="34" charset="0"/>
              </a:rPr>
              <a:t>-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Breast Dense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indicates the amount of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dense (white) tissue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on a breast mammogram [4]. </a:t>
            </a:r>
          </a:p>
          <a:p>
            <a:pPr algn="l">
              <a:defRPr lang="en-US" sz="1400" dirty="0"/>
            </a:pPr>
            <a:r>
              <a:rPr lang="en-US" sz="1600" i="0" u="none" strike="noStrik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- Dense tissues might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hide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breast cancer beneath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them.</a:t>
            </a:r>
          </a:p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- Breast density is categorized into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four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different classes [4]. </a:t>
            </a:r>
          </a:p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- Breast Cancer is one of the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most dangerous cancer types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that mainly affects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women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[5].</a:t>
            </a:r>
          </a:p>
          <a:p>
            <a:pPr algn="l">
              <a:defRPr lang="en-US" sz="1400" dirty="0"/>
            </a:pP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- There are two types of breast cancer: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malignant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(cancerous) and </a:t>
            </a:r>
            <a:r>
              <a:rPr lang="en-US" sz="1600" i="0" u="none" strike="noStrike" dirty="0">
                <a:solidFill>
                  <a:srgbClr val="CC0000"/>
                </a:solidFill>
                <a:latin typeface="Tw Cen MT" panose="020B0602020104020603" pitchFamily="34" charset="0"/>
              </a:rPr>
              <a:t>benign </a:t>
            </a:r>
            <a:r>
              <a:rPr lang="en-US" sz="1600" i="0" u="none" strike="noStrike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(noncancerous) [5].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5136" y="3264171"/>
            <a:ext cx="1346703" cy="157115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3597" y="3280464"/>
            <a:ext cx="1328299" cy="15663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8179" y="3265623"/>
            <a:ext cx="1308084" cy="156970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25245" y="5013588"/>
            <a:ext cx="1905001" cy="552450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defRPr lang="en-US" sz="1500" dirty="0"/>
            </a:pPr>
            <a:r>
              <a:rPr lang="en-US" dirty="0">
                <a:solidFill>
                  <a:srgbClr val="CC0000"/>
                </a:solidFill>
                <a:latin typeface="Tw Cen MT" panose="020B0602020104020603" pitchFamily="34" charset="0"/>
              </a:rPr>
              <a:t>High dense tissues with no cancer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>
                <a:latin typeface="Tw Cen MT" panose="020B0602020104020603" pitchFamily="34" charset="0"/>
              </a:endParaRPr>
            </a:p>
          </p:txBody>
        </p:sp>
      </p:grpSp>
      <p:sp>
        <p:nvSpPr>
          <p:cNvPr id="7" name="Rectangle: Diagonal Corners Snipped 6"/>
          <p:cNvSpPr/>
          <p:nvPr/>
        </p:nvSpPr>
        <p:spPr>
          <a:xfrm>
            <a:off x="3638928" y="238125"/>
            <a:ext cx="5211016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38928" y="170882"/>
            <a:ext cx="5290122" cy="94869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Related Work I - Brain </a:t>
            </a:r>
          </a:p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Tumor/Non-tumor Classification [6]</a:t>
            </a:r>
          </a:p>
        </p:txBody>
      </p:sp>
      <p:sp>
        <p:nvSpPr>
          <p:cNvPr id="9" name="Diamond 8"/>
          <p:cNvSpPr/>
          <p:nvPr/>
        </p:nvSpPr>
        <p:spPr>
          <a:xfrm>
            <a:off x="1600655" y="1160103"/>
            <a:ext cx="1143000" cy="1143000"/>
          </a:xfrm>
          <a:prstGeom prst="diamond">
            <a:avLst/>
          </a:prstGeom>
          <a:solidFill>
            <a:srgbClr val="FF8789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Diamond 9"/>
          <p:cNvSpPr/>
          <p:nvPr/>
        </p:nvSpPr>
        <p:spPr>
          <a:xfrm>
            <a:off x="2438854" y="2050548"/>
            <a:ext cx="1143000" cy="1143000"/>
          </a:xfrm>
          <a:prstGeom prst="diamond">
            <a:avLst/>
          </a:prstGeom>
          <a:solidFill>
            <a:srgbClr val="A7C4C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Diamond 10"/>
          <p:cNvSpPr/>
          <p:nvPr/>
        </p:nvSpPr>
        <p:spPr>
          <a:xfrm>
            <a:off x="1657425" y="3003048"/>
            <a:ext cx="1143000" cy="1143000"/>
          </a:xfrm>
          <a:prstGeom prst="diamond">
            <a:avLst/>
          </a:prstGeom>
          <a:solidFill>
            <a:schemeClr val="bg2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Diamond 11"/>
          <p:cNvSpPr/>
          <p:nvPr/>
        </p:nvSpPr>
        <p:spPr>
          <a:xfrm>
            <a:off x="2305125" y="3978024"/>
            <a:ext cx="1143000" cy="1143000"/>
          </a:xfrm>
          <a:prstGeom prst="diamond">
            <a:avLst/>
          </a:prstGeom>
          <a:solidFill>
            <a:srgbClr val="B5A09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92092" y="1547634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Approach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57855" y="2467743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Algorithms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77904" y="3412431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32241" y="4395219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Drawbacks</a:t>
            </a:r>
          </a:p>
        </p:txBody>
      </p:sp>
      <p:sp>
        <p:nvSpPr>
          <p:cNvPr id="17" name="Arrow: Striped Right 16"/>
          <p:cNvSpPr/>
          <p:nvPr/>
        </p:nvSpPr>
        <p:spPr>
          <a:xfrm>
            <a:off x="2975435" y="1552525"/>
            <a:ext cx="2613730" cy="308603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95371" y="1540151"/>
            <a:ext cx="3484674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Brain tumor detection in MRI images.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283228" y="2447883"/>
            <a:ext cx="5198398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 err="1">
                <a:latin typeface="Tw Cen MT" panose="020B0602020104020603" pitchFamily="34" charset="0"/>
              </a:rPr>
              <a:t>Kmeans</a:t>
            </a:r>
            <a:r>
              <a:rPr lang="en-US" dirty="0">
                <a:latin typeface="Tw Cen MT" panose="020B0602020104020603" pitchFamily="34" charset="0"/>
              </a:rPr>
              <a:t> Segmentation, Normalized Histogram &amp; </a:t>
            </a:r>
            <a:r>
              <a:rPr lang="en-US" dirty="0" err="1">
                <a:latin typeface="Tw Cen MT" panose="020B0602020104020603" pitchFamily="34" charset="0"/>
              </a:rPr>
              <a:t>SVM</a:t>
            </a:r>
            <a:r>
              <a:rPr lang="en-US" dirty="0">
                <a:latin typeface="Tw Cen MT" panose="020B0602020104020603" pitchFamily="34" charset="0"/>
              </a:rPr>
              <a:t> classifier.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572364" y="3414033"/>
            <a:ext cx="418404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91</a:t>
            </a:r>
            <a:r>
              <a:rPr lang="en-US" dirty="0" err="1">
                <a:latin typeface="Tw Cen MT" panose="020B0602020104020603" pitchFamily="34" charset="0"/>
              </a:rPr>
              <a:t>.</a:t>
            </a:r>
            <a:r>
              <a:rPr lang="en-US" dirty="0">
                <a:latin typeface="Tw Cen MT" panose="020B0602020104020603" pitchFamily="34" charset="0"/>
              </a:rPr>
              <a:t>49</a:t>
            </a:r>
            <a:r>
              <a:rPr lang="en-US" dirty="0" err="1">
                <a:latin typeface="Tw Cen MT" panose="020B0602020104020603" pitchFamily="34" charset="0"/>
              </a:rPr>
              <a:t>%</a:t>
            </a:r>
            <a:r>
              <a:rPr lang="en-US" dirty="0">
                <a:latin typeface="Tw Cen MT" panose="020B0602020104020603" pitchFamily="34" charset="0"/>
              </a:rPr>
              <a:t> on 110 images taken from </a:t>
            </a:r>
            <a:r>
              <a:rPr lang="en-US" dirty="0" err="1">
                <a:latin typeface="Tw Cen MT" panose="020B0602020104020603" pitchFamily="34" charset="0"/>
              </a:rPr>
              <a:t>Yatharth</a:t>
            </a:r>
            <a:r>
              <a:rPr lang="en-US" dirty="0">
                <a:latin typeface="Tw Cen MT" panose="020B0602020104020603" pitchFamily="34" charset="0"/>
              </a:rPr>
              <a:t> Hospital.</a:t>
            </a:r>
          </a:p>
        </p:txBody>
      </p:sp>
      <p:sp>
        <p:nvSpPr>
          <p:cNvPr id="21" name="Arrow: Striped Right 20"/>
          <p:cNvSpPr/>
          <p:nvPr/>
        </p:nvSpPr>
        <p:spPr>
          <a:xfrm>
            <a:off x="3707597" y="2467746"/>
            <a:ext cx="2613730" cy="308603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Arrow: Striped Right 21"/>
          <p:cNvSpPr/>
          <p:nvPr/>
        </p:nvSpPr>
        <p:spPr>
          <a:xfrm>
            <a:off x="3032668" y="3412434"/>
            <a:ext cx="2613730" cy="308603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Arrow: Striped Right 22"/>
          <p:cNvSpPr/>
          <p:nvPr/>
        </p:nvSpPr>
        <p:spPr>
          <a:xfrm>
            <a:off x="3669497" y="4357122"/>
            <a:ext cx="2613730" cy="308603"/>
          </a:xfrm>
          <a:prstGeom prst="stripedRightArrow">
            <a:avLst/>
          </a:prstGeom>
          <a:solidFill>
            <a:schemeClr val="bg2">
              <a:lumMod val="75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3228" y="4194810"/>
            <a:ext cx="5060340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Focused only on white tumor detection and didn't consider </a:t>
            </a:r>
            <a:r>
              <a:rPr lang="en-US" dirty="0" err="1">
                <a:latin typeface="Tw Cen MT" panose="020B0602020104020603" pitchFamily="34" charset="0"/>
              </a:rPr>
              <a:t>graylevel</a:t>
            </a:r>
            <a:r>
              <a:rPr lang="en-US" dirty="0">
                <a:latin typeface="Tw Cen MT" panose="020B0602020104020603" pitchFamily="34" charset="0"/>
              </a:rPr>
              <a:t> tumors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9983" y="4741929"/>
            <a:ext cx="1315450" cy="124819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50404" y="4703829"/>
            <a:ext cx="919668" cy="133524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4523399" y="5248275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 err="1">
                <a:latin typeface="Tw Cen MT" panose="020B0602020104020603" pitchFamily="34" charset="0"/>
              </a:rPr>
              <a:t>Graylevel</a:t>
            </a:r>
            <a:r>
              <a:rPr lang="en-US" dirty="0">
                <a:latin typeface="Tw Cen MT" panose="020B0602020104020603" pitchFamily="34" charset="0"/>
              </a:rPr>
              <a:t> Tumor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123544" y="5233512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White Tumor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: Diagonal Corners Snipped 6"/>
          <p:cNvSpPr/>
          <p:nvPr/>
        </p:nvSpPr>
        <p:spPr>
          <a:xfrm>
            <a:off x="3352174" y="238125"/>
            <a:ext cx="5824077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72449" y="227804"/>
            <a:ext cx="6415360" cy="834844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Related Work II - Brain </a:t>
            </a:r>
          </a:p>
          <a:p>
            <a:pPr algn="ctr">
              <a:defRPr lang="en-US" sz="1400" dirty="0"/>
            </a:pPr>
            <a:r>
              <a:rPr lang="en-US" sz="2400" dirty="0">
                <a:solidFill>
                  <a:schemeClr val="bg1"/>
                </a:solidFill>
                <a:latin typeface="Tw Cen MT" panose="020B0602020104020603" pitchFamily="34" charset="0"/>
              </a:rPr>
              <a:t>Low/High Grade Glioma Classification [7]</a:t>
            </a:r>
          </a:p>
        </p:txBody>
      </p:sp>
      <p:sp>
        <p:nvSpPr>
          <p:cNvPr id="9" name="Diamond 8"/>
          <p:cNvSpPr/>
          <p:nvPr/>
        </p:nvSpPr>
        <p:spPr>
          <a:xfrm>
            <a:off x="1676855" y="1693503"/>
            <a:ext cx="1143000" cy="1143000"/>
          </a:xfrm>
          <a:prstGeom prst="diamond">
            <a:avLst/>
          </a:prstGeom>
          <a:solidFill>
            <a:srgbClr val="FF8789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" name="Diamond 9"/>
          <p:cNvSpPr/>
          <p:nvPr/>
        </p:nvSpPr>
        <p:spPr>
          <a:xfrm>
            <a:off x="4267655" y="1707648"/>
            <a:ext cx="1143000" cy="1143000"/>
          </a:xfrm>
          <a:prstGeom prst="diamond">
            <a:avLst/>
          </a:prstGeom>
          <a:solidFill>
            <a:srgbClr val="A7C4C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Diamond 10"/>
          <p:cNvSpPr/>
          <p:nvPr/>
        </p:nvSpPr>
        <p:spPr>
          <a:xfrm>
            <a:off x="6846439" y="1715460"/>
            <a:ext cx="1143000" cy="1143000"/>
          </a:xfrm>
          <a:prstGeom prst="diamond">
            <a:avLst/>
          </a:prstGeom>
          <a:solidFill>
            <a:srgbClr val="E7E6E6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Diamond 11"/>
          <p:cNvSpPr/>
          <p:nvPr/>
        </p:nvSpPr>
        <p:spPr>
          <a:xfrm>
            <a:off x="9319457" y="1693503"/>
            <a:ext cx="1143000" cy="1143000"/>
          </a:xfrm>
          <a:prstGeom prst="diamond">
            <a:avLst/>
          </a:prstGeom>
          <a:solidFill>
            <a:srgbClr val="B5A09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268292" y="2081034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Approach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86655" y="2124843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Algorithms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66917" y="2124843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Results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46573" y="2110698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Drawbacks</a:t>
            </a:r>
          </a:p>
        </p:txBody>
      </p:sp>
      <p:sp>
        <p:nvSpPr>
          <p:cNvPr id="17" name="Arrow: Down 16"/>
          <p:cNvSpPr/>
          <p:nvPr/>
        </p:nvSpPr>
        <p:spPr>
          <a:xfrm>
            <a:off x="2019422" y="2971961"/>
            <a:ext cx="457864" cy="1016579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Arrow: Down 17"/>
          <p:cNvSpPr/>
          <p:nvPr/>
        </p:nvSpPr>
        <p:spPr>
          <a:xfrm>
            <a:off x="4610223" y="3019425"/>
            <a:ext cx="457864" cy="1016579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Arrow: Down 18"/>
          <p:cNvSpPr/>
          <p:nvPr/>
        </p:nvSpPr>
        <p:spPr>
          <a:xfrm>
            <a:off x="7201022" y="3019425"/>
            <a:ext cx="457864" cy="1016579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Arrow: Down 19"/>
          <p:cNvSpPr/>
          <p:nvPr/>
        </p:nvSpPr>
        <p:spPr>
          <a:xfrm>
            <a:off x="9678310" y="2939760"/>
            <a:ext cx="457864" cy="1016579"/>
          </a:xfrm>
          <a:prstGeom prst="downArrow">
            <a:avLst/>
          </a:prstGeom>
          <a:solidFill>
            <a:schemeClr val="bg2">
              <a:lumMod val="50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267209" y="4545330"/>
            <a:ext cx="2173957" cy="94869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latin typeface="Tw Cen MT" panose="020B0602020104020603" pitchFamily="34" charset="0"/>
              </a:rPr>
              <a:t>Classification of </a:t>
            </a:r>
            <a:r>
              <a:rPr lang="en-US" dirty="0" err="1">
                <a:latin typeface="Tw Cen MT" panose="020B0602020104020603" pitchFamily="34" charset="0"/>
              </a:rPr>
              <a:t>Low-grade</a:t>
            </a:r>
            <a:r>
              <a:rPr lang="en-US" dirty="0">
                <a:latin typeface="Tw Cen MT" panose="020B0602020104020603" pitchFamily="34" charset="0"/>
              </a:rPr>
              <a:t> and </a:t>
            </a:r>
            <a:r>
              <a:rPr lang="en-US" dirty="0" err="1">
                <a:latin typeface="Tw Cen MT" panose="020B0602020104020603" pitchFamily="34" charset="0"/>
              </a:rPr>
              <a:t>High-grade</a:t>
            </a:r>
            <a:r>
              <a:rPr lang="en-US" dirty="0">
                <a:latin typeface="Tw Cen MT" panose="020B0602020104020603" pitchFamily="34" charset="0"/>
              </a:rPr>
              <a:t> Glioma </a:t>
            </a:r>
            <a:r>
              <a:rPr lang="en-US" dirty="0" err="1">
                <a:latin typeface="Tw Cen MT" panose="020B0602020104020603" pitchFamily="34" charset="0"/>
              </a:rPr>
              <a:t>usingMulti-modal</a:t>
            </a:r>
            <a:r>
              <a:rPr lang="en-US" dirty="0">
                <a:latin typeface="Tw Cen MT" panose="020B0602020104020603" pitchFamily="34" charset="0"/>
              </a:rPr>
              <a:t> Image </a:t>
            </a:r>
            <a:r>
              <a:rPr lang="en-US" dirty="0" err="1">
                <a:latin typeface="Tw Cen MT" panose="020B0602020104020603" pitchFamily="34" charset="0"/>
              </a:rPr>
              <a:t>Radiomics</a:t>
            </a:r>
            <a:r>
              <a:rPr lang="en-US" dirty="0">
                <a:latin typeface="Tw Cen MT" panose="020B0602020104020603" pitchFamily="34" charset="0"/>
              </a:rPr>
              <a:t> Features.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77361" y="4486659"/>
            <a:ext cx="2244593" cy="73533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Three types of </a:t>
            </a:r>
            <a:r>
              <a:rPr lang="en-US" sz="1400" dirty="0" err="1">
                <a:solidFill>
                  <a:schemeClr val="tx1"/>
                </a:solidFill>
                <a:latin typeface="Tw Cen MT" panose="020B0602020104020603" pitchFamily="34" charset="0"/>
              </a:rPr>
              <a:t>radiomics</a:t>
            </a: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 features, 10-foldcross validation.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64868" y="4489613"/>
            <a:ext cx="2086610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400" dirty="0">
                <a:solidFill>
                  <a:schemeClr val="tx1"/>
                </a:solidFill>
                <a:latin typeface="Tw Cen MT" panose="020B0602020104020603" pitchFamily="34" charset="0"/>
              </a:rPr>
              <a:t>89.8% on 108 cases from BRATS 2015 dataset.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774651" y="4474824"/>
            <a:ext cx="2506124" cy="73533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400" dirty="0" err="1">
                <a:solidFill>
                  <a:schemeClr val="tx1"/>
                </a:solidFill>
                <a:latin typeface="Tw Cen MT" panose="020B0602020104020603" pitchFamily="34" charset="0"/>
              </a:rPr>
              <a:t>16-34 Features calculated for each image which takes a lot of time in calculation.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52801" y="468176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: Diagonal Corners Snipped 6"/>
          <p:cNvSpPr/>
          <p:nvPr/>
        </p:nvSpPr>
        <p:spPr>
          <a:xfrm>
            <a:off x="3780238" y="238125"/>
            <a:ext cx="4812617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966539" y="170882"/>
            <a:ext cx="6352917" cy="94869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Related Work III - Lung </a:t>
            </a:r>
          </a:p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Nodule Detection [8]</a:t>
            </a:r>
          </a:p>
        </p:txBody>
      </p:sp>
      <p:sp>
        <p:nvSpPr>
          <p:cNvPr id="9" name="Oval 8"/>
          <p:cNvSpPr/>
          <p:nvPr/>
        </p:nvSpPr>
        <p:spPr>
          <a:xfrm>
            <a:off x="5573979" y="2919182"/>
            <a:ext cx="1143000" cy="1143000"/>
          </a:xfrm>
          <a:prstGeom prst="ellipse">
            <a:avLst/>
          </a:prstGeom>
          <a:solidFill>
            <a:srgbClr val="E7E6E6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760279" y="2434511"/>
            <a:ext cx="1143000" cy="1143000"/>
          </a:xfrm>
          <a:prstGeom prst="ellipse">
            <a:avLst/>
          </a:prstGeom>
          <a:solidFill>
            <a:srgbClr val="FF8789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4515338" y="3115214"/>
            <a:ext cx="1143000" cy="1143000"/>
          </a:xfrm>
          <a:prstGeom prst="ellipse">
            <a:avLst/>
          </a:prstGeom>
          <a:solidFill>
            <a:srgbClr val="A7C4C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346554" y="3679177"/>
            <a:ext cx="1143000" cy="1143000"/>
          </a:xfrm>
          <a:prstGeom prst="ellipse">
            <a:avLst/>
          </a:prstGeom>
          <a:solidFill>
            <a:srgbClr val="B5A09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379279" y="2781571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Approach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92979" y="3336377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Algorithms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4338" y="3557993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Drawbacks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96337" y="4048634"/>
            <a:ext cx="2044846" cy="342401"/>
          </a:xfrm>
          <a:prstGeom prst="rect">
            <a:avLst/>
          </a:prstGeom>
        </p:spPr>
        <p:txBody>
          <a:bodyPr vert="horz" wrap="square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600" b="1" dirty="0">
                <a:solidFill>
                  <a:schemeClr val="tx1"/>
                </a:solidFill>
                <a:latin typeface="Tw Cen MT" panose="020B0602020104020603" pitchFamily="34" charset="0"/>
              </a:rPr>
              <a:t>Results</a:t>
            </a:r>
          </a:p>
        </p:txBody>
      </p:sp>
      <p:sp>
        <p:nvSpPr>
          <p:cNvPr id="17" name="Arrow: Bent 16"/>
          <p:cNvSpPr/>
          <p:nvPr/>
        </p:nvSpPr>
        <p:spPr>
          <a:xfrm rot="5400000">
            <a:off x="6870554" y="3336377"/>
            <a:ext cx="1143000" cy="1143000"/>
          </a:xfrm>
          <a:prstGeom prst="bentArrow">
            <a:avLst/>
          </a:prstGeom>
          <a:solidFill>
            <a:schemeClr val="bg2">
              <a:lumMod val="75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Arrow: Bent 17"/>
          <p:cNvSpPr/>
          <p:nvPr/>
        </p:nvSpPr>
        <p:spPr>
          <a:xfrm>
            <a:off x="5141279" y="1208760"/>
            <a:ext cx="1143000" cy="1143000"/>
          </a:xfrm>
          <a:prstGeom prst="bentArrow">
            <a:avLst/>
          </a:prstGeom>
          <a:solidFill>
            <a:schemeClr val="bg2">
              <a:lumMod val="75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Arrow: Bent 18"/>
          <p:cNvSpPr/>
          <p:nvPr/>
        </p:nvSpPr>
        <p:spPr>
          <a:xfrm rot="10800000">
            <a:off x="4896338" y="4924425"/>
            <a:ext cx="1143000" cy="1143000"/>
          </a:xfrm>
          <a:prstGeom prst="bentArrow">
            <a:avLst/>
          </a:prstGeom>
          <a:solidFill>
            <a:schemeClr val="bg2">
              <a:lumMod val="75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Arrow: Bent 19"/>
          <p:cNvSpPr/>
          <p:nvPr/>
        </p:nvSpPr>
        <p:spPr>
          <a:xfrm rot="16200000">
            <a:off x="3236279" y="2723603"/>
            <a:ext cx="1143000" cy="1143000"/>
          </a:xfrm>
          <a:prstGeom prst="bentArrow">
            <a:avLst/>
          </a:prstGeom>
          <a:solidFill>
            <a:schemeClr val="bg2">
              <a:lumMod val="75000"/>
            </a:schemeClr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397702" y="1351006"/>
            <a:ext cx="4963815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Automatic Lung Nodule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Segmentation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and Classification in CT Images Based 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SVM.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87339" y="4532947"/>
            <a:ext cx="4963815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Preprocessing techniques,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Hounsfield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Units (HU) ROI calculation, Feature extraction &amp;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SVM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classifier.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6002" y="5573439"/>
            <a:ext cx="4963815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78.08% on 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SPIE-AAPM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Lung CT dataset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7002" y="2233722"/>
            <a:ext cx="4963815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Low system accuracy -High FP (False positives)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Rectangle 24"/>
          <p:cNvSpPr>
            <a:spLocks noChangeArrowheads="1"/>
          </p:cNvSpPr>
          <p:nvPr/>
        </p:nvSpPr>
        <p:spPr>
          <a:xfrm>
            <a:off x="1991949" y="1579214"/>
            <a:ext cx="1850059" cy="2995333"/>
          </a:xfrm>
          <a:prstGeom prst="roundRect">
            <a:avLst/>
          </a:prstGeom>
          <a:solidFill>
            <a:srgbClr val="A7C4C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txBody>
          <a:bodyPr vert="horz" wrap="square" lIns="91440" tIns="45720" rIns="91440" bIns="45720" numCol="1" rtlCol="0" anchor="t"/>
          <a:lstStyle/>
          <a:p>
            <a:endParaRPr lang="en-US" sz="2400" dirty="0"/>
          </a:p>
        </p:txBody>
      </p:sp>
      <p:sp>
        <p:nvSpPr>
          <p:cNvPr id="8" name="Freeform 25"/>
          <p:cNvSpPr/>
          <p:nvPr/>
        </p:nvSpPr>
        <p:spPr>
          <a:xfrm flipH="1">
            <a:off x="3032713" y="1579213"/>
            <a:ext cx="828369" cy="969078"/>
          </a:xfrm>
          <a:custGeom>
            <a:avLst/>
            <a:gdLst/>
            <a:ahLst/>
            <a:cxnLst/>
            <a:rect l="0" t="0" r="r" b="b"/>
            <a:pathLst>
              <a:path w="828369" h="969079">
                <a:moveTo>
                  <a:pt x="828369" y="271342"/>
                </a:moveTo>
                <a:cubicBezTo>
                  <a:pt x="828369" y="180895"/>
                  <a:pt x="802483" y="90447"/>
                  <a:pt x="7636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56158"/>
                  <a:pt x="0" y="956158"/>
                  <a:pt x="0" y="956158"/>
                </a:cubicBezTo>
                <a:cubicBezTo>
                  <a:pt x="38830" y="969079"/>
                  <a:pt x="90603" y="969079"/>
                  <a:pt x="129433" y="969079"/>
                </a:cubicBezTo>
                <a:cubicBezTo>
                  <a:pt x="517731" y="969079"/>
                  <a:pt x="828369" y="658974"/>
                  <a:pt x="828369" y="271342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tint val="50000"/>
                  <a:satMod val="300000"/>
                </a:schemeClr>
              </a:gs>
              <a:gs pos="35000">
                <a:schemeClr val="bg1">
                  <a:tint val="37000"/>
                  <a:satMod val="300000"/>
                </a:schemeClr>
              </a:gs>
              <a:gs pos="100000">
                <a:schemeClr val="bg1">
                  <a:tint val="15000"/>
                  <a:satMod val="350000"/>
                </a:schemeClr>
              </a:gs>
            </a:gsLst>
            <a:lin ang="16200000" scaled="0"/>
          </a:gradFill>
          <a:ln w="9525" cap="flat">
            <a:solidFill>
              <a:schemeClr val="bg1">
                <a:shade val="95000"/>
                <a:satMod val="104999"/>
              </a:schemeClr>
            </a:solidFill>
            <a:prstDash val="solid"/>
            <a:miter lim="800000"/>
          </a:ln>
        </p:spPr>
        <p:txBody>
          <a:bodyPr vert="horz" wrap="square" lIns="91440" tIns="45720" rIns="91440" bIns="45720" numCol="1" rtlCol="0" anchor="t"/>
          <a:lstStyle/>
          <a:p>
            <a:endParaRPr lang="en-US" sz="2400" dirty="0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>
          <a:xfrm>
            <a:off x="4419397" y="2236710"/>
            <a:ext cx="1850059" cy="2995333"/>
          </a:xfrm>
          <a:prstGeom prst="roundRect">
            <a:avLst/>
          </a:prstGeom>
          <a:solidFill>
            <a:srgbClr val="B5A09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txBody>
          <a:bodyPr vert="horz" wrap="square" lIns="91440" tIns="45720" rIns="91440" bIns="45720" numCol="1" rtlCol="0" anchor="t"/>
          <a:lstStyle/>
          <a:p>
            <a:endParaRPr lang="en-US" sz="2400" dirty="0"/>
          </a:p>
        </p:txBody>
      </p:sp>
      <p:sp>
        <p:nvSpPr>
          <p:cNvPr id="10" name="Freeform 25"/>
          <p:cNvSpPr/>
          <p:nvPr/>
        </p:nvSpPr>
        <p:spPr>
          <a:xfrm flipH="1">
            <a:off x="5460161" y="2236709"/>
            <a:ext cx="828369" cy="969078"/>
          </a:xfrm>
          <a:custGeom>
            <a:avLst/>
            <a:gdLst/>
            <a:ahLst/>
            <a:cxnLst/>
            <a:rect l="0" t="0" r="r" b="b"/>
            <a:pathLst>
              <a:path w="828369" h="969079">
                <a:moveTo>
                  <a:pt x="828369" y="271342"/>
                </a:moveTo>
                <a:cubicBezTo>
                  <a:pt x="828369" y="180895"/>
                  <a:pt x="802483" y="90447"/>
                  <a:pt x="7636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56158"/>
                  <a:pt x="0" y="956158"/>
                  <a:pt x="0" y="956158"/>
                </a:cubicBezTo>
                <a:cubicBezTo>
                  <a:pt x="38830" y="969079"/>
                  <a:pt x="90603" y="969079"/>
                  <a:pt x="129433" y="969079"/>
                </a:cubicBezTo>
                <a:cubicBezTo>
                  <a:pt x="517731" y="969079"/>
                  <a:pt x="828369" y="658974"/>
                  <a:pt x="828369" y="271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/>
          <a:lstStyle/>
          <a:p>
            <a:endParaRPr lang="en-US" sz="2400" dirty="0">
              <a:solidFill>
                <a:srgbClr val="937366"/>
              </a:solidFill>
            </a:endParaRP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>
          <a:xfrm>
            <a:off x="6821792" y="1579214"/>
            <a:ext cx="1850059" cy="2995333"/>
          </a:xfrm>
          <a:prstGeom prst="roundRect">
            <a:avLst/>
          </a:prstGeom>
          <a:solidFill>
            <a:srgbClr val="FF8789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txBody>
          <a:bodyPr vert="horz" wrap="square" lIns="91440" tIns="45720" rIns="91440" bIns="45720" numCol="1" rtlCol="0" anchor="t"/>
          <a:lstStyle/>
          <a:p>
            <a:endParaRPr lang="en-US" sz="2400" dirty="0"/>
          </a:p>
        </p:txBody>
      </p:sp>
      <p:sp>
        <p:nvSpPr>
          <p:cNvPr id="12" name="Freeform 25"/>
          <p:cNvSpPr/>
          <p:nvPr/>
        </p:nvSpPr>
        <p:spPr>
          <a:xfrm flipH="1">
            <a:off x="7862556" y="1579213"/>
            <a:ext cx="828369" cy="969078"/>
          </a:xfrm>
          <a:custGeom>
            <a:avLst/>
            <a:gdLst/>
            <a:ahLst/>
            <a:cxnLst/>
            <a:rect l="0" t="0" r="r" b="b"/>
            <a:pathLst>
              <a:path w="828369" h="969079">
                <a:moveTo>
                  <a:pt x="828369" y="271342"/>
                </a:moveTo>
                <a:cubicBezTo>
                  <a:pt x="828369" y="180895"/>
                  <a:pt x="802483" y="90447"/>
                  <a:pt x="7636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56158"/>
                  <a:pt x="0" y="956158"/>
                  <a:pt x="0" y="956158"/>
                </a:cubicBezTo>
                <a:cubicBezTo>
                  <a:pt x="38830" y="969079"/>
                  <a:pt x="90603" y="969079"/>
                  <a:pt x="129433" y="969079"/>
                </a:cubicBezTo>
                <a:cubicBezTo>
                  <a:pt x="517731" y="969079"/>
                  <a:pt x="828369" y="658974"/>
                  <a:pt x="828369" y="271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/>
          <a:lstStyle/>
          <a:p>
            <a:endParaRPr lang="en-US" sz="2400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>
          <a:xfrm>
            <a:off x="9249237" y="2236710"/>
            <a:ext cx="1850059" cy="2995333"/>
          </a:xfrm>
          <a:prstGeom prst="roundRect">
            <a:avLst/>
          </a:prstGeom>
          <a:solidFill>
            <a:srgbClr val="E7E6E6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txBody>
          <a:bodyPr vert="horz" wrap="square" lIns="91440" tIns="45720" rIns="91440" bIns="45720" numCol="1" rtlCol="0" anchor="t"/>
          <a:lstStyle/>
          <a:p>
            <a:endParaRPr lang="en-US" sz="2400" dirty="0"/>
          </a:p>
        </p:txBody>
      </p:sp>
      <p:sp>
        <p:nvSpPr>
          <p:cNvPr id="14" name="Freeform 25"/>
          <p:cNvSpPr/>
          <p:nvPr/>
        </p:nvSpPr>
        <p:spPr>
          <a:xfrm flipH="1">
            <a:off x="10290001" y="2236709"/>
            <a:ext cx="828369" cy="969078"/>
          </a:xfrm>
          <a:custGeom>
            <a:avLst/>
            <a:gdLst/>
            <a:ahLst/>
            <a:cxnLst/>
            <a:rect l="0" t="0" r="r" b="b"/>
            <a:pathLst>
              <a:path w="828369" h="969079">
                <a:moveTo>
                  <a:pt x="828369" y="271342"/>
                </a:moveTo>
                <a:cubicBezTo>
                  <a:pt x="828369" y="180895"/>
                  <a:pt x="802483" y="90447"/>
                  <a:pt x="76365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956158"/>
                  <a:pt x="0" y="956158"/>
                  <a:pt x="0" y="956158"/>
                </a:cubicBezTo>
                <a:cubicBezTo>
                  <a:pt x="38830" y="969079"/>
                  <a:pt x="90603" y="969079"/>
                  <a:pt x="129433" y="969079"/>
                </a:cubicBezTo>
                <a:cubicBezTo>
                  <a:pt x="517731" y="969079"/>
                  <a:pt x="828369" y="658974"/>
                  <a:pt x="828369" y="27134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/>
          <a:lstStyle/>
          <a:p>
            <a:endParaRPr lang="en-US" sz="2400" dirty="0"/>
          </a:p>
        </p:txBody>
      </p:sp>
      <p:sp>
        <p:nvSpPr>
          <p:cNvPr id="15" name="Rectangle: Diagonal Corners Snipped 14"/>
          <p:cNvSpPr/>
          <p:nvPr/>
        </p:nvSpPr>
        <p:spPr>
          <a:xfrm>
            <a:off x="3780238" y="238125"/>
            <a:ext cx="4812617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966539" y="170882"/>
            <a:ext cx="6352917" cy="94869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Related Work IV - Lung </a:t>
            </a:r>
          </a:p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Nodule Classification [9]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303917" y="2771775"/>
            <a:ext cx="1226121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Approach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90214" y="3286125"/>
            <a:ext cx="1226121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Algorithms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26571" y="2785748"/>
            <a:ext cx="1226121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Results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501242" y="3324225"/>
            <a:ext cx="1226121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Drawbacks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81135" y="3619165"/>
            <a:ext cx="1905000" cy="73533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Malignancy Level Classification of Lung Nodules.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401463" y="3965377"/>
            <a:ext cx="1905000" cy="116205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Preprocessing techniques, SCM Features extracted,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Housefield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 unit (HU), </a:t>
            </a:r>
            <a:r>
              <a:rPr lang="en-US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SVM</a:t>
            </a:r>
            <a:r>
              <a:rPr 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w Cen MT" panose="020B0602020104020603" pitchFamily="34" charset="0"/>
              </a:rPr>
              <a:t> classifier.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787476" y="3912302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74.5% on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LIDC dataset.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40163" y="4392097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Low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Accuracy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等线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1"/>
          <p:cNvGrpSpPr/>
          <p:nvPr/>
        </p:nvGrpSpPr>
        <p:grpSpPr>
          <a:xfrm>
            <a:off x="442913" y="428624"/>
            <a:ext cx="11280775" cy="5962652"/>
            <a:chOff x="442913" y="428624"/>
            <a:chExt cx="11280775" cy="5962652"/>
          </a:xfrm>
        </p:grpSpPr>
        <p:sp>
          <p:nvSpPr>
            <p:cNvPr id="4" name="矩形: 圆角 8"/>
            <p:cNvSpPr/>
            <p:nvPr/>
          </p:nvSpPr>
          <p:spPr>
            <a:xfrm>
              <a:off x="442913" y="5232043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矩形: 圆角 9"/>
            <p:cNvSpPr/>
            <p:nvPr/>
          </p:nvSpPr>
          <p:spPr>
            <a:xfrm>
              <a:off x="10499725" y="428624"/>
              <a:ext cx="1223962" cy="1159233"/>
            </a:xfrm>
            <a:prstGeom prst="roundRect">
              <a:avLst/>
            </a:prstGeom>
            <a:solidFill>
              <a:srgbClr val="F7443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矩形 6"/>
            <p:cNvSpPr/>
            <p:nvPr/>
          </p:nvSpPr>
          <p:spPr>
            <a:xfrm>
              <a:off x="673099" y="622300"/>
              <a:ext cx="10858500" cy="55753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114300" sx="102000" sy="102000">
                <a:srgbClr val="000000">
                  <a:alpha val="24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Freeform 6"/>
          <p:cNvSpPr/>
          <p:nvPr/>
        </p:nvSpPr>
        <p:spPr>
          <a:xfrm>
            <a:off x="6323902" y="5082573"/>
            <a:ext cx="4284" cy="2118"/>
          </a:xfrm>
          <a:custGeom>
            <a:avLst/>
            <a:gdLst/>
            <a:ahLst/>
            <a:cxnLst/>
            <a:rect l="0" t="0" r="r" b="b"/>
            <a:pathLst>
              <a:path w="4284" h="2118">
                <a:moveTo>
                  <a:pt x="2142" y="0"/>
                </a:moveTo>
                <a:lnTo>
                  <a:pt x="4284" y="2118"/>
                </a:lnTo>
                <a:lnTo>
                  <a:pt x="0" y="2118"/>
                </a:lnTo>
                <a:lnTo>
                  <a:pt x="2142" y="0"/>
                </a:lnTo>
                <a:close/>
              </a:path>
            </a:pathLst>
          </a:custGeom>
          <a:solidFill>
            <a:srgbClr val="FFCA00"/>
          </a:solidFill>
          <a:ln w="0">
            <a:noFill/>
            <a:prstDash val="solid"/>
            <a:round/>
          </a:ln>
        </p:spPr>
        <p:txBody>
          <a:bodyPr vert="horz" wrap="square" lIns="130886" tIns="65442" rIns="130886" bIns="65442" numCol="1" rtlCol="0" anchor="t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932" dirty="0">
              <a:solidFill>
                <a:srgbClr val="000000"/>
              </a:solidFill>
              <a:latin typeface="微软雅黑"/>
            </a:endParaRPr>
          </a:p>
        </p:txBody>
      </p:sp>
      <p:sp>
        <p:nvSpPr>
          <p:cNvPr id="8" name="Freeform 46"/>
          <p:cNvSpPr/>
          <p:nvPr/>
        </p:nvSpPr>
        <p:spPr>
          <a:xfrm flipH="1">
            <a:off x="7612824" y="4633016"/>
            <a:ext cx="2813478" cy="46126"/>
          </a:xfrm>
          <a:custGeom>
            <a:avLst/>
            <a:gdLst/>
            <a:ahLst/>
            <a:cxnLst/>
            <a:rect l="0" t="0" r="r" b="b"/>
            <a:pathLst>
              <a:path w="2813478" h="46126">
                <a:moveTo>
                  <a:pt x="0" y="46126"/>
                </a:moveTo>
                <a:lnTo>
                  <a:pt x="0" y="0"/>
                </a:lnTo>
                <a:lnTo>
                  <a:pt x="2813478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tailEnd type="oval" w="med" len="med"/>
          </a:ln>
        </p:spPr>
        <p:txBody>
          <a:bodyPr vert="horz" lIns="0" tIns="0" rIns="0" bIns="0" rtlCol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932" dirty="0">
              <a:solidFill>
                <a:srgbClr val="323232"/>
              </a:solidFill>
              <a:latin typeface="微软雅黑"/>
            </a:endParaRPr>
          </a:p>
        </p:txBody>
      </p:sp>
      <p:sp>
        <p:nvSpPr>
          <p:cNvPr id="9" name="Freeform 46"/>
          <p:cNvSpPr/>
          <p:nvPr/>
        </p:nvSpPr>
        <p:spPr>
          <a:xfrm>
            <a:off x="2664196" y="2342336"/>
            <a:ext cx="2477252" cy="118883"/>
          </a:xfrm>
          <a:custGeom>
            <a:avLst/>
            <a:gdLst/>
            <a:ahLst/>
            <a:cxnLst/>
            <a:rect l="0" t="0" r="r" b="b"/>
            <a:pathLst>
              <a:path w="2477253" h="118883">
                <a:moveTo>
                  <a:pt x="0" y="118883"/>
                </a:moveTo>
                <a:lnTo>
                  <a:pt x="0" y="0"/>
                </a:lnTo>
                <a:lnTo>
                  <a:pt x="2477253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tailEnd type="oval" w="med" len="med"/>
          </a:ln>
        </p:spPr>
        <p:txBody>
          <a:bodyPr vert="horz" lIns="0" tIns="0" rIns="0" bIns="0" rtlCol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932" dirty="0">
              <a:solidFill>
                <a:srgbClr val="323232"/>
              </a:solidFill>
              <a:latin typeface="微软雅黑"/>
            </a:endParaRPr>
          </a:p>
        </p:txBody>
      </p:sp>
      <p:sp>
        <p:nvSpPr>
          <p:cNvPr id="10" name="Freeform 46"/>
          <p:cNvSpPr/>
          <p:nvPr/>
        </p:nvSpPr>
        <p:spPr>
          <a:xfrm>
            <a:off x="2166975" y="3839596"/>
            <a:ext cx="3040448" cy="118883"/>
          </a:xfrm>
          <a:custGeom>
            <a:avLst/>
            <a:gdLst/>
            <a:ahLst/>
            <a:cxnLst/>
            <a:rect l="0" t="0" r="r" b="b"/>
            <a:pathLst>
              <a:path w="3040448" h="118883">
                <a:moveTo>
                  <a:pt x="0" y="118883"/>
                </a:moveTo>
                <a:lnTo>
                  <a:pt x="0" y="0"/>
                </a:lnTo>
                <a:lnTo>
                  <a:pt x="3040448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tailEnd type="oval" w="med" len="med"/>
          </a:ln>
        </p:spPr>
        <p:txBody>
          <a:bodyPr vert="horz" lIns="0" tIns="0" rIns="0" bIns="0" rtlCol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932" dirty="0">
              <a:solidFill>
                <a:srgbClr val="323232"/>
              </a:solidFill>
              <a:latin typeface="微软雅黑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5298470" y="1752600"/>
            <a:ext cx="1143000" cy="1143000"/>
          </a:xfrm>
          <a:prstGeom prst="hexagon">
            <a:avLst/>
          </a:prstGeom>
          <a:solidFill>
            <a:srgbClr val="A7C4C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Hexagon 11"/>
          <p:cNvSpPr/>
          <p:nvPr/>
        </p:nvSpPr>
        <p:spPr>
          <a:xfrm>
            <a:off x="6392762" y="2371725"/>
            <a:ext cx="1143000" cy="1143000"/>
          </a:xfrm>
          <a:prstGeom prst="hexagon">
            <a:avLst/>
          </a:prstGeom>
          <a:solidFill>
            <a:srgbClr val="FF8789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3" name="Hexagon 12"/>
          <p:cNvSpPr/>
          <p:nvPr/>
        </p:nvSpPr>
        <p:spPr>
          <a:xfrm>
            <a:off x="5295203" y="3272679"/>
            <a:ext cx="1143000" cy="1143000"/>
          </a:xfrm>
          <a:prstGeom prst="hexagon">
            <a:avLst/>
          </a:prstGeom>
          <a:solidFill>
            <a:srgbClr val="E7E6E6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Hexagon 13"/>
          <p:cNvSpPr/>
          <p:nvPr/>
        </p:nvSpPr>
        <p:spPr>
          <a:xfrm>
            <a:off x="6354662" y="4086225"/>
            <a:ext cx="1143000" cy="1143000"/>
          </a:xfrm>
          <a:prstGeom prst="hexagon">
            <a:avLst/>
          </a:prstGeom>
          <a:solidFill>
            <a:srgbClr val="B5A094"/>
          </a:solidFill>
          <a:ln w="9525" cap="flat">
            <a:noFill/>
            <a:prstDash val="solid"/>
            <a:miter lim="800000"/>
          </a:ln>
          <a:effectLst>
            <a:innerShdw dist="38100" dir="13500000">
              <a:srgbClr val="000000">
                <a:alpha val="39999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>
              <a:latin typeface="Tw Cen MT" panose="020B0602020104020603" pitchFamily="34" charset="0"/>
            </a:endParaRPr>
          </a:p>
        </p:txBody>
      </p:sp>
      <p:sp>
        <p:nvSpPr>
          <p:cNvPr id="15" name="Freeform: Shape 14"/>
          <p:cNvSpPr/>
          <p:nvPr/>
        </p:nvSpPr>
        <p:spPr>
          <a:xfrm flipH="1">
            <a:off x="7689024" y="2956616"/>
            <a:ext cx="2813478" cy="46126"/>
          </a:xfrm>
          <a:custGeom>
            <a:avLst/>
            <a:gdLst/>
            <a:ahLst/>
            <a:cxnLst/>
            <a:rect l="0" t="0" r="r" b="b"/>
            <a:pathLst>
              <a:path w="2813478" h="46126">
                <a:moveTo>
                  <a:pt x="0" y="46126"/>
                </a:moveTo>
                <a:lnTo>
                  <a:pt x="0" y="0"/>
                </a:lnTo>
                <a:lnTo>
                  <a:pt x="2813478" y="0"/>
                </a:lnTo>
              </a:path>
            </a:pathLst>
          </a:custGeom>
          <a:noFill/>
          <a:ln w="3175" cap="flat">
            <a:solidFill>
              <a:schemeClr val="tx1"/>
            </a:solidFill>
            <a:prstDash val="solid"/>
            <a:miter lim="800000"/>
            <a:tailEnd type="oval" w="med" len="med"/>
          </a:ln>
        </p:spPr>
        <p:txBody>
          <a:bodyPr vert="horz" lIns="0" tIns="0" rIns="0" bIns="0" rtlCol="0"/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en-US" sz="2932" dirty="0">
              <a:solidFill>
                <a:srgbClr val="323232"/>
              </a:solidFill>
              <a:latin typeface="微软雅黑"/>
            </a:endParaRPr>
          </a:p>
        </p:txBody>
      </p:sp>
      <p:sp>
        <p:nvSpPr>
          <p:cNvPr id="16" name="Rectangle: Diagonal Corners Snipped 15"/>
          <p:cNvSpPr/>
          <p:nvPr/>
        </p:nvSpPr>
        <p:spPr>
          <a:xfrm>
            <a:off x="3780238" y="238125"/>
            <a:ext cx="4812617" cy="894214"/>
          </a:xfrm>
          <a:prstGeom prst="snip2DiagRect">
            <a:avLst/>
          </a:prstGeom>
          <a:solidFill>
            <a:srgbClr val="7AB8BF"/>
          </a:solidFill>
          <a:ln w="9525" cap="flat">
            <a:noFill/>
            <a:prstDash val="solid"/>
            <a:miter lim="800000"/>
          </a:ln>
          <a:effectLst>
            <a:outerShdw dist="38100" dir="18900000">
              <a:srgbClr val="000000">
                <a:alpha val="3999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vert="horz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66539" y="170882"/>
            <a:ext cx="6352917" cy="94869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Related Work V - Breast</a:t>
            </a:r>
          </a:p>
          <a:p>
            <a:pPr algn="ctr">
              <a:defRPr lang="en-US" sz="1400" dirty="0"/>
            </a:pPr>
            <a:r>
              <a:rPr lang="en-US" sz="2800" dirty="0">
                <a:solidFill>
                  <a:schemeClr val="bg1"/>
                </a:solidFill>
                <a:latin typeface="Tw Cen MT" panose="020B0602020104020603" pitchFamily="34" charset="0"/>
              </a:rPr>
              <a:t>Dense Classification [10]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909344" y="2169795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Approach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4244" y="2779394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+mn-lt"/>
              </a:rPr>
              <a:t>Algorithms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09344" y="3655695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Results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976144" y="4493895"/>
            <a:ext cx="190500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b="1" dirty="0">
                <a:solidFill>
                  <a:schemeClr val="tx1"/>
                </a:solidFill>
                <a:latin typeface="Tw Cen MT" panose="020B0602020104020603" pitchFamily="34" charset="0"/>
              </a:rPr>
              <a:t>Drawbacks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38364" y="2461219"/>
            <a:ext cx="3604280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Detecting masses in dense breast using independent component analysis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905094" y="3057525"/>
            <a:ext cx="360428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Multiple filters and K-Means segmentation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4064" y="3985219"/>
            <a:ext cx="3812441" cy="52197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92.71% in detecting masses in nondense and 79.17% in dense breasts on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Mini-Mias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 and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DDSM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981294" y="4772025"/>
            <a:ext cx="3604280" cy="308610"/>
          </a:xfrm>
          <a:prstGeom prst="rect">
            <a:avLst/>
          </a:prstGeom>
        </p:spPr>
        <p:txBody>
          <a:bodyPr vert="horz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en-US" dirty="0">
                <a:solidFill>
                  <a:schemeClr val="tx1">
                    <a:lumMod val="75000"/>
                    <a:lumOff val="25000"/>
                    <a:lumMod val="75000"/>
                    <a:lumOff val="25000"/>
                  </a:schemeClr>
                </a:solidFill>
                <a:latin typeface="Tw Cen MT" panose="020B0602020104020603" pitchFamily="34" charset="0"/>
              </a:rPr>
              <a:t>Low accuracy in dense breasts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2" animBg="1"/>
      <p:bldP spid="9" grpId="0" animBg="1"/>
      <p:bldP spid="10" grpId="1" animBg="1"/>
      <p:bldP spid="15" grpId="3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RANSITION" val="anim {&#10;  type: NONE&#10;  checker: HOR&#10;}&#10;speed: 1.5&#10;noAdvanceOnClick: true&#10;advTime: 0&#10;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</a:majorFont>
      <a:minorFont>
        <a:latin typeface="等线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</a:majorFont>
      <a:minorFont>
        <a:latin typeface="等线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1922</Words>
  <Application>Microsoft Office PowerPoint</Application>
  <PresentationFormat>Widescreen</PresentationFormat>
  <Paragraphs>194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Tw Cen MT</vt:lpstr>
      <vt:lpstr>微软雅黑</vt:lpstr>
      <vt:lpstr>Arial Narrow</vt:lpstr>
      <vt:lpstr>等线</vt:lpstr>
      <vt:lpstr>等线 Light</vt:lpstr>
      <vt:lpstr>Calibri</vt:lpstr>
      <vt:lpstr>Arial</vt:lpstr>
      <vt:lpstr>Impact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User Study - Video</vt:lpstr>
      <vt:lpstr>User Study</vt:lpstr>
      <vt:lpstr>PowerPoint Presentation</vt:lpstr>
      <vt:lpstr>PowerPoint Presentation</vt:lpstr>
      <vt:lpstr>Any Questions ?</vt:lpstr>
      <vt:lpstr>Thank You</vt:lpstr>
      <vt:lpstr>Appendix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zoho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nardeen96nzs</dc:creator>
  <cp:lastModifiedBy>Youssef Younan</cp:lastModifiedBy>
  <cp:revision>32</cp:revision>
  <dcterms:created xsi:type="dcterms:W3CDTF">2010-03-09T10:03:29Z</dcterms:created>
  <dcterms:modified xsi:type="dcterms:W3CDTF">2018-06-27T14:12:34Z</dcterms:modified>
</cp:coreProperties>
</file>