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1" r:id="rId3"/>
    <p:sldId id="263" r:id="rId4"/>
    <p:sldId id="275" r:id="rId5"/>
    <p:sldId id="265" r:id="rId6"/>
    <p:sldId id="264" r:id="rId7"/>
    <p:sldId id="266" r:id="rId8"/>
    <p:sldId id="271" r:id="rId9"/>
    <p:sldId id="268" r:id="rId10"/>
    <p:sldId id="272" r:id="rId11"/>
    <p:sldId id="273" r:id="rId12"/>
    <p:sldId id="269" r:id="rId13"/>
    <p:sldId id="276" r:id="rId14"/>
    <p:sldId id="277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C1D4"/>
    <a:srgbClr val="47B7CD"/>
    <a:srgbClr val="33CCFF"/>
    <a:srgbClr val="00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>
        <p:scale>
          <a:sx n="76" d="100"/>
          <a:sy n="76" d="100"/>
        </p:scale>
        <p:origin x="-120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E101F-62A4-4C5B-AE34-1EA85C3D9A0E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B681D-4A17-454D-8051-EB1C45280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1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681D-4A17-454D-8051-EB1C452808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0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144" y="142649"/>
            <a:ext cx="6745856" cy="1720657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Pixtective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Arabic Handwriting Forgery Detection</a:t>
            </a:r>
            <a:endParaRPr lang="en-US" b="1" dirty="0">
              <a:solidFill>
                <a:schemeClr val="accent1">
                  <a:lumMod val="75000"/>
                </a:schemeClr>
              </a:solidFill>
              <a:ea typeface="Amperzan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8910" y="2308816"/>
            <a:ext cx="4530347" cy="253750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By: </a:t>
            </a:r>
            <a:r>
              <a:rPr lang="en-US" sz="26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Sylvia Hani</a:t>
            </a:r>
          </a:p>
          <a:p>
            <a:pPr algn="l"/>
            <a:r>
              <a:rPr lang="en-US" sz="26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Caroline Kamal</a:t>
            </a:r>
          </a:p>
          <a:p>
            <a:pPr algn="l"/>
            <a:r>
              <a:rPr lang="en-US" sz="26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Diana </a:t>
            </a:r>
            <a:r>
              <a:rPr lang="en-US" sz="26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Abdelnaser</a:t>
            </a:r>
            <a:endParaRPr lang="en-US" sz="2600" b="1" i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l"/>
            <a:r>
              <a:rPr lang="en-US" sz="26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Hatem</a:t>
            </a:r>
            <a:r>
              <a:rPr lang="en-US" sz="26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El </a:t>
            </a:r>
            <a:r>
              <a:rPr lang="en-US" sz="26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Herzawy</a:t>
            </a:r>
            <a:endParaRPr lang="en-US" sz="2600" b="1" i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l"/>
            <a:endParaRPr lang="en-US" sz="2600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l"/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Supervised by: Dr.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Sherin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Moussa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Eng. Youssef   Mohamed</a:t>
            </a:r>
            <a:endParaRPr lang="en-US" sz="2600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37862"/>
            <a:ext cx="9144000" cy="166556"/>
          </a:xfrm>
          <a:prstGeom prst="rect">
            <a:avLst/>
          </a:prstGeom>
          <a:solidFill>
            <a:srgbClr val="5D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19637" y="6280666"/>
            <a:ext cx="286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10, December, 2017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2795212" y="5737862"/>
            <a:ext cx="3318062" cy="166552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827622" y="5737862"/>
            <a:ext cx="3602131" cy="166552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untitled2.png"/>
          <p:cNvPicPr>
            <a:picLocks noChangeAspect="1"/>
          </p:cNvPicPr>
          <p:nvPr/>
        </p:nvPicPr>
        <p:blipFill>
          <a:blip r:embed="rId2">
            <a:lum contrast="-40000"/>
          </a:blip>
          <a:stretch>
            <a:fillRect/>
          </a:stretch>
        </p:blipFill>
        <p:spPr>
          <a:xfrm rot="21007019">
            <a:off x="251779" y="978301"/>
            <a:ext cx="3211477" cy="4281969"/>
          </a:xfrm>
          <a:prstGeom prst="rect">
            <a:avLst/>
          </a:prstGeom>
        </p:spPr>
      </p:pic>
      <p:pic>
        <p:nvPicPr>
          <p:cNvPr id="12" name="Picture 11" descr="untitled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92349">
            <a:off x="463631" y="2410416"/>
            <a:ext cx="3207828" cy="427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3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System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overview 1/3</a:t>
            </a:r>
            <a:endParaRPr lang="en-US" b="1" u="sng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09197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Preprocessing: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Binarization, thinning.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Century Gothic" pitchFamily="34" charset="0"/>
              </a:rPr>
              <a:t>Segmentation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: using Thresholding , Histogram (white spaces)</a:t>
            </a:r>
            <a:endParaRPr lang="en-US" b="1" dirty="0" smtClean="0">
              <a:latin typeface="Century Gothic" pitchFamily="34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2912969" y="6070959"/>
            <a:ext cx="3318062" cy="166554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827620" y="6070959"/>
            <a:ext cx="3602131" cy="166552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-304800" y="6070959"/>
            <a:ext cx="3622862" cy="166554"/>
          </a:xfrm>
          <a:prstGeom prst="parallelogram">
            <a:avLst>
              <a:gd name="adj" fmla="val 81517"/>
            </a:avLst>
          </a:prstGeom>
          <a:solidFill>
            <a:srgbClr val="62C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309749"/>
            <a:ext cx="2133600" cy="365125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10</a:t>
            </a:fld>
            <a:endParaRPr lang="en-US" sz="3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6866685" cy="2459345"/>
          </a:xfrm>
        </p:spPr>
      </p:pic>
    </p:spTree>
    <p:extLst>
      <p:ext uri="{BB962C8B-B14F-4D97-AF65-F5344CB8AC3E}">
        <p14:creationId xmlns:p14="http://schemas.microsoft.com/office/powerpoint/2010/main" val="7243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System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overview 2/3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64126" y="679136"/>
            <a:ext cx="441267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Feature Extraction: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Number of horizontal 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Number of Vertical 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Finding neighbors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Slant distribution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Starter intersection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Direction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Entropy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Edge hinge distribution</a:t>
            </a: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  <a:p>
            <a:pPr lvl="0"/>
            <a:r>
              <a:rPr lang="en-US" sz="2000" b="1" dirty="0">
                <a:solidFill>
                  <a:srgbClr val="FF0000"/>
                </a:solidFill>
                <a:latin typeface="Century Gothic" pitchFamily="34" charset="0"/>
              </a:rPr>
              <a:t>In progress</a:t>
            </a:r>
          </a:p>
          <a:p>
            <a:pPr lvl="0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9.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Stroke width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  <a:p>
            <a:pPr lvl="0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10. Number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of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black lines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9" name="Parallelogram 8"/>
          <p:cNvSpPr/>
          <p:nvPr/>
        </p:nvSpPr>
        <p:spPr>
          <a:xfrm>
            <a:off x="2912969" y="6070961"/>
            <a:ext cx="3318062" cy="166552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Parallelogram 9"/>
          <p:cNvSpPr/>
          <p:nvPr/>
        </p:nvSpPr>
        <p:spPr>
          <a:xfrm>
            <a:off x="5827619" y="6070961"/>
            <a:ext cx="3602131" cy="166552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-304800" y="6070961"/>
            <a:ext cx="3622862" cy="166552"/>
          </a:xfrm>
          <a:prstGeom prst="parallelogram">
            <a:avLst>
              <a:gd name="adj" fmla="val 81517"/>
            </a:avLst>
          </a:prstGeom>
          <a:solidFill>
            <a:srgbClr val="62C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295042"/>
            <a:ext cx="2133600" cy="365125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11</a:t>
            </a:fld>
            <a:endParaRPr lang="en-US" sz="48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13" name="Picture 12" descr="overview new.PNG"/>
          <p:cNvPicPr>
            <a:picLocks noChangeAspect="1"/>
          </p:cNvPicPr>
          <p:nvPr/>
        </p:nvPicPr>
        <p:blipFill>
          <a:blip r:embed="rId2"/>
          <a:srcRect l="49404" t="22361" r="-76" b="5397"/>
          <a:stretch>
            <a:fillRect/>
          </a:stretch>
        </p:blipFill>
        <p:spPr>
          <a:xfrm>
            <a:off x="4876799" y="1440181"/>
            <a:ext cx="4152927" cy="436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2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System overview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3/3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380096"/>
            <a:ext cx="464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Training dataset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:  +250 images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Training &amp;Matching Algorithms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Probability distribution function (PDF)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In progress</a:t>
            </a: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Support Vector Machine (SVM)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Neural Network MLP</a:t>
            </a:r>
          </a:p>
        </p:txBody>
      </p:sp>
      <p:sp>
        <p:nvSpPr>
          <p:cNvPr id="8" name="Parallelogram 7"/>
          <p:cNvSpPr/>
          <p:nvPr/>
        </p:nvSpPr>
        <p:spPr>
          <a:xfrm>
            <a:off x="2912969" y="6070959"/>
            <a:ext cx="3318062" cy="166554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5827620" y="6070960"/>
            <a:ext cx="3602131" cy="166552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-304800" y="6070959"/>
            <a:ext cx="3622862" cy="166553"/>
          </a:xfrm>
          <a:prstGeom prst="parallelogram">
            <a:avLst>
              <a:gd name="adj" fmla="val 81517"/>
            </a:avLst>
          </a:prstGeom>
          <a:solidFill>
            <a:srgbClr val="62C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01000" y="6400800"/>
            <a:ext cx="990600" cy="365125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12</a:t>
            </a:fld>
            <a:endParaRPr lang="en-US" sz="3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12" name="Picture 11" descr="overview new.PNG"/>
          <p:cNvPicPr>
            <a:picLocks noChangeAspect="1"/>
          </p:cNvPicPr>
          <p:nvPr/>
        </p:nvPicPr>
        <p:blipFill rotWithShape="1">
          <a:blip r:embed="rId2"/>
          <a:srcRect l="23075" t="43120" r="4473" b="6999"/>
          <a:stretch/>
        </p:blipFill>
        <p:spPr>
          <a:xfrm>
            <a:off x="4038600" y="1877291"/>
            <a:ext cx="4987637" cy="256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5" y="1524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  <a:latin typeface="Century Gothic" pitchFamily="34" charset="0"/>
              </a:rPr>
              <a:t>Expected Contribution</a:t>
            </a:r>
            <a:endParaRPr lang="en-US" b="1" u="sng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46928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Detecting Arabic handwriting forgery based on the handwriting style with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high accuracy rates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and reasonable processing time by integrating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: 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3 different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matching algorithms,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8 +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 features extracted,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Training over 50 people styles, each of 5 images.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2926824" y="5828700"/>
            <a:ext cx="3318062" cy="166551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5813765" y="5837512"/>
            <a:ext cx="3602131" cy="157740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-304800" y="5837511"/>
            <a:ext cx="3622862" cy="157740"/>
          </a:xfrm>
          <a:prstGeom prst="parallelogram">
            <a:avLst>
              <a:gd name="adj" fmla="val 81517"/>
            </a:avLst>
          </a:prstGeom>
          <a:solidFill>
            <a:srgbClr val="62C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13</a:t>
            </a:fld>
            <a:endParaRPr lang="en-US" sz="48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9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  <a:latin typeface="Century Gothic" pitchFamily="34" charset="0"/>
              </a:rPr>
              <a:t>Conclusion</a:t>
            </a:r>
            <a:endParaRPr lang="en-US" b="1" u="sng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61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9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Our </a:t>
            </a:r>
            <a:r>
              <a:rPr lang="en-US" sz="29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System investigates </a:t>
            </a:r>
            <a:r>
              <a:rPr lang="en-US" sz="2900" b="1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Forgery detection in Arabic handwritten </a:t>
            </a:r>
            <a:r>
              <a:rPr lang="en-US" sz="29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documents. Arabic handwriting styles are considered, where</a:t>
            </a:r>
            <a:r>
              <a:rPr lang="en-US" sz="2900" dirty="0">
                <a:latin typeface="Century Gothic" pitchFamily="34" charset="0"/>
              </a:rPr>
              <a:t> </a:t>
            </a: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matching/ training algorithms</a:t>
            </a:r>
            <a:r>
              <a:rPr lang="en-US" sz="2900" dirty="0" smtClean="0">
                <a:latin typeface="Century Gothic" pitchFamily="34" charset="0"/>
              </a:rPr>
              <a:t> </a:t>
            </a:r>
            <a:r>
              <a:rPr lang="en-US" sz="29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are used to detect whether the document is best matched with the claimed writer or not, otherwise is </a:t>
            </a:r>
            <a:r>
              <a:rPr lang="en-US" sz="2900" b="1" i="1" dirty="0">
                <a:solidFill>
                  <a:srgbClr val="FF0000"/>
                </a:solidFill>
                <a:latin typeface="Century Gothic" pitchFamily="34" charset="0"/>
              </a:rPr>
              <a:t>forged</a:t>
            </a:r>
            <a:r>
              <a:rPr lang="en-US" sz="2900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2912969" y="5976646"/>
            <a:ext cx="3318062" cy="166553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5841474" y="5976646"/>
            <a:ext cx="3602131" cy="166553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-304800" y="5976646"/>
            <a:ext cx="3622862" cy="166551"/>
          </a:xfrm>
          <a:prstGeom prst="parallelogram">
            <a:avLst>
              <a:gd name="adj" fmla="val 81517"/>
            </a:avLst>
          </a:prstGeom>
          <a:solidFill>
            <a:srgbClr val="62C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2133600" cy="365125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14</a:t>
            </a:fld>
            <a:endParaRPr lang="en-US" sz="48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6000" b="1" dirty="0">
                <a:solidFill>
                  <a:srgbClr val="002060"/>
                </a:solidFill>
                <a:latin typeface="Century Gothic" pitchFamily="34" charset="0"/>
              </a:rPr>
              <a:t>ありがとうございました</a:t>
            </a:r>
            <a:br>
              <a:rPr lang="ja-JP" altLang="en-US" sz="6000" b="1" dirty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en-US" altLang="ja-JP" sz="6000" b="1" dirty="0" smtClean="0">
                <a:solidFill>
                  <a:srgbClr val="002060"/>
                </a:solidFill>
                <a:latin typeface="Century Gothic" pitchFamily="34" charset="0"/>
              </a:rPr>
              <a:t>Thank you.</a:t>
            </a:r>
            <a:r>
              <a:rPr lang="ja-JP" altLang="en-US" sz="6000" b="1" dirty="0"/>
              <a:t/>
            </a:r>
            <a:br>
              <a:rPr lang="ja-JP" altLang="en-US" sz="6000" b="1" dirty="0"/>
            </a:br>
            <a:endParaRPr lang="en-US" sz="6000" b="1" dirty="0"/>
          </a:p>
        </p:txBody>
      </p:sp>
      <p:sp>
        <p:nvSpPr>
          <p:cNvPr id="6" name="Parallelogram 5"/>
          <p:cNvSpPr/>
          <p:nvPr/>
        </p:nvSpPr>
        <p:spPr>
          <a:xfrm>
            <a:off x="5827619" y="6015034"/>
            <a:ext cx="3602131" cy="183584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-304800" y="6034377"/>
            <a:ext cx="3622862" cy="166551"/>
          </a:xfrm>
          <a:prstGeom prst="parallelogram">
            <a:avLst>
              <a:gd name="adj" fmla="val 81517"/>
            </a:avLst>
          </a:prstGeom>
          <a:solidFill>
            <a:srgbClr val="62C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15</a:t>
            </a:fld>
            <a:endParaRPr lang="en-US" sz="3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2912969" y="6014167"/>
            <a:ext cx="3318062" cy="175068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2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2656"/>
            <a:ext cx="6858000" cy="1107927"/>
          </a:xfrm>
          <a:ln>
            <a:noFill/>
          </a:ln>
        </p:spPr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Introduction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868" y="1787866"/>
            <a:ext cx="5206332" cy="3012734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Forgery definition: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action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forging (fabricating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) a copy or imitation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 document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signature, banknote, or work of art.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980592"/>
            <a:ext cx="9144000" cy="162962"/>
          </a:xfrm>
          <a:prstGeom prst="rect">
            <a:avLst/>
          </a:prstGeom>
          <a:solidFill>
            <a:srgbClr val="5D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2795212" y="5984182"/>
            <a:ext cx="3318062" cy="166552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841476" y="5980592"/>
            <a:ext cx="3602131" cy="169160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567362" y="2057400"/>
            <a:ext cx="3271838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lide Number Placeholder 8"/>
          <p:cNvSpPr txBox="1">
            <a:spLocks/>
          </p:cNvSpPr>
          <p:nvPr/>
        </p:nvSpPr>
        <p:spPr>
          <a:xfrm>
            <a:off x="8541327" y="6319592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2</a:t>
            </a:fld>
            <a:endParaRPr lang="en-US" sz="3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1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498" y="203034"/>
            <a:ext cx="7250502" cy="134109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Introduction - Types of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Document Forgery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734" y="1440612"/>
            <a:ext cx="8489872" cy="3000266"/>
          </a:xfrm>
        </p:spPr>
        <p:txBody>
          <a:bodyPr>
            <a:noAutofit/>
          </a:bodyPr>
          <a:lstStyle/>
          <a:p>
            <a:pPr algn="l"/>
            <a:endParaRPr lang="ar-EG" sz="2800" dirty="0" smtClean="0"/>
          </a:p>
          <a:p>
            <a:pPr algn="l"/>
            <a:r>
              <a:rPr lang="en-US" sz="2400" dirty="0" smtClean="0">
                <a:latin typeface="Century Gothic" pitchFamily="34" charset="0"/>
              </a:rPr>
              <a:t>     </a:t>
            </a:r>
            <a:r>
              <a:rPr lang="en-US" sz="2400" dirty="0" smtClean="0">
                <a:solidFill>
                  <a:srgbClr val="002060"/>
                </a:solidFill>
                <a:latin typeface="Century Gothic" pitchFamily="34" charset="0"/>
              </a:rPr>
              <a:t>The penalty of forgery </a:t>
            </a:r>
            <a:r>
              <a:rPr lang="en-US" sz="2400" b="1" i="1" dirty="0" smtClean="0">
                <a:solidFill>
                  <a:srgbClr val="002060"/>
                </a:solidFill>
                <a:latin typeface="Century Gothic" pitchFamily="34" charset="0"/>
              </a:rPr>
              <a:t>in Egypt </a:t>
            </a:r>
            <a:r>
              <a:rPr lang="en-US" sz="2400" i="1" dirty="0" smtClean="0">
                <a:solidFill>
                  <a:srgbClr val="002060"/>
                </a:solidFill>
                <a:latin typeface="Century Gothic" pitchFamily="34" charset="0"/>
              </a:rPr>
              <a:t>is imprisonment for not    less than two</a:t>
            </a:r>
          </a:p>
          <a:p>
            <a:pPr algn="l"/>
            <a:r>
              <a:rPr lang="en-US" sz="2400" dirty="0" smtClean="0">
                <a:solidFill>
                  <a:srgbClr val="002060"/>
                </a:solidFill>
                <a:latin typeface="Century Gothic" pitchFamily="34" charset="0"/>
              </a:rPr>
              <a:t>      years and may lead to prison 25 years. [1]</a:t>
            </a:r>
          </a:p>
          <a:p>
            <a:pPr algn="l"/>
            <a:endParaRPr lang="en-US" sz="2400" dirty="0" smtClean="0">
              <a:latin typeface="Century Gothic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itchFamily="34" charset="0"/>
              </a:rPr>
              <a:t>Forged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handwriting(different styles, </a:t>
            </a:r>
            <a:r>
              <a:rPr lang="en-US" sz="2400" i="1" dirty="0" smtClean="0">
                <a:solidFill>
                  <a:srgbClr val="002060"/>
                </a:solidFill>
                <a:latin typeface="Century Gothic" pitchFamily="34" charset="0"/>
              </a:rPr>
              <a:t>different inks).</a:t>
            </a:r>
            <a:endParaRPr lang="en-US" sz="24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itchFamily="34" charset="0"/>
              </a:rPr>
              <a:t>Forged money.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itchFamily="34" charset="0"/>
              </a:rPr>
              <a:t>Forged stamps, prints.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Century Gothic" pitchFamily="34" charset="0"/>
              </a:rPr>
              <a:t>Forged finger prints</a:t>
            </a:r>
            <a:endParaRPr lang="en-US" sz="2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4502" y="5892638"/>
            <a:ext cx="9144000" cy="178327"/>
          </a:xfrm>
          <a:prstGeom prst="rect">
            <a:avLst/>
          </a:prstGeom>
          <a:solidFill>
            <a:srgbClr val="5D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2795212" y="5892638"/>
            <a:ext cx="3318062" cy="178326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827621" y="5892638"/>
            <a:ext cx="3602131" cy="166552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51498" y="6193766"/>
            <a:ext cx="584551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[1] In accordance with the book of law Articles 207 and 206</a:t>
            </a:r>
            <a:endParaRPr lang="ar-EG" dirty="0"/>
          </a:p>
        </p:txBody>
      </p:sp>
      <p:sp>
        <p:nvSpPr>
          <p:cNvPr id="11" name="Slide Number Placeholder 8"/>
          <p:cNvSpPr txBox="1">
            <a:spLocks/>
          </p:cNvSpPr>
          <p:nvPr/>
        </p:nvSpPr>
        <p:spPr>
          <a:xfrm>
            <a:off x="8395855" y="619797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3</a:t>
            </a:fld>
            <a:endParaRPr lang="en-US" sz="3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6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2652"/>
            <a:ext cx="6858000" cy="110792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Problem Statement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6351" y="1820174"/>
            <a:ext cx="6935638" cy="349369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Building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 system that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detects forged Arabic handwriting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with 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accepted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accuracy level and processing time, taking into consideration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features of the Arabic handwriting style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of writers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59186"/>
            <a:ext cx="9144000" cy="166552"/>
          </a:xfrm>
          <a:prstGeom prst="rect">
            <a:avLst/>
          </a:prstGeom>
          <a:solidFill>
            <a:srgbClr val="5D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2795212" y="6070961"/>
            <a:ext cx="3318062" cy="166552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841475" y="6059186"/>
            <a:ext cx="3602131" cy="178327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8"/>
          <p:cNvSpPr txBox="1">
            <a:spLocks/>
          </p:cNvSpPr>
          <p:nvPr/>
        </p:nvSpPr>
        <p:spPr>
          <a:xfrm>
            <a:off x="6858000" y="63150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4</a:t>
            </a:fld>
            <a:endParaRPr lang="en-US" sz="3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7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855"/>
            <a:ext cx="6858000" cy="1107927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  <a:latin typeface="Amperzand" pitchFamily="2" charset="0"/>
                <a:ea typeface="Amperzand" pitchFamily="2" charset="0"/>
              </a:rPr>
              <a:t>Related Work </a:t>
            </a:r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Amperzand" pitchFamily="2" charset="0"/>
                <a:ea typeface="Amperzand" pitchFamily="2" charset="0"/>
              </a:rPr>
              <a:t>1- 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GMM-based Handwriting Style Identification System for Historical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Documents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01574"/>
            <a:ext cx="5105400" cy="5145242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Gaussian Mixture Model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GMM.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Iterative EM Algorithm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refine the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GMM parameters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(weights, means, variances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Implemented using HTK (HMM Tool Kit)  tool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Disadvantage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: </a:t>
            </a:r>
            <a:r>
              <a:rPr lang="en-US" sz="2000" b="1" dirty="0" smtClean="0">
                <a:solidFill>
                  <a:srgbClr val="0070C0"/>
                </a:solidFill>
                <a:latin typeface="Century Gothic" pitchFamily="34" charset="0"/>
              </a:rPr>
              <a:t>The </a:t>
            </a:r>
            <a:r>
              <a:rPr lang="en-US" sz="2000" b="1" dirty="0">
                <a:solidFill>
                  <a:srgbClr val="0070C0"/>
                </a:solidFill>
                <a:latin typeface="Century Gothic" pitchFamily="34" charset="0"/>
              </a:rPr>
              <a:t>computational complexity </a:t>
            </a:r>
            <a:r>
              <a:rPr lang="en-US" sz="2000" b="1" dirty="0" smtClean="0">
                <a:solidFill>
                  <a:srgbClr val="0070C0"/>
                </a:solidFill>
                <a:latin typeface="Century Gothic" pitchFamily="34" charset="0"/>
              </a:rPr>
              <a:t>increases </a:t>
            </a:r>
            <a:r>
              <a:rPr lang="en-US" sz="2000" b="1" dirty="0">
                <a:solidFill>
                  <a:srgbClr val="0070C0"/>
                </a:solidFill>
                <a:latin typeface="Century Gothic" pitchFamily="34" charset="0"/>
              </a:rPr>
              <a:t>linearly with the number of handwriting styles </a:t>
            </a:r>
            <a:r>
              <a:rPr lang="en-US" sz="2000" b="1" dirty="0" smtClean="0">
                <a:solidFill>
                  <a:srgbClr val="0070C0"/>
                </a:solidFill>
                <a:latin typeface="Century Gothic" pitchFamily="34" charset="0"/>
              </a:rPr>
              <a:t>to be identified.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DATASET</a:t>
            </a:r>
            <a:r>
              <a:rPr lang="en-US" sz="2000" b="1" dirty="0" smtClean="0">
                <a:solidFill>
                  <a:srgbClr val="0070C0"/>
                </a:solidFill>
                <a:latin typeface="Century Gothic" pitchFamily="34" charset="0"/>
              </a:rPr>
              <a:t>: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entury Gothic" pitchFamily="34" charset="0"/>
              </a:rPr>
              <a:t>scanned page images from books written between the 8</a:t>
            </a:r>
            <a:r>
              <a:rPr lang="en-US" sz="2000" b="1" i="1" dirty="0" smtClean="0">
                <a:solidFill>
                  <a:srgbClr val="0070C0"/>
                </a:solidFill>
                <a:latin typeface="Century Gothic" pitchFamily="34" charset="0"/>
              </a:rPr>
              <a:t>th </a:t>
            </a:r>
            <a:r>
              <a:rPr lang="en-US" sz="2000" b="1" dirty="0">
                <a:solidFill>
                  <a:srgbClr val="0070C0"/>
                </a:solidFill>
                <a:latin typeface="Century Gothic" pitchFamily="34" charset="0"/>
              </a:rPr>
              <a:t>and the 17</a:t>
            </a:r>
            <a:r>
              <a:rPr lang="en-US" sz="2000" b="1" i="1" dirty="0">
                <a:solidFill>
                  <a:srgbClr val="0070C0"/>
                </a:solidFill>
                <a:latin typeface="Century Gothic" pitchFamily="34" charset="0"/>
              </a:rPr>
              <a:t>th </a:t>
            </a:r>
            <a:r>
              <a:rPr lang="en-US" sz="2000" b="1" dirty="0">
                <a:solidFill>
                  <a:srgbClr val="0070C0"/>
                </a:solidFill>
                <a:latin typeface="Century Gothic" pitchFamily="34" charset="0"/>
              </a:rPr>
              <a:t>centuries with different writers and </a:t>
            </a:r>
            <a:r>
              <a:rPr lang="en-US" sz="2000" b="1" dirty="0" smtClean="0">
                <a:solidFill>
                  <a:srgbClr val="0070C0"/>
                </a:solidFill>
                <a:latin typeface="Century Gothic" pitchFamily="34" charset="0"/>
              </a:rPr>
              <a:t>different handwriting styles.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Future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work NN like MLP,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SVM. </a:t>
            </a:r>
          </a:p>
        </p:txBody>
      </p:sp>
      <p:sp>
        <p:nvSpPr>
          <p:cNvPr id="4" name="Rectangle 3"/>
          <p:cNvSpPr/>
          <p:nvPr/>
        </p:nvSpPr>
        <p:spPr>
          <a:xfrm>
            <a:off x="-124688" y="6281452"/>
            <a:ext cx="9144000" cy="166552"/>
          </a:xfrm>
          <a:prstGeom prst="rect">
            <a:avLst/>
          </a:prstGeom>
          <a:solidFill>
            <a:srgbClr val="5D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2781357" y="6281452"/>
            <a:ext cx="3318062" cy="180111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827621" y="6281452"/>
            <a:ext cx="3602131" cy="180110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81201"/>
            <a:ext cx="4218712" cy="3048000"/>
          </a:xfrm>
          <a:prstGeom prst="rect">
            <a:avLst/>
          </a:prstGeom>
        </p:spPr>
      </p:pic>
      <p:sp>
        <p:nvSpPr>
          <p:cNvPr id="1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59088" y="6629400"/>
            <a:ext cx="360224" cy="76201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5</a:t>
            </a:fld>
            <a:endParaRPr lang="en-US" sz="4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028" y="6415333"/>
            <a:ext cx="810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Fouad Slimane1</a:t>
            </a:r>
            <a:r>
              <a:rPr lang="de-DE" sz="1400" i="1" dirty="0"/>
              <a:t>,</a:t>
            </a:r>
            <a:r>
              <a:rPr lang="de-DE" sz="1400" dirty="0"/>
              <a:t>3, Torsten Schaßan2, Volker </a:t>
            </a:r>
            <a:r>
              <a:rPr lang="de-DE" sz="1400" dirty="0" smtClean="0"/>
              <a:t>M¨argner1 </a:t>
            </a:r>
            <a:r>
              <a:rPr lang="en-US" sz="1400" dirty="0"/>
              <a:t>GMM-based Handwriting Style Identification System for Historical </a:t>
            </a:r>
            <a:r>
              <a:rPr lang="en-US" sz="1400" dirty="0" smtClean="0"/>
              <a:t>Documents,</a:t>
            </a:r>
            <a:r>
              <a:rPr lang="en-US" sz="1400" dirty="0"/>
              <a:t> International Conference of Soft Computing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3526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Amperzand" pitchFamily="2" charset="0"/>
                <a:ea typeface="Amperzand" pitchFamily="2" charset="0"/>
              </a:rPr>
              <a:t>Related 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  <a:latin typeface="Amperzand" pitchFamily="2" charset="0"/>
                <a:ea typeface="Amperzand" pitchFamily="2" charset="0"/>
              </a:rPr>
              <a:t>Work </a:t>
            </a:r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Amperzand" pitchFamily="2" charset="0"/>
                <a:ea typeface="Amperzand" pitchFamily="2" charset="0"/>
              </a:rPr>
              <a:t>2-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Writer 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Verification of Arabic Handwriting</a:t>
            </a:r>
            <a:endParaRPr lang="en-US" sz="40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543" y="3048000"/>
            <a:ext cx="8153400" cy="22098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Neural Network</a:t>
            </a:r>
          </a:p>
          <a:p>
            <a:pPr lvl="0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13 Macro features like: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Stroke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width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Average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word gap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Entropy of gray values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Binarization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threshold</a:t>
            </a:r>
          </a:p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10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different writers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each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10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different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full page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documents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150–200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words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), scanned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at a resolution of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300 dots per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inch.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Disadvantage: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The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system can correctly verify the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writer around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86% of the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time only.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1295400"/>
            <a:ext cx="4572000" cy="18288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12" y="1308437"/>
            <a:ext cx="4567469" cy="17534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237514"/>
            <a:ext cx="9144000" cy="166552"/>
          </a:xfrm>
          <a:prstGeom prst="rect">
            <a:avLst/>
          </a:prstGeom>
          <a:solidFill>
            <a:srgbClr val="5D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2795212" y="6237514"/>
            <a:ext cx="3318062" cy="166554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5862257" y="6237514"/>
            <a:ext cx="3468780" cy="166554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1"/>
            <a:ext cx="413374" cy="152400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6</a:t>
            </a:fld>
            <a:endParaRPr lang="en-US" sz="3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324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Sargur</a:t>
            </a:r>
            <a:r>
              <a:rPr lang="en-US" sz="1400" dirty="0"/>
              <a:t> N. </a:t>
            </a:r>
            <a:r>
              <a:rPr lang="en-US" sz="1400" dirty="0" err="1"/>
              <a:t>Srihari</a:t>
            </a:r>
            <a:r>
              <a:rPr lang="en-US" sz="1400" dirty="0"/>
              <a:t> and Gregory R. </a:t>
            </a:r>
            <a:r>
              <a:rPr lang="en-US" sz="1400" dirty="0" smtClean="0"/>
              <a:t>Ball</a:t>
            </a:r>
            <a:r>
              <a:rPr lang="en-US" dirty="0" smtClean="0"/>
              <a:t>,</a:t>
            </a:r>
            <a:r>
              <a:rPr lang="en-US" b="1" dirty="0"/>
              <a:t> </a:t>
            </a:r>
            <a:r>
              <a:rPr lang="en-US" sz="1400" dirty="0"/>
              <a:t>Writer Verification of Arabic </a:t>
            </a:r>
            <a:r>
              <a:rPr lang="en-US" sz="1400" dirty="0" smtClean="0"/>
              <a:t>Handwriting,</a:t>
            </a:r>
            <a:r>
              <a:rPr lang="en-US" dirty="0"/>
              <a:t> </a:t>
            </a:r>
            <a:r>
              <a:rPr lang="en-US" sz="1400" dirty="0"/>
              <a:t>The Eighth IAPR Workshop on Document Analysis </a:t>
            </a:r>
            <a:r>
              <a:rPr lang="en-US" sz="1400" dirty="0" err="1" smtClean="0"/>
              <a:t>SystemsAZz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63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chemeClr val="accent1">
                    <a:lumMod val="50000"/>
                  </a:schemeClr>
                </a:solidFill>
                <a:latin typeface="Amperzand" pitchFamily="2" charset="0"/>
                <a:ea typeface="Amperzand" pitchFamily="2" charset="0"/>
              </a:rPr>
              <a:t>Related Work </a:t>
            </a:r>
            <a:r>
              <a:rPr lang="en-US" sz="3100" b="1" u="sng" dirty="0" smtClean="0">
                <a:solidFill>
                  <a:schemeClr val="tx2">
                    <a:lumMod val="75000"/>
                  </a:schemeClr>
                </a:solidFill>
                <a:latin typeface="Amperzand" pitchFamily="2" charset="0"/>
                <a:ea typeface="Amperzand" pitchFamily="2" charset="0"/>
              </a:rPr>
              <a:t>3-</a:t>
            </a:r>
            <a:r>
              <a:rPr lang="en-US" sz="3100" b="1" u="sng" dirty="0">
                <a:solidFill>
                  <a:srgbClr val="0070C0"/>
                </a:solidFill>
              </a:rPr>
              <a:t>A FEATURE </a:t>
            </a:r>
            <a:r>
              <a:rPr lang="en-US" sz="3100" b="1" u="sng" dirty="0" smtClean="0">
                <a:solidFill>
                  <a:srgbClr val="0070C0"/>
                </a:solidFill>
              </a:rPr>
              <a:t>EXTRACTION TECHNIQUE</a:t>
            </a:r>
            <a:r>
              <a:rPr lang="en-US" sz="3100" b="1" u="sng" dirty="0">
                <a:solidFill>
                  <a:srgbClr val="0070C0"/>
                </a:solidFill>
              </a:rPr>
              <a:t> </a:t>
            </a:r>
            <a:r>
              <a:rPr lang="en-US" sz="3100" b="1" u="sng" dirty="0" smtClean="0">
                <a:solidFill>
                  <a:srgbClr val="0070C0"/>
                </a:solidFill>
              </a:rPr>
              <a:t>BASED </a:t>
            </a:r>
            <a:r>
              <a:rPr lang="en-US" sz="3100" b="1" u="sng" dirty="0">
                <a:solidFill>
                  <a:srgbClr val="0070C0"/>
                </a:solidFill>
              </a:rPr>
              <a:t>ON CHARACTER GEOMETRY FOR</a:t>
            </a:r>
            <a:br>
              <a:rPr lang="en-US" sz="3100" b="1" u="sng" dirty="0">
                <a:solidFill>
                  <a:srgbClr val="0070C0"/>
                </a:solidFill>
              </a:rPr>
            </a:br>
            <a:r>
              <a:rPr lang="en-US" sz="3100" b="1" u="sng" dirty="0">
                <a:solidFill>
                  <a:srgbClr val="0070C0"/>
                </a:solidFill>
              </a:rPr>
              <a:t>CHARACTER 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074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S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TARTERS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INTERSECTIONS 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MINOR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STARTERS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.</a:t>
            </a:r>
            <a:endParaRPr lang="en-US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1800" b="1" dirty="0">
                <a:solidFill>
                  <a:srgbClr val="0070C0"/>
                </a:solidFill>
              </a:rPr>
              <a:t>Intersections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</a:rPr>
              <a:t>Non-intersections</a:t>
            </a:r>
            <a:endParaRPr lang="en-US" sz="1800" b="1" dirty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DISTINGUISHING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LINE SEGMENTS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b="1" dirty="0" smtClean="0">
                <a:solidFill>
                  <a:srgbClr val="0070C0"/>
                </a:solidFill>
              </a:rPr>
              <a:t>Horizontal </a:t>
            </a:r>
            <a:r>
              <a:rPr lang="en-US" sz="1800" b="1" dirty="0">
                <a:solidFill>
                  <a:srgbClr val="0070C0"/>
                </a:solidFill>
              </a:rPr>
              <a:t>line.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b="1" dirty="0">
                <a:solidFill>
                  <a:srgbClr val="0070C0"/>
                </a:solidFill>
              </a:rPr>
              <a:t> Vertical line.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b="1" dirty="0">
                <a:solidFill>
                  <a:srgbClr val="0070C0"/>
                </a:solidFill>
              </a:rPr>
              <a:t> Right diagonal line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  <a:endParaRPr lang="en-US" sz="1800" b="1" dirty="0">
              <a:solidFill>
                <a:srgbClr val="0070C0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1800" b="1" dirty="0">
                <a:solidFill>
                  <a:srgbClr val="0070C0"/>
                </a:solidFill>
              </a:rPr>
              <a:t> Left diagonal line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FEATURE EXTRACTION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>
                <a:solidFill>
                  <a:srgbClr val="0070C0"/>
                </a:solidFill>
              </a:rPr>
              <a:t>Number of horizontal, vertical, Right diagonal and Left diagonal lines.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>
                <a:solidFill>
                  <a:srgbClr val="0070C0"/>
                </a:solidFill>
              </a:rPr>
              <a:t>Normalized Length of all horizontal , vertical, right diagonal and left diagonal lines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DATASET: </a:t>
            </a:r>
            <a:r>
              <a:rPr lang="en-US" sz="2200" b="1" dirty="0">
                <a:solidFill>
                  <a:srgbClr val="0070C0"/>
                </a:solidFill>
                <a:latin typeface="Century Gothic" pitchFamily="34" charset="0"/>
              </a:rPr>
              <a:t>English </a:t>
            </a:r>
            <a:r>
              <a:rPr lang="en-US" sz="2200" b="1" dirty="0" smtClean="0">
                <a:solidFill>
                  <a:srgbClr val="0070C0"/>
                </a:solidFill>
                <a:latin typeface="Century Gothic" pitchFamily="34" charset="0"/>
              </a:rPr>
              <a:t>handwritten documents.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587836"/>
            <a:ext cx="304800" cy="193964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7</a:t>
            </a:fld>
            <a:endParaRPr lang="en-US" sz="3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83434"/>
            <a:ext cx="9144000" cy="173585"/>
          </a:xfrm>
          <a:prstGeom prst="rect">
            <a:avLst/>
          </a:prstGeom>
          <a:solidFill>
            <a:srgbClr val="5D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2774430" y="6283434"/>
            <a:ext cx="3318062" cy="166553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728854" y="6283434"/>
            <a:ext cx="3733801" cy="166551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64109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Dinesh </a:t>
            </a:r>
            <a:r>
              <a:rPr lang="en-US" sz="1400" dirty="0" err="1" smtClean="0"/>
              <a:t>Dileep</a:t>
            </a:r>
            <a:r>
              <a:rPr lang="en-US" sz="1400" dirty="0" smtClean="0"/>
              <a:t>,</a:t>
            </a:r>
            <a:r>
              <a:rPr lang="en-US" sz="1400" dirty="0"/>
              <a:t> A FEATURE EXTRACTION </a:t>
            </a:r>
            <a:r>
              <a:rPr lang="en-US" sz="1400" dirty="0" smtClean="0"/>
              <a:t>TECHNIQUE BASED </a:t>
            </a:r>
            <a:r>
              <a:rPr lang="en-US" sz="1400" dirty="0"/>
              <a:t>ON CHARACTER GEOMETRY </a:t>
            </a:r>
            <a:r>
              <a:rPr lang="en-US" sz="1400" dirty="0" smtClean="0"/>
              <a:t>FOR CHARACTER RECOGNITION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47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2652"/>
            <a:ext cx="6858000" cy="1107927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400" b="1" u="sng" dirty="0" smtClean="0">
                <a:solidFill>
                  <a:srgbClr val="002060"/>
                </a:solidFill>
                <a:latin typeface="Century Gothic" pitchFamily="34" charset="0"/>
              </a:rPr>
              <a:t>Marketing Motivation</a:t>
            </a:r>
            <a:endParaRPr lang="en-US" sz="5400" b="1" u="sng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666" y="1647646"/>
            <a:ext cx="7869590" cy="3804248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>
                <a:solidFill>
                  <a:srgbClr val="002060"/>
                </a:solidFill>
              </a:rPr>
              <a:t>1- </a:t>
            </a:r>
            <a:r>
              <a:rPr lang="en-US" sz="3000" b="1" dirty="0">
                <a:solidFill>
                  <a:srgbClr val="002060"/>
                </a:solidFill>
              </a:rPr>
              <a:t>The market motivation has confirmed that detecting a forged</a:t>
            </a:r>
          </a:p>
          <a:p>
            <a:r>
              <a:rPr lang="en-US" sz="3000" b="1" dirty="0" smtClean="0">
                <a:solidFill>
                  <a:srgbClr val="002060"/>
                </a:solidFill>
              </a:rPr>
              <a:t>handwriting</a:t>
            </a:r>
            <a:r>
              <a:rPr lang="en-US" sz="3000" b="1" dirty="0" smtClean="0"/>
              <a:t> </a:t>
            </a:r>
            <a:r>
              <a:rPr lang="en-US" sz="3000" b="1" i="1" dirty="0">
                <a:solidFill>
                  <a:srgbClr val="0070C0"/>
                </a:solidFill>
              </a:rPr>
              <a:t>is difficult, takes times, not accurate </a:t>
            </a:r>
            <a:r>
              <a:rPr lang="en-US" sz="3000" b="1" i="1" dirty="0" smtClean="0">
                <a:solidFill>
                  <a:srgbClr val="0070C0"/>
                </a:solidFill>
              </a:rPr>
              <a:t>and</a:t>
            </a:r>
            <a:r>
              <a:rPr lang="en-US" sz="3000" b="1" i="1" dirty="0">
                <a:solidFill>
                  <a:srgbClr val="0070C0"/>
                </a:solidFill>
              </a:rPr>
              <a:t> </a:t>
            </a:r>
            <a:r>
              <a:rPr lang="en-US" sz="3000" b="1" i="1" dirty="0" smtClean="0">
                <a:solidFill>
                  <a:srgbClr val="0070C0"/>
                </a:solidFill>
              </a:rPr>
              <a:t>needs skilled professionals</a:t>
            </a:r>
            <a:r>
              <a:rPr lang="en-US" sz="3000" b="1" i="1" dirty="0" smtClean="0"/>
              <a:t>.</a:t>
            </a:r>
          </a:p>
          <a:p>
            <a:r>
              <a:rPr lang="en-US" sz="3000" b="1" dirty="0" smtClean="0">
                <a:solidFill>
                  <a:srgbClr val="002060"/>
                </a:solidFill>
              </a:rPr>
              <a:t>2-</a:t>
            </a:r>
            <a:r>
              <a:rPr lang="en-US" sz="3000" b="1" dirty="0" smtClean="0"/>
              <a:t> </a:t>
            </a:r>
            <a:r>
              <a:rPr lang="en-US" sz="3000" b="1" i="1" dirty="0">
                <a:solidFill>
                  <a:srgbClr val="0070C0"/>
                </a:solidFill>
              </a:rPr>
              <a:t>No</a:t>
            </a:r>
            <a:r>
              <a:rPr lang="en-US" sz="3000" b="1" i="1" dirty="0"/>
              <a:t> </a:t>
            </a:r>
            <a:r>
              <a:rPr lang="en-US" sz="3000" b="1" dirty="0" smtClean="0">
                <a:solidFill>
                  <a:srgbClr val="002060"/>
                </a:solidFill>
              </a:rPr>
              <a:t>system exists </a:t>
            </a:r>
            <a:r>
              <a:rPr lang="en-US" sz="3000" b="1" dirty="0">
                <a:solidFill>
                  <a:srgbClr val="002060"/>
                </a:solidFill>
              </a:rPr>
              <a:t>in </a:t>
            </a:r>
            <a:r>
              <a:rPr lang="en-US" sz="3000" b="1" i="1" dirty="0">
                <a:solidFill>
                  <a:srgbClr val="0070C0"/>
                </a:solidFill>
              </a:rPr>
              <a:t>Egypt</a:t>
            </a:r>
            <a:r>
              <a:rPr lang="en-US" sz="3000" b="1" i="1" dirty="0"/>
              <a:t> </a:t>
            </a:r>
            <a:r>
              <a:rPr lang="en-US" sz="3000" b="1" dirty="0">
                <a:solidFill>
                  <a:srgbClr val="002060"/>
                </a:solidFill>
              </a:rPr>
              <a:t>to detect </a:t>
            </a:r>
            <a:r>
              <a:rPr lang="en-US" sz="3000" b="1" dirty="0" smtClean="0">
                <a:solidFill>
                  <a:srgbClr val="002060"/>
                </a:solidFill>
              </a:rPr>
              <a:t>Arabic handwritten  forgery</a:t>
            </a:r>
          </a:p>
          <a:p>
            <a:endParaRPr lang="en-US" dirty="0"/>
          </a:p>
          <a:p>
            <a:r>
              <a:rPr lang="en-US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Head of teller in </a:t>
            </a:r>
            <a:r>
              <a:rPr lang="en-US" sz="2600" b="1" dirty="0" smtClean="0">
                <a:solidFill>
                  <a:srgbClr val="FF0000"/>
                </a:solidFill>
              </a:rPr>
              <a:t>HSBC  El </a:t>
            </a:r>
            <a:r>
              <a:rPr lang="en-US" sz="2600" b="1" dirty="0" err="1" smtClean="0">
                <a:solidFill>
                  <a:srgbClr val="FF0000"/>
                </a:solidFill>
              </a:rPr>
              <a:t>Hussain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Abdoun</a:t>
            </a:r>
            <a:endParaRPr lang="en-US" sz="2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989914"/>
            <a:ext cx="9144000" cy="166552"/>
          </a:xfrm>
          <a:prstGeom prst="rect">
            <a:avLst/>
          </a:prstGeom>
          <a:solidFill>
            <a:srgbClr val="5D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2795212" y="5989914"/>
            <a:ext cx="3318062" cy="166552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834547" y="5989914"/>
            <a:ext cx="3602131" cy="166552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990600" cy="365125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8</a:t>
            </a:fld>
            <a:endParaRPr lang="en-US" sz="3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System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overview </a:t>
            </a:r>
            <a:endParaRPr lang="en-US" b="1" u="sng" dirty="0"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59186"/>
            <a:ext cx="9144000" cy="166552"/>
          </a:xfrm>
          <a:prstGeom prst="rect">
            <a:avLst/>
          </a:prstGeom>
          <a:solidFill>
            <a:srgbClr val="5DD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2912969" y="6059186"/>
            <a:ext cx="3318062" cy="178327"/>
          </a:xfrm>
          <a:prstGeom prst="parallelogram">
            <a:avLst>
              <a:gd name="adj" fmla="val 815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867400" y="6059186"/>
            <a:ext cx="3602131" cy="178327"/>
          </a:xfrm>
          <a:prstGeom prst="parallelogram">
            <a:avLst>
              <a:gd name="adj" fmla="val 936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C919DF6F-30EB-4C02-9899-81D1E0BE775F}" type="slidenum">
              <a:rPr lang="en-US" sz="3600" b="1" smtClean="0">
                <a:solidFill>
                  <a:srgbClr val="002060"/>
                </a:solidFill>
                <a:latin typeface="Century Gothic" pitchFamily="34" charset="0"/>
              </a:rPr>
              <a:pPr/>
              <a:t>9</a:t>
            </a:fld>
            <a:endParaRPr lang="en-US" sz="48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10" name="Content Placeholder 10" descr="overview new.PNG"/>
          <p:cNvPicPr>
            <a:picLocks noGrp="1" noChangeAspect="1"/>
          </p:cNvPicPr>
          <p:nvPr>
            <p:ph idx="1"/>
          </p:nvPr>
        </p:nvPicPr>
        <p:blipFill>
          <a:blip r:embed="rId2"/>
          <a:srcRect b="10448"/>
          <a:stretch>
            <a:fillRect/>
          </a:stretch>
        </p:blipFill>
        <p:spPr>
          <a:xfrm>
            <a:off x="762000" y="1215808"/>
            <a:ext cx="7059552" cy="465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DD0D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1647</TotalTime>
  <Words>599</Words>
  <Application>Microsoft Office PowerPoint</Application>
  <PresentationFormat>On-screen Show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Pixtective: Arabic Handwriting Forgery Detection</vt:lpstr>
      <vt:lpstr>Introduction</vt:lpstr>
      <vt:lpstr>Introduction - Types of Document Forgery</vt:lpstr>
      <vt:lpstr>Problem Statement</vt:lpstr>
      <vt:lpstr>Related Work 1- GMM-based Handwriting Style Identification System for Historical Documents.</vt:lpstr>
      <vt:lpstr>Related Work 2- Writer Verification of Arabic Handwriting</vt:lpstr>
      <vt:lpstr>Related Work 3-A FEATURE EXTRACTION TECHNIQUE BASED ON CHARACTER GEOMETRY FOR CHARACTER RECOGNITION</vt:lpstr>
      <vt:lpstr>Marketing Motivation</vt:lpstr>
      <vt:lpstr>System overview </vt:lpstr>
      <vt:lpstr>System overview 1/3</vt:lpstr>
      <vt:lpstr>System overview 2/3</vt:lpstr>
      <vt:lpstr>System overview 3/3</vt:lpstr>
      <vt:lpstr>Expected Contribution</vt:lpstr>
      <vt:lpstr>Conclusion</vt:lpstr>
      <vt:lpstr>ありがとうございました Thank you.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Pixtective: Arabic Handwriting Forgery Detection</dc:title>
  <dc:creator>diana salama</dc:creator>
  <cp:lastModifiedBy>Herzawy</cp:lastModifiedBy>
  <cp:revision>59</cp:revision>
  <dcterms:created xsi:type="dcterms:W3CDTF">2006-08-16T00:00:00Z</dcterms:created>
  <dcterms:modified xsi:type="dcterms:W3CDTF">2018-06-26T00:35:32Z</dcterms:modified>
</cp:coreProperties>
</file>