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3" r:id="rId6"/>
    <p:sldId id="264" r:id="rId7"/>
    <p:sldId id="265" r:id="rId8"/>
    <p:sldId id="262" r:id="rId9"/>
    <p:sldId id="275" r:id="rId10"/>
    <p:sldId id="266" r:id="rId11"/>
    <p:sldId id="267" r:id="rId12"/>
    <p:sldId id="268"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33CCCC"/>
    <a:srgbClr val="5DD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80A70-9549-43D6-8C6F-2743ECDFBF09}" type="datetimeFigureOut">
              <a:rPr lang="en-US" smtClean="0"/>
              <a:pPr/>
              <a:t>6/26/2018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4175F-BA26-4857-B143-472DFA402042}" type="slidenum">
              <a:rPr lang="en-US" smtClean="0"/>
              <a:pPr/>
              <a:t>‹#›</a:t>
            </a:fld>
            <a:endParaRPr lang="en-US"/>
          </a:p>
        </p:txBody>
      </p:sp>
    </p:spTree>
    <p:extLst>
      <p:ext uri="{BB962C8B-B14F-4D97-AF65-F5344CB8AC3E}">
        <p14:creationId xmlns:p14="http://schemas.microsoft.com/office/powerpoint/2010/main" val="130834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8765A-E02C-44D5-B058-81C8210637C6}"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83671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2305F0-AE1B-473A-8178-F3A4273EDF01}"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18758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C5957-2082-4A47-9CF8-024A9D681F51}"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135243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D3ED9-08C9-4ADA-AB57-20112D287088}"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348496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56C5FE-293F-41D4-9342-45506B56819D}" type="datetime1">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266472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ADAF7-6DD3-40B0-9BA7-D780909AAB34}"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230884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54C4A7-8C2F-4390-9F99-D97C7A4604CA}" type="datetime1">
              <a:rPr lang="en-US" smtClean="0"/>
              <a:pPr/>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344213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78567-F710-483C-B8EE-6D92BC59C425}" type="datetime1">
              <a:rPr lang="en-US" smtClean="0"/>
              <a:pPr/>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193162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BAE48-7CA8-47A5-AA1C-86FE3CB4F165}" type="datetime1">
              <a:rPr lang="en-US" smtClean="0"/>
              <a:pPr/>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185439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3BBE9F-94E0-44E0-A195-2B0B43D9CEE0}"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903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37AF25-71CD-4895-BEDB-7D2B0E8F2187}" type="datetime1">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9DF6F-30EB-4C02-9899-81D1E0BE775F}" type="slidenum">
              <a:rPr lang="en-US" smtClean="0"/>
              <a:pPr/>
              <a:t>‹#›</a:t>
            </a:fld>
            <a:endParaRPr lang="en-US"/>
          </a:p>
        </p:txBody>
      </p:sp>
    </p:spTree>
    <p:extLst>
      <p:ext uri="{BB962C8B-B14F-4D97-AF65-F5344CB8AC3E}">
        <p14:creationId xmlns:p14="http://schemas.microsoft.com/office/powerpoint/2010/main" val="380319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AA86E-9A5A-4163-823B-152ECE26FA66}" type="datetime1">
              <a:rPr lang="en-US" smtClean="0"/>
              <a:pPr/>
              <a:t>6/26/2018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9DF6F-30EB-4C02-9899-81D1E0BE775F}" type="slidenum">
              <a:rPr lang="en-US" smtClean="0"/>
              <a:pPr/>
              <a:t>‹#›</a:t>
            </a:fld>
            <a:endParaRPr lang="en-US"/>
          </a:p>
        </p:txBody>
      </p:sp>
    </p:spTree>
    <p:extLst>
      <p:ext uri="{BB962C8B-B14F-4D97-AF65-F5344CB8AC3E}">
        <p14:creationId xmlns:p14="http://schemas.microsoft.com/office/powerpoint/2010/main" val="65209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3524" y="142649"/>
            <a:ext cx="8994475" cy="1720657"/>
          </a:xfrm>
          <a:ln>
            <a:noFill/>
          </a:ln>
        </p:spPr>
        <p:txBody>
          <a:bodyPr>
            <a:normAutofit fontScale="90000"/>
          </a:bodyPr>
          <a:lstStyle/>
          <a:p>
            <a:r>
              <a:rPr lang="en-US" b="1" dirty="0" smtClean="0">
                <a:solidFill>
                  <a:schemeClr val="accent1">
                    <a:lumMod val="75000"/>
                  </a:schemeClr>
                </a:solidFill>
                <a:ea typeface="Amperzand" pitchFamily="2" charset="0"/>
              </a:rPr>
              <a:t>Arabic Handwriting Forgery Detection</a:t>
            </a:r>
            <a:endParaRPr lang="en-US" b="1" dirty="0">
              <a:solidFill>
                <a:schemeClr val="accent1">
                  <a:lumMod val="75000"/>
                </a:schemeClr>
              </a:solidFill>
              <a:ea typeface="Amperzand" pitchFamily="2" charset="0"/>
            </a:endParaRPr>
          </a:p>
        </p:txBody>
      </p:sp>
      <p:sp>
        <p:nvSpPr>
          <p:cNvPr id="3" name="Subtitle 2"/>
          <p:cNvSpPr>
            <a:spLocks noGrp="1"/>
          </p:cNvSpPr>
          <p:nvPr>
            <p:ph type="subTitle" idx="1"/>
          </p:nvPr>
        </p:nvSpPr>
        <p:spPr>
          <a:xfrm>
            <a:off x="5598543" y="2308814"/>
            <a:ext cx="6040462" cy="2537505"/>
          </a:xfrm>
        </p:spPr>
        <p:txBody>
          <a:bodyPr>
            <a:normAutofit fontScale="92500" lnSpcReduction="20000"/>
          </a:bodyPr>
          <a:lstStyle/>
          <a:p>
            <a:pPr algn="l"/>
            <a:r>
              <a:rPr lang="en-US" b="1" dirty="0" smtClean="0">
                <a:latin typeface="Arial Narrow" panose="020B0606020202030204" pitchFamily="34" charset="0"/>
              </a:rPr>
              <a:t>By: </a:t>
            </a:r>
            <a:r>
              <a:rPr lang="en-US" sz="2600" b="1" i="1" dirty="0" smtClean="0">
                <a:latin typeface="+mj-lt"/>
              </a:rPr>
              <a:t>Sylvia Hani</a:t>
            </a:r>
          </a:p>
          <a:p>
            <a:pPr algn="l"/>
            <a:r>
              <a:rPr lang="en-US" sz="2600" b="1" i="1" dirty="0" smtClean="0">
                <a:latin typeface="+mj-lt"/>
              </a:rPr>
              <a:t>Caroline Kamal</a:t>
            </a:r>
          </a:p>
          <a:p>
            <a:pPr algn="l"/>
            <a:r>
              <a:rPr lang="en-US" sz="2600" b="1" i="1" dirty="0" smtClean="0">
                <a:latin typeface="+mj-lt"/>
              </a:rPr>
              <a:t>Diana </a:t>
            </a:r>
            <a:r>
              <a:rPr lang="en-US" sz="2600" b="1" i="1" dirty="0" err="1" smtClean="0">
                <a:latin typeface="+mj-lt"/>
              </a:rPr>
              <a:t>Abdelnaser</a:t>
            </a:r>
            <a:endParaRPr lang="en-US" sz="2600" b="1" i="1" dirty="0" smtClean="0">
              <a:latin typeface="+mj-lt"/>
            </a:endParaRPr>
          </a:p>
          <a:p>
            <a:pPr algn="l"/>
            <a:r>
              <a:rPr lang="en-US" sz="2600" b="1" i="1" dirty="0" smtClean="0">
                <a:latin typeface="+mj-lt"/>
              </a:rPr>
              <a:t>Hatem El </a:t>
            </a:r>
            <a:r>
              <a:rPr lang="en-US" sz="2600" b="1" i="1" dirty="0" err="1" smtClean="0">
                <a:latin typeface="+mj-lt"/>
              </a:rPr>
              <a:t>Herzawy</a:t>
            </a:r>
            <a:endParaRPr lang="en-US" sz="2600" b="1" i="1" dirty="0" smtClean="0">
              <a:latin typeface="+mj-lt"/>
            </a:endParaRPr>
          </a:p>
          <a:p>
            <a:pPr algn="l"/>
            <a:endParaRPr lang="en-US" sz="2600" b="1" dirty="0" smtClean="0">
              <a:latin typeface="Arial Narrow" panose="020B0606020202030204" pitchFamily="34" charset="0"/>
            </a:endParaRPr>
          </a:p>
          <a:p>
            <a:pPr algn="l"/>
            <a:r>
              <a:rPr lang="en-US" sz="2600" b="1" dirty="0" smtClean="0">
                <a:latin typeface="Arial Narrow" panose="020B0606020202030204" pitchFamily="34" charset="0"/>
              </a:rPr>
              <a:t>Supervised by: </a:t>
            </a:r>
            <a:r>
              <a:rPr lang="en-US" sz="2600" dirty="0" smtClean="0">
                <a:latin typeface="+mj-lt"/>
              </a:rPr>
              <a:t>Dr. </a:t>
            </a:r>
            <a:r>
              <a:rPr lang="en-US" sz="2600" dirty="0" err="1" smtClean="0">
                <a:latin typeface="+mj-lt"/>
              </a:rPr>
              <a:t>Sherin</a:t>
            </a:r>
            <a:r>
              <a:rPr lang="en-US" sz="2600" dirty="0" smtClean="0">
                <a:latin typeface="+mj-lt"/>
              </a:rPr>
              <a:t> Moussa, Eng. </a:t>
            </a:r>
            <a:r>
              <a:rPr lang="en-US" sz="2600" dirty="0" err="1" smtClean="0">
                <a:latin typeface="+mj-lt"/>
              </a:rPr>
              <a:t>Youssef</a:t>
            </a:r>
            <a:r>
              <a:rPr lang="en-US" sz="2600" dirty="0" smtClean="0">
                <a:latin typeface="+mj-lt"/>
              </a:rPr>
              <a:t>   Mohamed</a:t>
            </a:r>
            <a:endParaRPr lang="en-US" sz="2600" dirty="0">
              <a:latin typeface="+mj-lt"/>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120641" y="6260068"/>
            <a:ext cx="2468880" cy="369332"/>
          </a:xfrm>
          <a:prstGeom prst="rect">
            <a:avLst/>
          </a:prstGeom>
          <a:noFill/>
        </p:spPr>
        <p:txBody>
          <a:bodyPr wrap="square" rtlCol="0">
            <a:spAutoFit/>
          </a:bodyPr>
          <a:lstStyle/>
          <a:p>
            <a:r>
              <a:rPr lang="en-US" dirty="0" smtClean="0">
                <a:latin typeface="Arial Black" panose="020B0A04020102020204" pitchFamily="34" charset="0"/>
              </a:rPr>
              <a:t>4, October, 2017</a:t>
            </a:r>
            <a:endParaRPr lang="en-US" dirty="0">
              <a:latin typeface="Arial Black" panose="020B0A04020102020204" pitchFamily="34" charset="0"/>
            </a:endParaRPr>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p:nvSpPr>
        <p:spPr>
          <a:xfrm rot="18498404">
            <a:off x="-517928" y="294842"/>
            <a:ext cx="1971193"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pic>
        <p:nvPicPr>
          <p:cNvPr id="17" name="Picture 16" descr="untitled2.png"/>
          <p:cNvPicPr>
            <a:picLocks noChangeAspect="1"/>
          </p:cNvPicPr>
          <p:nvPr/>
        </p:nvPicPr>
        <p:blipFill>
          <a:blip r:embed="rId2">
            <a:lum contrast="-40000"/>
          </a:blip>
          <a:stretch>
            <a:fillRect/>
          </a:stretch>
        </p:blipFill>
        <p:spPr>
          <a:xfrm rot="21007019">
            <a:off x="335701" y="978294"/>
            <a:ext cx="4281969" cy="4281969"/>
          </a:xfrm>
          <a:prstGeom prst="rect">
            <a:avLst/>
          </a:prstGeom>
        </p:spPr>
      </p:pic>
      <p:pic>
        <p:nvPicPr>
          <p:cNvPr id="12" name="Picture 11" descr="untitled1.png"/>
          <p:cNvPicPr>
            <a:picLocks noChangeAspect="1"/>
          </p:cNvPicPr>
          <p:nvPr/>
        </p:nvPicPr>
        <p:blipFill>
          <a:blip r:embed="rId3"/>
          <a:stretch>
            <a:fillRect/>
          </a:stretch>
        </p:blipFill>
        <p:spPr>
          <a:xfrm rot="20292349">
            <a:off x="618175" y="2410416"/>
            <a:ext cx="4277104" cy="4277104"/>
          </a:xfrm>
          <a:prstGeom prst="rect">
            <a:avLst/>
          </a:prstGeom>
        </p:spPr>
      </p:pic>
    </p:spTree>
    <p:extLst>
      <p:ext uri="{BB962C8B-B14F-4D97-AF65-F5344CB8AC3E}">
        <p14:creationId xmlns:p14="http://schemas.microsoft.com/office/powerpoint/2010/main" val="1248038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lstStyle/>
          <a:p>
            <a:r>
              <a:rPr lang="en-US" sz="5400" b="1" dirty="0" smtClean="0">
                <a:solidFill>
                  <a:schemeClr val="accent1">
                    <a:lumMod val="75000"/>
                  </a:schemeClr>
                </a:solidFill>
                <a:latin typeface="Century Gothic" pitchFamily="34" charset="0"/>
              </a:rPr>
              <a:t>Market</a:t>
            </a:r>
            <a:r>
              <a:rPr lang="en-US" b="1" dirty="0" smtClean="0">
                <a:solidFill>
                  <a:schemeClr val="accent1">
                    <a:lumMod val="75000"/>
                  </a:schemeClr>
                </a:solidFill>
                <a:latin typeface="Century Gothic" pitchFamily="34" charset="0"/>
              </a:rPr>
              <a:t> Motivation 1/2</a:t>
            </a:r>
            <a:endParaRPr lang="en-US"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296214" y="1674254"/>
            <a:ext cx="11342792" cy="3541690"/>
          </a:xfrm>
        </p:spPr>
        <p:txBody>
          <a:bodyPr>
            <a:normAutofit/>
          </a:bodyPr>
          <a:lstStyle/>
          <a:p>
            <a:r>
              <a:rPr lang="en-US" b="1" dirty="0"/>
              <a:t>The market motivation has </a:t>
            </a:r>
            <a:r>
              <a:rPr lang="en-US" b="1" dirty="0" err="1" smtClean="0"/>
              <a:t>arised</a:t>
            </a:r>
            <a:r>
              <a:rPr lang="en-US" b="1" dirty="0" smtClean="0"/>
              <a:t> </a:t>
            </a:r>
            <a:r>
              <a:rPr lang="en-US" b="1" dirty="0"/>
              <a:t>according to the conducted</a:t>
            </a:r>
          </a:p>
          <a:p>
            <a:r>
              <a:rPr lang="en-US" b="1" dirty="0"/>
              <a:t>results from the survey we have done.</a:t>
            </a:r>
          </a:p>
          <a:p>
            <a:r>
              <a:rPr lang="en-US" b="1" i="1" dirty="0" smtClean="0">
                <a:solidFill>
                  <a:srgbClr val="0070C0"/>
                </a:solidFill>
              </a:rPr>
              <a:t>162 </a:t>
            </a:r>
            <a:r>
              <a:rPr lang="en-US" b="1" i="1" dirty="0">
                <a:solidFill>
                  <a:srgbClr val="0070C0"/>
                </a:solidFill>
              </a:rPr>
              <a:t>persons</a:t>
            </a:r>
            <a:r>
              <a:rPr lang="en-US" b="1" dirty="0">
                <a:solidFill>
                  <a:srgbClr val="0070C0"/>
                </a:solidFill>
              </a:rPr>
              <a:t> </a:t>
            </a:r>
            <a:r>
              <a:rPr lang="en-US" b="1" dirty="0"/>
              <a:t>filled the survey</a:t>
            </a:r>
          </a:p>
          <a:p>
            <a:r>
              <a:rPr lang="en-US" b="1" i="1" dirty="0" smtClean="0">
                <a:solidFill>
                  <a:schemeClr val="accent1">
                    <a:lumMod val="75000"/>
                  </a:schemeClr>
                </a:solidFill>
              </a:rPr>
              <a:t>72 </a:t>
            </a:r>
            <a:r>
              <a:rPr lang="en-US" b="1" i="1" dirty="0">
                <a:solidFill>
                  <a:schemeClr val="accent1">
                    <a:lumMod val="75000"/>
                  </a:schemeClr>
                </a:solidFill>
              </a:rPr>
              <a:t>Males &amp; </a:t>
            </a:r>
            <a:r>
              <a:rPr lang="en-US" b="1" i="1" dirty="0" smtClean="0">
                <a:solidFill>
                  <a:schemeClr val="accent1">
                    <a:lumMod val="75000"/>
                  </a:schemeClr>
                </a:solidFill>
              </a:rPr>
              <a:t>90 </a:t>
            </a:r>
            <a:r>
              <a:rPr lang="en-US" b="1" i="1" dirty="0">
                <a:solidFill>
                  <a:schemeClr val="accent1">
                    <a:lumMod val="75000"/>
                  </a:schemeClr>
                </a:solidFill>
              </a:rPr>
              <a:t>Females.</a:t>
            </a:r>
          </a:p>
          <a:p>
            <a:r>
              <a:rPr lang="en-US" b="1" i="1" dirty="0" smtClean="0">
                <a:solidFill>
                  <a:srgbClr val="FF0000"/>
                </a:solidFill>
              </a:rPr>
              <a:t>71.7</a:t>
            </a:r>
            <a:r>
              <a:rPr lang="en-US" b="1" i="1" dirty="0">
                <a:solidFill>
                  <a:srgbClr val="FF0000"/>
                </a:solidFill>
              </a:rPr>
              <a:t>% </a:t>
            </a:r>
            <a:r>
              <a:rPr lang="en-US" b="1" dirty="0"/>
              <a:t>has reported that they encountered handwritten forgery</a:t>
            </a:r>
          </a:p>
          <a:p>
            <a:r>
              <a:rPr lang="en-US" b="1" dirty="0" smtClean="0"/>
              <a:t>Before.</a:t>
            </a:r>
            <a:endParaRPr lang="en-US" b="1" dirty="0"/>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10</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2810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normAutofit/>
          </a:bodyPr>
          <a:lstStyle/>
          <a:p>
            <a:r>
              <a:rPr lang="en-US" sz="5400" b="1" dirty="0" smtClean="0">
                <a:solidFill>
                  <a:srgbClr val="0070C0"/>
                </a:solidFill>
                <a:latin typeface="Century Gothic" pitchFamily="34" charset="0"/>
              </a:rPr>
              <a:t>Marketing Motivation 2/2</a:t>
            </a:r>
            <a:endParaRPr lang="en-US" sz="5400" b="1" dirty="0">
              <a:solidFill>
                <a:srgbClr val="0070C0"/>
              </a:solidFill>
              <a:latin typeface="Century Gothic" pitchFamily="34" charset="0"/>
            </a:endParaRPr>
          </a:p>
        </p:txBody>
      </p:sp>
      <p:sp>
        <p:nvSpPr>
          <p:cNvPr id="3" name="Subtitle 2"/>
          <p:cNvSpPr>
            <a:spLocks noGrp="1"/>
          </p:cNvSpPr>
          <p:nvPr>
            <p:ph type="subTitle" idx="1"/>
          </p:nvPr>
        </p:nvSpPr>
        <p:spPr>
          <a:xfrm>
            <a:off x="1146220" y="1647646"/>
            <a:ext cx="10492786" cy="3804248"/>
          </a:xfrm>
        </p:spPr>
        <p:txBody>
          <a:bodyPr>
            <a:normAutofit lnSpcReduction="10000"/>
          </a:bodyPr>
          <a:lstStyle/>
          <a:p>
            <a:r>
              <a:rPr lang="en-US" sz="3000" b="1" dirty="0" smtClean="0"/>
              <a:t>1- </a:t>
            </a:r>
            <a:r>
              <a:rPr lang="en-US" sz="3000" b="1" dirty="0"/>
              <a:t>The market motivation has confirmed that detecting a forged</a:t>
            </a:r>
          </a:p>
          <a:p>
            <a:r>
              <a:rPr lang="en-US" sz="3000" b="1" dirty="0" smtClean="0"/>
              <a:t>handwriting </a:t>
            </a:r>
            <a:r>
              <a:rPr lang="en-US" sz="3000" b="1" i="1" dirty="0">
                <a:solidFill>
                  <a:srgbClr val="0070C0"/>
                </a:solidFill>
              </a:rPr>
              <a:t>is difficult, takes times, not accurate nor precise,</a:t>
            </a:r>
          </a:p>
          <a:p>
            <a:r>
              <a:rPr lang="en-US" sz="3000" b="1" i="1" dirty="0">
                <a:solidFill>
                  <a:srgbClr val="0070C0"/>
                </a:solidFill>
              </a:rPr>
              <a:t>needs skilled professionals</a:t>
            </a:r>
            <a:r>
              <a:rPr lang="en-US" sz="3000" b="1" i="1" dirty="0"/>
              <a:t>.</a:t>
            </a:r>
          </a:p>
          <a:p>
            <a:r>
              <a:rPr lang="en-US" sz="3000" b="1" dirty="0"/>
              <a:t>2- </a:t>
            </a:r>
            <a:r>
              <a:rPr lang="en-US" sz="3000" b="1" i="1" dirty="0">
                <a:solidFill>
                  <a:srgbClr val="0070C0"/>
                </a:solidFill>
              </a:rPr>
              <a:t>No</a:t>
            </a:r>
            <a:r>
              <a:rPr lang="en-US" sz="3000" b="1" i="1" dirty="0"/>
              <a:t> </a:t>
            </a:r>
            <a:r>
              <a:rPr lang="en-US" sz="3000" b="1" dirty="0"/>
              <a:t>systems exists in </a:t>
            </a:r>
            <a:r>
              <a:rPr lang="en-US" sz="3000" b="1" i="1" dirty="0">
                <a:solidFill>
                  <a:srgbClr val="0070C0"/>
                </a:solidFill>
              </a:rPr>
              <a:t>Egypt</a:t>
            </a:r>
            <a:r>
              <a:rPr lang="en-US" sz="3000" b="1" i="1" dirty="0"/>
              <a:t> </a:t>
            </a:r>
            <a:r>
              <a:rPr lang="en-US" sz="3000" b="1" dirty="0"/>
              <a:t>to detect </a:t>
            </a:r>
            <a:r>
              <a:rPr lang="en-US" sz="3000" b="1" dirty="0" smtClean="0"/>
              <a:t>Arabic handwritten  forgery</a:t>
            </a:r>
          </a:p>
          <a:p>
            <a:endParaRPr lang="en-US" dirty="0"/>
          </a:p>
          <a:p>
            <a:r>
              <a:rPr lang="en-US" b="1" dirty="0" smtClean="0">
                <a:solidFill>
                  <a:srgbClr val="FF0000"/>
                </a:solidFill>
              </a:rPr>
              <a:t>                                                                                 -</a:t>
            </a:r>
            <a:r>
              <a:rPr lang="en-US" b="1" dirty="0">
                <a:solidFill>
                  <a:srgbClr val="FF0000"/>
                </a:solidFill>
              </a:rPr>
              <a:t>Head of teller in HSBC</a:t>
            </a:r>
          </a:p>
          <a:p>
            <a:r>
              <a:rPr lang="en-US" b="1" dirty="0" smtClean="0">
                <a:solidFill>
                  <a:srgbClr val="FF0000"/>
                </a:solidFill>
              </a:rPr>
              <a:t>                                                                               El </a:t>
            </a:r>
            <a:r>
              <a:rPr lang="en-US" b="1" dirty="0" err="1">
                <a:solidFill>
                  <a:srgbClr val="FF0000"/>
                </a:solidFill>
              </a:rPr>
              <a:t>Hussain</a:t>
            </a:r>
            <a:r>
              <a:rPr lang="en-US" b="1" dirty="0">
                <a:solidFill>
                  <a:srgbClr val="FF0000"/>
                </a:solidFill>
              </a:rPr>
              <a:t> </a:t>
            </a:r>
            <a:r>
              <a:rPr lang="en-US" b="1" dirty="0" err="1">
                <a:solidFill>
                  <a:srgbClr val="FF0000"/>
                </a:solidFill>
              </a:rPr>
              <a:t>Abdoun</a:t>
            </a:r>
            <a:endParaRPr lang="en-US" b="1" dirty="0">
              <a:solidFill>
                <a:srgbClr val="FF0000"/>
              </a:solidFill>
              <a:latin typeface="Arial Narrow" panose="020B0606020202030204"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11</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96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lstStyle/>
          <a:p>
            <a:r>
              <a:rPr lang="en-US" b="1" dirty="0" smtClean="0">
                <a:solidFill>
                  <a:srgbClr val="0070C0"/>
                </a:solidFill>
                <a:latin typeface="Century Gothic" pitchFamily="34" charset="0"/>
              </a:rPr>
              <a:t>Survey Questions</a:t>
            </a:r>
            <a:endParaRPr lang="en-US" b="1" dirty="0">
              <a:solidFill>
                <a:srgbClr val="0070C0"/>
              </a:solidFill>
              <a:latin typeface="Century Gothic"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12</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20511"/>
            <a:ext cx="4768083" cy="293638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9747" y="2005580"/>
            <a:ext cx="8062253" cy="3558266"/>
          </a:xfrm>
          <a:prstGeom prst="rect">
            <a:avLst/>
          </a:prstGeom>
        </p:spPr>
      </p:pic>
    </p:spTree>
    <p:extLst>
      <p:ext uri="{BB962C8B-B14F-4D97-AF65-F5344CB8AC3E}">
        <p14:creationId xmlns:p14="http://schemas.microsoft.com/office/powerpoint/2010/main" val="2867854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lstStyle/>
          <a:p>
            <a:r>
              <a:rPr lang="en-US" dirty="0" smtClean="0">
                <a:solidFill>
                  <a:schemeClr val="accent1">
                    <a:lumMod val="75000"/>
                  </a:schemeClr>
                </a:solidFill>
              </a:rPr>
              <a:t>System overview</a:t>
            </a:r>
            <a:endParaRPr lang="en-US" dirty="0">
              <a:solidFill>
                <a:schemeClr val="accent1">
                  <a:lumMod val="75000"/>
                </a:schemeClr>
              </a:solidFill>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13</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rabic c1.PNG"/>
          <p:cNvPicPr>
            <a:picLocks noChangeAspect="1"/>
          </p:cNvPicPr>
          <p:nvPr/>
        </p:nvPicPr>
        <p:blipFill>
          <a:blip r:embed="rId2"/>
          <a:stretch>
            <a:fillRect/>
          </a:stretch>
        </p:blipFill>
        <p:spPr>
          <a:xfrm>
            <a:off x="103517" y="189782"/>
            <a:ext cx="3197526" cy="5145743"/>
          </a:xfrm>
          <a:prstGeom prst="rect">
            <a:avLst/>
          </a:prstGeom>
        </p:spPr>
      </p:pic>
      <p:sp>
        <p:nvSpPr>
          <p:cNvPr id="13" name="Rectangle 12"/>
          <p:cNvSpPr/>
          <p:nvPr/>
        </p:nvSpPr>
        <p:spPr>
          <a:xfrm>
            <a:off x="3959525" y="1440610"/>
            <a:ext cx="1552754" cy="8108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Binarization</a:t>
            </a:r>
            <a:endParaRPr lang="ar-EG" dirty="0">
              <a:solidFill>
                <a:schemeClr val="tx1"/>
              </a:solidFill>
            </a:endParaRPr>
          </a:p>
        </p:txBody>
      </p:sp>
      <p:sp>
        <p:nvSpPr>
          <p:cNvPr id="14" name="Rectangle 13"/>
          <p:cNvSpPr/>
          <p:nvPr/>
        </p:nvSpPr>
        <p:spPr>
          <a:xfrm>
            <a:off x="3956651" y="2843840"/>
            <a:ext cx="1552754" cy="8108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smtClean="0">
                <a:solidFill>
                  <a:schemeClr val="tx1"/>
                </a:solidFill>
              </a:rPr>
              <a:t>Smoothing &amp; noise reduction</a:t>
            </a:r>
            <a:endParaRPr lang="ar-EG" sz="1400" dirty="0">
              <a:solidFill>
                <a:schemeClr val="tx1"/>
              </a:solidFill>
            </a:endParaRPr>
          </a:p>
        </p:txBody>
      </p:sp>
      <p:sp>
        <p:nvSpPr>
          <p:cNvPr id="15" name="Rectangle 14"/>
          <p:cNvSpPr/>
          <p:nvPr/>
        </p:nvSpPr>
        <p:spPr>
          <a:xfrm>
            <a:off x="3973904" y="4301704"/>
            <a:ext cx="1552754" cy="8108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Feature Extraction</a:t>
            </a:r>
            <a:endParaRPr lang="ar-EG" dirty="0">
              <a:solidFill>
                <a:schemeClr val="tx1"/>
              </a:solidFill>
            </a:endParaRPr>
          </a:p>
        </p:txBody>
      </p:sp>
      <p:sp>
        <p:nvSpPr>
          <p:cNvPr id="17" name="Rounded Rectangle 16"/>
          <p:cNvSpPr/>
          <p:nvPr/>
        </p:nvSpPr>
        <p:spPr>
          <a:xfrm>
            <a:off x="6280031" y="4321834"/>
            <a:ext cx="1690777" cy="785004"/>
          </a:xfrm>
          <a:prstGeom prst="roundRect">
            <a:avLst/>
          </a:prstGeom>
          <a:solidFill>
            <a:srgbClr val="00B0F0"/>
          </a:solidFill>
          <a:ln>
            <a:noFill/>
          </a:ln>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en-US" dirty="0" smtClean="0"/>
              <a:t>HMM Recognition</a:t>
            </a:r>
            <a:endParaRPr lang="ar-EG" dirty="0"/>
          </a:p>
        </p:txBody>
      </p:sp>
      <p:sp>
        <p:nvSpPr>
          <p:cNvPr id="18" name="Rounded Rectangle 17"/>
          <p:cNvSpPr/>
          <p:nvPr/>
        </p:nvSpPr>
        <p:spPr>
          <a:xfrm>
            <a:off x="8727056" y="4353463"/>
            <a:ext cx="1690777" cy="78500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Matching Algorithm</a:t>
            </a:r>
            <a:endParaRPr lang="ar-EG" dirty="0"/>
          </a:p>
        </p:txBody>
      </p:sp>
      <p:sp>
        <p:nvSpPr>
          <p:cNvPr id="19" name="Right Arrow 18"/>
          <p:cNvSpPr/>
          <p:nvPr/>
        </p:nvSpPr>
        <p:spPr>
          <a:xfrm>
            <a:off x="2838091" y="1647646"/>
            <a:ext cx="974785" cy="224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0" name="Right Arrow 19"/>
          <p:cNvSpPr/>
          <p:nvPr/>
        </p:nvSpPr>
        <p:spPr>
          <a:xfrm rot="5400000" flipV="1">
            <a:off x="4438293" y="2480099"/>
            <a:ext cx="508960" cy="1207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1" name="Right Arrow 20"/>
          <p:cNvSpPr/>
          <p:nvPr/>
        </p:nvSpPr>
        <p:spPr>
          <a:xfrm rot="5400000" flipV="1">
            <a:off x="4409540" y="3909210"/>
            <a:ext cx="508960" cy="1207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2" name="Right Arrow 21"/>
          <p:cNvSpPr/>
          <p:nvPr/>
        </p:nvSpPr>
        <p:spPr>
          <a:xfrm flipV="1">
            <a:off x="5608610" y="4668333"/>
            <a:ext cx="508960" cy="1207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23" name="Right Arrow 22"/>
          <p:cNvSpPr/>
          <p:nvPr/>
        </p:nvSpPr>
        <p:spPr>
          <a:xfrm flipV="1">
            <a:off x="8058512" y="4607948"/>
            <a:ext cx="508960" cy="1207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665496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lstStyle/>
          <a:p>
            <a:r>
              <a:rPr lang="en-US" b="1" dirty="0" smtClean="0">
                <a:solidFill>
                  <a:schemeClr val="accent1">
                    <a:lumMod val="75000"/>
                  </a:schemeClr>
                </a:solidFill>
                <a:latin typeface="Century Gothic" pitchFamily="34" charset="0"/>
              </a:rPr>
              <a:t>Expected Results</a:t>
            </a:r>
            <a:endParaRPr lang="en-US"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871269" y="1613140"/>
            <a:ext cx="10767738" cy="3233179"/>
          </a:xfrm>
        </p:spPr>
        <p:txBody>
          <a:bodyPr>
            <a:normAutofit/>
          </a:bodyPr>
          <a:lstStyle/>
          <a:p>
            <a:pPr algn="l">
              <a:buFont typeface="Arial" pitchFamily="34" charset="0"/>
              <a:buChar char="•"/>
            </a:pPr>
            <a:r>
              <a:rPr lang="en-US" sz="3200" b="1" i="1" dirty="0" smtClean="0">
                <a:solidFill>
                  <a:schemeClr val="accent1">
                    <a:lumMod val="75000"/>
                  </a:schemeClr>
                </a:solidFill>
              </a:rPr>
              <a:t>Improving </a:t>
            </a:r>
            <a:r>
              <a:rPr lang="en-US" sz="3200" b="1" dirty="0" smtClean="0"/>
              <a:t>Arabic Handwritten </a:t>
            </a:r>
            <a:r>
              <a:rPr lang="en-US" sz="3200" b="1" i="1" dirty="0" smtClean="0">
                <a:solidFill>
                  <a:schemeClr val="accent1"/>
                </a:solidFill>
              </a:rPr>
              <a:t>Forgery</a:t>
            </a:r>
            <a:r>
              <a:rPr lang="en-US" sz="3200" b="1" i="1" dirty="0" smtClean="0"/>
              <a:t> detection and</a:t>
            </a:r>
          </a:p>
          <a:p>
            <a:pPr algn="l"/>
            <a:r>
              <a:rPr lang="en-US" sz="3200" b="1" dirty="0" smtClean="0"/>
              <a:t>classification accuracy</a:t>
            </a:r>
          </a:p>
          <a:p>
            <a:pPr algn="l">
              <a:buFont typeface="Arial" pitchFamily="34" charset="0"/>
              <a:buChar char="•"/>
            </a:pPr>
            <a:r>
              <a:rPr lang="en-US" sz="3200" b="1" dirty="0" smtClean="0">
                <a:solidFill>
                  <a:schemeClr val="accent1">
                    <a:lumMod val="75000"/>
                  </a:schemeClr>
                </a:solidFill>
              </a:rPr>
              <a:t>Optimizing time </a:t>
            </a:r>
            <a:r>
              <a:rPr lang="en-US" sz="3200" b="1" dirty="0" smtClean="0"/>
              <a:t>consumed</a:t>
            </a:r>
            <a:endParaRPr lang="en-US" sz="3200" b="1" dirty="0">
              <a:latin typeface="Arial Narrow" panose="020B0606020202030204"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14</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623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2370" y="142649"/>
            <a:ext cx="9175630" cy="3652974"/>
          </a:xfrm>
          <a:ln>
            <a:noFill/>
          </a:ln>
        </p:spPr>
        <p:txBody>
          <a:bodyPr>
            <a:noAutofit/>
          </a:bodyPr>
          <a:lstStyle/>
          <a:p>
            <a:r>
              <a:rPr lang="en-US" sz="17000" b="1" dirty="0" smtClean="0">
                <a:solidFill>
                  <a:schemeClr val="accent1">
                    <a:lumMod val="75000"/>
                  </a:schemeClr>
                </a:solidFill>
                <a:latin typeface="Bodoni MT Condensed" pitchFamily="18" charset="0"/>
                <a:ea typeface="Amperzand" pitchFamily="2" charset="0"/>
              </a:rPr>
              <a:t>Thank you!</a:t>
            </a:r>
            <a:endParaRPr lang="en-US" sz="17000" b="1" dirty="0">
              <a:solidFill>
                <a:schemeClr val="accent1">
                  <a:lumMod val="75000"/>
                </a:schemeClr>
              </a:solidFill>
              <a:latin typeface="Bodoni MT Condensed" pitchFamily="18" charset="0"/>
              <a:ea typeface="Amperzand" pitchFamily="2"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15</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317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6415" y="1104181"/>
            <a:ext cx="9144000" cy="4468483"/>
          </a:xfrm>
          <a:ln>
            <a:noFill/>
          </a:ln>
        </p:spPr>
        <p:txBody>
          <a:bodyPr>
            <a:noAutofit/>
          </a:bodyPr>
          <a:lstStyle/>
          <a:p>
            <a:pPr algn="l"/>
            <a:r>
              <a:rPr lang="en-US" sz="1000" b="1" dirty="0" smtClean="0"/>
              <a:t>1-  </a:t>
            </a:r>
            <a:r>
              <a:rPr lang="en-US" sz="1000" b="1" dirty="0" err="1" smtClean="0"/>
              <a:t>Ramy</a:t>
            </a:r>
            <a:r>
              <a:rPr lang="en-US" sz="1000" b="1" dirty="0" smtClean="0"/>
              <a:t> El-Hajj, Laurence </a:t>
            </a:r>
            <a:r>
              <a:rPr lang="en-US" sz="1000" b="1" dirty="0" err="1" smtClean="0"/>
              <a:t>Likforman-Sulem</a:t>
            </a:r>
            <a:r>
              <a:rPr lang="en-US" sz="1000" b="1" dirty="0" smtClean="0"/>
              <a:t>, </a:t>
            </a:r>
            <a:r>
              <a:rPr lang="en-US" sz="1000" b="1" dirty="0" err="1" smtClean="0"/>
              <a:t>Chafic</a:t>
            </a:r>
            <a:r>
              <a:rPr lang="en-US" sz="1000" b="1" dirty="0" smtClean="0"/>
              <a:t> </a:t>
            </a:r>
            <a:r>
              <a:rPr lang="en-US" sz="1000" b="1" dirty="0" err="1" smtClean="0"/>
              <a:t>Mokbel</a:t>
            </a:r>
            <a:r>
              <a:rPr lang="en-US" sz="1000" b="1" dirty="0" smtClean="0"/>
              <a:t>, Arabic Handwriting Recognition Using Baseline Dependant Features and Hidden Markov Modeling, 2005 Eight International Conference on Document Analysis and Recognition (ICDAR’05)</a:t>
            </a:r>
            <a:br>
              <a:rPr lang="en-US" sz="1000" b="1" dirty="0" smtClean="0"/>
            </a:br>
            <a:r>
              <a:rPr lang="en-US" sz="1000" b="1" dirty="0" smtClean="0"/>
              <a:t/>
            </a:r>
            <a:br>
              <a:rPr lang="en-US" sz="1000" b="1" dirty="0" smtClean="0"/>
            </a:br>
            <a:r>
              <a:rPr lang="en-US" sz="1000" b="1" dirty="0" smtClean="0"/>
              <a:t>2-  </a:t>
            </a:r>
            <a:r>
              <a:rPr lang="en-US" sz="1000" b="1" dirty="0" err="1" smtClean="0"/>
              <a:t>Yuchen</a:t>
            </a:r>
            <a:r>
              <a:rPr lang="en-US" sz="1000" b="1" dirty="0" smtClean="0"/>
              <a:t> </a:t>
            </a:r>
            <a:r>
              <a:rPr lang="en-US" sz="1000" b="1" dirty="0" err="1" smtClean="0"/>
              <a:t>Luo</a:t>
            </a:r>
            <a:r>
              <a:rPr lang="en-US" sz="1000" b="1" dirty="0" smtClean="0"/>
              <a:t>,  </a:t>
            </a:r>
            <a:r>
              <a:rPr lang="en-US" sz="1000" b="1" dirty="0" err="1" smtClean="0"/>
              <a:t>Rui</a:t>
            </a:r>
            <a:r>
              <a:rPr lang="en-US" sz="1000" b="1" dirty="0" smtClean="0"/>
              <a:t> Xia, M. </a:t>
            </a:r>
            <a:r>
              <a:rPr lang="en-US" sz="1000" b="1" dirty="0" err="1" smtClean="0"/>
              <a:t>Abdulghafour</a:t>
            </a:r>
            <a:r>
              <a:rPr lang="en-US" sz="1000" b="1" dirty="0" smtClean="0"/>
              <a:t>, Offline Chinese Handwriting Character Recognition through Feature Extraction, 2016 13th International Conference Computer Graphics, Imaging and Visualization.</a:t>
            </a:r>
            <a:br>
              <a:rPr lang="en-US" sz="1000" b="1" dirty="0" smtClean="0"/>
            </a:br>
            <a:r>
              <a:rPr lang="en-US" sz="1000" b="1" dirty="0" smtClean="0"/>
              <a:t/>
            </a:r>
            <a:br>
              <a:rPr lang="en-US" sz="1000" b="1" dirty="0" smtClean="0"/>
            </a:br>
            <a:r>
              <a:rPr lang="en-US" sz="1000" b="1" dirty="0" smtClean="0"/>
              <a:t>3-  </a:t>
            </a:r>
            <a:r>
              <a:rPr lang="nl-NL" sz="1000" b="1" dirty="0" smtClean="0"/>
              <a:t>Hicham El Moubtahij, Khalid Satori, </a:t>
            </a:r>
            <a:r>
              <a:rPr lang="en-US" sz="1000" b="1" dirty="0" err="1" smtClean="0"/>
              <a:t>Akram</a:t>
            </a:r>
            <a:r>
              <a:rPr lang="en-US" sz="1000" b="1" dirty="0" smtClean="0"/>
              <a:t> </a:t>
            </a:r>
            <a:r>
              <a:rPr lang="en-US" sz="1000" b="1" dirty="0" err="1" smtClean="0"/>
              <a:t>Halli</a:t>
            </a:r>
            <a:r>
              <a:rPr lang="en-US" sz="1000" b="1" dirty="0" smtClean="0"/>
              <a:t> in Recognition of Off-line Arabic Handwriting words Using HMM Toolkit (HTK), 2016 13th International Conference Computer Graphics, Imaging and Visualization.</a:t>
            </a:r>
            <a:br>
              <a:rPr lang="en-US" sz="1000" b="1" dirty="0" smtClean="0"/>
            </a:br>
            <a:r>
              <a:rPr lang="en-US" sz="1000" b="1" dirty="0" smtClean="0"/>
              <a:t/>
            </a:r>
            <a:br>
              <a:rPr lang="en-US" sz="1000" b="1" dirty="0" smtClean="0"/>
            </a:br>
            <a:r>
              <a:rPr lang="en-US" sz="1000" b="1" dirty="0" smtClean="0"/>
              <a:t>4-  </a:t>
            </a:r>
            <a:r>
              <a:rPr lang="en-US" sz="1000" b="1" dirty="0" err="1" smtClean="0"/>
              <a:t>Shirin</a:t>
            </a:r>
            <a:r>
              <a:rPr lang="en-US" sz="1000" b="1" dirty="0" smtClean="0"/>
              <a:t> </a:t>
            </a:r>
            <a:r>
              <a:rPr lang="en-US" sz="1000" b="1" dirty="0" err="1" smtClean="0"/>
              <a:t>Saleem</a:t>
            </a:r>
            <a:r>
              <a:rPr lang="en-US" sz="1000" b="1" dirty="0" smtClean="0"/>
              <a:t>, </a:t>
            </a:r>
            <a:r>
              <a:rPr lang="en-US" sz="1000" b="1" dirty="0" err="1" smtClean="0"/>
              <a:t>Huaigu</a:t>
            </a:r>
            <a:r>
              <a:rPr lang="en-US" sz="1000" b="1" dirty="0" smtClean="0"/>
              <a:t> Cao, Krishna Subramanian, </a:t>
            </a:r>
            <a:r>
              <a:rPr lang="en-US" sz="1000" b="1" dirty="0" err="1" smtClean="0"/>
              <a:t>Matin</a:t>
            </a:r>
            <a:r>
              <a:rPr lang="en-US" sz="1000" b="1" dirty="0" smtClean="0"/>
              <a:t> </a:t>
            </a:r>
            <a:r>
              <a:rPr lang="en-US" sz="1000" b="1" dirty="0" err="1" smtClean="0"/>
              <a:t>Kamali</a:t>
            </a:r>
            <a:r>
              <a:rPr lang="en-US" sz="1000" b="1" dirty="0" smtClean="0"/>
              <a:t>, </a:t>
            </a:r>
            <a:r>
              <a:rPr lang="en-US" sz="1000" b="1" dirty="0" err="1" smtClean="0"/>
              <a:t>Rohit</a:t>
            </a:r>
            <a:r>
              <a:rPr lang="en-US" sz="1000" b="1" dirty="0" smtClean="0"/>
              <a:t> Prasad, </a:t>
            </a:r>
            <a:r>
              <a:rPr lang="en-US" sz="1000" b="1" dirty="0" err="1" smtClean="0"/>
              <a:t>Prem</a:t>
            </a:r>
            <a:r>
              <a:rPr lang="en-US" sz="1000" b="1" dirty="0" smtClean="0"/>
              <a:t> </a:t>
            </a:r>
            <a:r>
              <a:rPr lang="en-US" sz="1000" b="1" dirty="0" err="1" smtClean="0"/>
              <a:t>Natarajan</a:t>
            </a:r>
            <a:r>
              <a:rPr lang="en-US" sz="1000" b="1" dirty="0" smtClean="0"/>
              <a:t>, Improvements in BBN's HMM-based Offline Arabic Handwriting Recognition System, 2009 10th International Conference on Document Analysis and Rec.</a:t>
            </a:r>
            <a:br>
              <a:rPr lang="en-US" sz="1000" b="1" dirty="0" smtClean="0"/>
            </a:br>
            <a:r>
              <a:rPr lang="en-US" sz="1000" b="1" dirty="0" smtClean="0"/>
              <a:t/>
            </a:r>
            <a:br>
              <a:rPr lang="en-US" sz="1000" b="1" dirty="0" smtClean="0"/>
            </a:br>
            <a:r>
              <a:rPr lang="en-US" sz="1000" b="1" dirty="0" smtClean="0"/>
              <a:t>5-  M. </a:t>
            </a:r>
            <a:r>
              <a:rPr lang="en-US" sz="1000" b="1" dirty="0" err="1" smtClean="0"/>
              <a:t>Pechwitz</a:t>
            </a:r>
            <a:r>
              <a:rPr lang="en-US" sz="1000" b="1" dirty="0" smtClean="0"/>
              <a:t>, V. </a:t>
            </a:r>
            <a:r>
              <a:rPr lang="en-US" sz="1000" b="1" dirty="0" err="1" smtClean="0"/>
              <a:t>M¨argner</a:t>
            </a:r>
            <a:r>
              <a:rPr lang="en-US" sz="1000" b="1" dirty="0" smtClean="0"/>
              <a:t>, Baseline Estimation For Arabic Handwritten Words, Eighth International Workshop on Frontiers in Handwriting Recognition (IWFHR’02).</a:t>
            </a:r>
            <a:br>
              <a:rPr lang="en-US" sz="1000" b="1" dirty="0" smtClean="0"/>
            </a:br>
            <a:r>
              <a:rPr lang="en-US" sz="1000" b="1" dirty="0" smtClean="0"/>
              <a:t/>
            </a:r>
            <a:br>
              <a:rPr lang="en-US" sz="1000" b="1" dirty="0" smtClean="0"/>
            </a:br>
            <a:r>
              <a:rPr lang="en-US" sz="1000" b="1" dirty="0" smtClean="0"/>
              <a:t>6- Volker </a:t>
            </a:r>
            <a:r>
              <a:rPr lang="en-US" sz="1000" b="1" dirty="0" err="1" smtClean="0"/>
              <a:t>Märgner</a:t>
            </a:r>
            <a:r>
              <a:rPr lang="en-US" sz="1000" b="1" dirty="0" smtClean="0"/>
              <a:t>, </a:t>
            </a:r>
            <a:r>
              <a:rPr lang="en-US" sz="1000" b="1" dirty="0" err="1" smtClean="0"/>
              <a:t>Haikal</a:t>
            </a:r>
            <a:r>
              <a:rPr lang="en-US" sz="1000" b="1" dirty="0" smtClean="0"/>
              <a:t> El Abed, Guide to OCR for Arabic Scripts , Springer London Heidelberg New York Dordrecht.</a:t>
            </a:r>
            <a:br>
              <a:rPr lang="en-US" sz="1000" b="1" dirty="0" smtClean="0"/>
            </a:br>
            <a:r>
              <a:rPr lang="en-US" sz="1000" b="1" dirty="0" smtClean="0"/>
              <a:t/>
            </a:r>
            <a:br>
              <a:rPr lang="en-US" sz="1000" b="1" dirty="0" smtClean="0"/>
            </a:br>
            <a:r>
              <a:rPr lang="en-US" sz="1000" b="1" dirty="0" smtClean="0"/>
              <a:t>7-  </a:t>
            </a:r>
            <a:r>
              <a:rPr lang="en-US" sz="1000" b="1" dirty="0" err="1" smtClean="0"/>
              <a:t>Jianying</a:t>
            </a:r>
            <a:r>
              <a:rPr lang="en-US" sz="1000" b="1" dirty="0" smtClean="0"/>
              <a:t> </a:t>
            </a:r>
            <a:r>
              <a:rPr lang="en-US" sz="1000" b="1" dirty="0" err="1" smtClean="0"/>
              <a:t>Hu</a:t>
            </a:r>
            <a:r>
              <a:rPr lang="en-US" sz="1000" b="1" i="1" dirty="0" smtClean="0"/>
              <a:t>, Michael K. Brown, Senior, and William Turin, </a:t>
            </a:r>
            <a:r>
              <a:rPr lang="en-US" sz="1000" b="1" dirty="0" smtClean="0"/>
              <a:t>HMM Based On-</a:t>
            </a:r>
            <a:r>
              <a:rPr lang="en-US" sz="1000" b="1" dirty="0" err="1" smtClean="0"/>
              <a:t>LineHandwriting</a:t>
            </a:r>
            <a:r>
              <a:rPr lang="en-US" sz="1000" b="1" dirty="0" smtClean="0"/>
              <a:t> Recognition, TRANSACTIONS ON PATTERN ANALYSIS AND MACHINE INTELLIGENCE, VOL. 18, NO. 10, OCTOBER 1996, IEEE.</a:t>
            </a:r>
            <a:br>
              <a:rPr lang="en-US" sz="1000" b="1" dirty="0" smtClean="0"/>
            </a:br>
            <a:r>
              <a:rPr lang="en-US" sz="1000" b="1" dirty="0" smtClean="0"/>
              <a:t/>
            </a:r>
            <a:br>
              <a:rPr lang="en-US" sz="1000" b="1" dirty="0" smtClean="0"/>
            </a:br>
            <a:r>
              <a:rPr lang="en-US" sz="1000" b="1" dirty="0" smtClean="0"/>
              <a:t>8- </a:t>
            </a:r>
            <a:r>
              <a:rPr lang="en-US" sz="1000" b="1" dirty="0" err="1" smtClean="0"/>
              <a:t>Jianying</a:t>
            </a:r>
            <a:r>
              <a:rPr lang="en-US" sz="1000" b="1" dirty="0" smtClean="0"/>
              <a:t> </a:t>
            </a:r>
            <a:r>
              <a:rPr lang="en-US" sz="1000" b="1" dirty="0" err="1" smtClean="0"/>
              <a:t>Hu</a:t>
            </a:r>
            <a:r>
              <a:rPr lang="en-US" sz="1000" b="1" dirty="0" smtClean="0"/>
              <a:t>, William Turin and Michael K. Brown, Language modeling using stochastic automata with variable length contexts, </a:t>
            </a:r>
            <a:r>
              <a:rPr lang="en-US" sz="1000" b="1" i="1" dirty="0" smtClean="0"/>
              <a:t>Lucent Technologies, Bell Laboratories, 700 Mountain Avenue, Murray Hill, NJ 07974, USA and AT&amp;T Research Laboratories, 600 Mountain Avenue, Murray Hill, NJ 07974, USA.</a:t>
            </a:r>
            <a:br>
              <a:rPr lang="en-US" sz="1000" b="1" i="1" dirty="0" smtClean="0"/>
            </a:br>
            <a:r>
              <a:rPr lang="en-US" sz="1000" b="1" i="1" dirty="0" smtClean="0"/>
              <a:t/>
            </a:r>
            <a:br>
              <a:rPr lang="en-US" sz="1000" b="1" i="1" dirty="0" smtClean="0"/>
            </a:br>
            <a:r>
              <a:rPr lang="en-US" sz="1000" b="1" i="1" dirty="0" smtClean="0"/>
              <a:t>9-  </a:t>
            </a:r>
            <a:r>
              <a:rPr lang="en-US" sz="1000" b="1" dirty="0" err="1" smtClean="0"/>
              <a:t>Alaa</a:t>
            </a:r>
            <a:r>
              <a:rPr lang="en-US" sz="1000" b="1" dirty="0" smtClean="0"/>
              <a:t> M. Gouda’ and M. A. </a:t>
            </a:r>
            <a:r>
              <a:rPr lang="en-US" sz="1000" b="1" dirty="0" err="1" smtClean="0"/>
              <a:t>Rashwan</a:t>
            </a:r>
            <a:r>
              <a:rPr lang="en-US" sz="1000" b="1" dirty="0" smtClean="0"/>
              <a:t>, Segmentation of Connected Arabic Characters Using Hidden Markov Models, </a:t>
            </a:r>
            <a:r>
              <a:rPr lang="pt-BR" sz="1000" b="1" dirty="0" smtClean="0"/>
              <a:t>CIMSA 2004 ~ L E E Elm emvtional Conference </a:t>
            </a:r>
            <a:r>
              <a:rPr lang="pt-BR" sz="1000" b="1" i="1" dirty="0" smtClean="0"/>
              <a:t>on </a:t>
            </a:r>
            <a:r>
              <a:rPr lang="en-US" sz="1000" b="1" dirty="0" err="1" smtClean="0"/>
              <a:t>Computalional</a:t>
            </a:r>
            <a:r>
              <a:rPr lang="en-US" sz="1000" b="1" dirty="0" smtClean="0"/>
              <a:t> Intelligence for Measurement Systems and Applications </a:t>
            </a:r>
            <a:r>
              <a:rPr lang="en-US" sz="1000" b="1" dirty="0" err="1" smtClean="0"/>
              <a:t>Baston</a:t>
            </a:r>
            <a:r>
              <a:rPr lang="en-US" sz="1000" b="1" dirty="0" smtClean="0"/>
              <a:t>, YD, USA, 14-16 July 2004.</a:t>
            </a:r>
            <a:br>
              <a:rPr lang="en-US" sz="1000" b="1" dirty="0" smtClean="0"/>
            </a:br>
            <a:r>
              <a:rPr lang="en-US" sz="1000" b="1" dirty="0" smtClean="0"/>
              <a:t/>
            </a:r>
            <a:br>
              <a:rPr lang="en-US" sz="1000" b="1" dirty="0" smtClean="0"/>
            </a:br>
            <a:r>
              <a:rPr lang="en-US" sz="1000" b="1" i="1" dirty="0" smtClean="0"/>
              <a:t>10-  </a:t>
            </a:r>
            <a:r>
              <a:rPr lang="it-IT" sz="1000" b="1" dirty="0" smtClean="0"/>
              <a:t>Shutao Li a,, Qinghua Shen a, Jun Sun, </a:t>
            </a:r>
            <a:r>
              <a:rPr lang="en-US" sz="1000" b="1" dirty="0" smtClean="0"/>
              <a:t>Skew detection using wavelet decomposition and projection profile analysis, College of Electrical and Information Engineering, Hunan University, Changsha 410082, China b Fujitsu R&amp;D Center Co., Ltd., Eagle Run Plaza B1003, </a:t>
            </a:r>
            <a:r>
              <a:rPr lang="en-US" sz="1000" b="1" dirty="0" err="1" smtClean="0"/>
              <a:t>Xiaoyun</a:t>
            </a:r>
            <a:r>
              <a:rPr lang="en-US" sz="1000" b="1" dirty="0" smtClean="0"/>
              <a:t> Road No. 26, </a:t>
            </a:r>
            <a:r>
              <a:rPr lang="en-US" sz="1000" b="1" dirty="0" err="1" smtClean="0"/>
              <a:t>Chaoyang</a:t>
            </a:r>
            <a:r>
              <a:rPr lang="en-US" sz="1000" b="1" dirty="0" smtClean="0"/>
              <a:t> District, Beijing 100084, China.</a:t>
            </a:r>
            <a:br>
              <a:rPr lang="en-US" sz="1000" b="1" dirty="0" smtClean="0"/>
            </a:br>
            <a:r>
              <a:rPr lang="en-US" sz="1000" b="1" dirty="0" smtClean="0"/>
              <a:t/>
            </a:r>
            <a:br>
              <a:rPr lang="en-US" sz="1000" b="1" dirty="0" smtClean="0"/>
            </a:br>
            <a:r>
              <a:rPr lang="en-US" sz="1000" b="1" dirty="0" smtClean="0"/>
              <a:t>11- </a:t>
            </a:r>
            <a:r>
              <a:rPr lang="en-US" sz="1000" b="1" dirty="0" err="1" smtClean="0"/>
              <a:t>Homayoon</a:t>
            </a:r>
            <a:r>
              <a:rPr lang="en-US" sz="1000" b="1" dirty="0" smtClean="0"/>
              <a:t> S.M. </a:t>
            </a:r>
            <a:r>
              <a:rPr lang="en-US" sz="1000" b="1" dirty="0" err="1" smtClean="0"/>
              <a:t>Beigi</a:t>
            </a:r>
            <a:r>
              <a:rPr lang="en-US" sz="1000" b="1" dirty="0" smtClean="0"/>
              <a:t>, Krishna Nathan, Gregory J. Clary and </a:t>
            </a:r>
            <a:r>
              <a:rPr lang="en-US" sz="1000" b="1" dirty="0" err="1" smtClean="0"/>
              <a:t>Jayashree</a:t>
            </a:r>
            <a:r>
              <a:rPr lang="en-US" sz="1000" b="1" dirty="0" smtClean="0"/>
              <a:t> </a:t>
            </a:r>
            <a:r>
              <a:rPr lang="en-US" sz="1000" b="1" dirty="0" err="1" smtClean="0"/>
              <a:t>Subrahmonia</a:t>
            </a:r>
            <a:r>
              <a:rPr lang="en-US" sz="1000" b="1" dirty="0" smtClean="0"/>
              <a:t>, Challenges of handwriting in </a:t>
            </a:r>
            <a:r>
              <a:rPr lang="en-US" sz="1000" b="1" dirty="0" err="1" smtClean="0"/>
              <a:t>arabic</a:t>
            </a:r>
            <a:r>
              <a:rPr lang="en-US" sz="1000" b="1" dirty="0" smtClean="0"/>
              <a:t>, </a:t>
            </a:r>
            <a:r>
              <a:rPr lang="en-US" sz="1000" b="1" dirty="0" err="1" smtClean="0"/>
              <a:t>farsi</a:t>
            </a:r>
            <a:r>
              <a:rPr lang="en-US" sz="1000" b="1" dirty="0" smtClean="0"/>
              <a:t> with the same handwriting style, J.T Watson research center, IBM.</a:t>
            </a:r>
            <a:endParaRPr lang="en-US" sz="1000" b="1" dirty="0">
              <a:solidFill>
                <a:schemeClr val="accent1"/>
              </a:solidFill>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16</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18248" y="293298"/>
            <a:ext cx="8591910" cy="830997"/>
          </a:xfrm>
          <a:prstGeom prst="rect">
            <a:avLst/>
          </a:prstGeom>
          <a:noFill/>
        </p:spPr>
        <p:txBody>
          <a:bodyPr wrap="square" rtlCol="1">
            <a:spAutoFit/>
          </a:bodyPr>
          <a:lstStyle/>
          <a:p>
            <a:pPr algn="ctr"/>
            <a:r>
              <a:rPr lang="en-US" sz="4800" b="1" dirty="0" smtClean="0">
                <a:solidFill>
                  <a:schemeClr val="accent1">
                    <a:lumMod val="75000"/>
                  </a:schemeClr>
                </a:solidFill>
                <a:latin typeface="Century Gothic" pitchFamily="34" charset="0"/>
              </a:rPr>
              <a:t>References</a:t>
            </a:r>
            <a:endParaRPr lang="ar-EG" sz="4800" b="1" dirty="0">
              <a:solidFill>
                <a:schemeClr val="accent1">
                  <a:lumMod val="75000"/>
                </a:schemeClr>
              </a:solidFill>
              <a:latin typeface="Century Gothic" pitchFamily="34" charset="0"/>
            </a:endParaRPr>
          </a:p>
        </p:txBody>
      </p:sp>
    </p:spTree>
    <p:extLst>
      <p:ext uri="{BB962C8B-B14F-4D97-AF65-F5344CB8AC3E}">
        <p14:creationId xmlns:p14="http://schemas.microsoft.com/office/powerpoint/2010/main" val="1618317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lstStyle/>
          <a:p>
            <a:r>
              <a:rPr lang="en-US" b="1" dirty="0" smtClean="0">
                <a:solidFill>
                  <a:schemeClr val="accent1">
                    <a:lumMod val="75000"/>
                  </a:schemeClr>
                </a:solidFill>
                <a:latin typeface="Century Gothic" pitchFamily="34" charset="0"/>
              </a:rPr>
              <a:t>Introduction</a:t>
            </a:r>
            <a:endParaRPr lang="en-US"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271822" y="1787859"/>
            <a:ext cx="5223203" cy="2537505"/>
          </a:xfrm>
        </p:spPr>
        <p:txBody>
          <a:bodyPr>
            <a:normAutofit/>
          </a:bodyPr>
          <a:lstStyle/>
          <a:p>
            <a:pPr algn="l"/>
            <a:r>
              <a:rPr lang="en-US" sz="3600" b="1" dirty="0"/>
              <a:t>Forgery definition: </a:t>
            </a:r>
            <a:r>
              <a:rPr lang="en-US" sz="3200" b="1" dirty="0">
                <a:latin typeface="+mj-lt"/>
              </a:rPr>
              <a:t>the action of </a:t>
            </a:r>
            <a:r>
              <a:rPr lang="en-US" sz="3200" b="1" i="1" dirty="0">
                <a:solidFill>
                  <a:schemeClr val="accent1">
                    <a:lumMod val="75000"/>
                  </a:schemeClr>
                </a:solidFill>
                <a:latin typeface="+mj-lt"/>
              </a:rPr>
              <a:t>forging(fabricating) </a:t>
            </a:r>
            <a:r>
              <a:rPr lang="en-US" sz="3200" b="1" dirty="0">
                <a:latin typeface="+mj-lt"/>
              </a:rPr>
              <a:t>a </a:t>
            </a:r>
            <a:r>
              <a:rPr lang="en-US" sz="3200" b="1" dirty="0">
                <a:solidFill>
                  <a:schemeClr val="accent1">
                    <a:lumMod val="75000"/>
                  </a:schemeClr>
                </a:solidFill>
                <a:latin typeface="+mj-lt"/>
              </a:rPr>
              <a:t>copy or imitation </a:t>
            </a:r>
            <a:r>
              <a:rPr lang="en-US" sz="3200" b="1" dirty="0">
                <a:latin typeface="+mj-lt"/>
              </a:rPr>
              <a:t>of a document, signature, banknote, or work of art.</a:t>
            </a: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2</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srcRect/>
          <a:stretch>
            <a:fillRect/>
          </a:stretch>
        </p:blipFill>
        <p:spPr bwMode="auto">
          <a:xfrm rot="10800000">
            <a:off x="6597590" y="1571086"/>
            <a:ext cx="4362450" cy="2628900"/>
          </a:xfrm>
          <a:prstGeom prst="rect">
            <a:avLst/>
          </a:prstGeom>
          <a:noFill/>
          <a:ln w="9525">
            <a:noFill/>
            <a:miter lim="800000"/>
            <a:headEnd/>
            <a:tailEnd/>
          </a:ln>
          <a:effectLst/>
        </p:spPr>
      </p:pic>
    </p:spTree>
    <p:extLst>
      <p:ext uri="{BB962C8B-B14F-4D97-AF65-F5344CB8AC3E}">
        <p14:creationId xmlns:p14="http://schemas.microsoft.com/office/powerpoint/2010/main" val="2267589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664" y="203034"/>
            <a:ext cx="9667336" cy="1341094"/>
          </a:xfrm>
          <a:ln>
            <a:noFill/>
          </a:ln>
        </p:spPr>
        <p:txBody>
          <a:bodyPr>
            <a:normAutofit fontScale="90000"/>
          </a:bodyPr>
          <a:lstStyle/>
          <a:p>
            <a:r>
              <a:rPr lang="en-US" b="1" dirty="0" smtClean="0">
                <a:solidFill>
                  <a:schemeClr val="accent1">
                    <a:lumMod val="75000"/>
                  </a:schemeClr>
                </a:solidFill>
                <a:latin typeface="Century Gothic" pitchFamily="34" charset="0"/>
              </a:rPr>
              <a:t>Introduction - Types of</a:t>
            </a:r>
            <a:br>
              <a:rPr lang="en-US" b="1" dirty="0" smtClean="0">
                <a:solidFill>
                  <a:schemeClr val="accent1">
                    <a:lumMod val="75000"/>
                  </a:schemeClr>
                </a:solidFill>
                <a:latin typeface="Century Gothic" pitchFamily="34" charset="0"/>
              </a:rPr>
            </a:br>
            <a:r>
              <a:rPr lang="en-US" b="1" dirty="0" smtClean="0">
                <a:solidFill>
                  <a:schemeClr val="accent1">
                    <a:lumMod val="75000"/>
                  </a:schemeClr>
                </a:solidFill>
                <a:latin typeface="Century Gothic" pitchFamily="34" charset="0"/>
              </a:rPr>
              <a:t>Document Forgery</a:t>
            </a:r>
            <a:endParaRPr lang="en-US"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362310" y="1440612"/>
            <a:ext cx="11319829" cy="3000266"/>
          </a:xfrm>
        </p:spPr>
        <p:txBody>
          <a:bodyPr>
            <a:normAutofit fontScale="92500" lnSpcReduction="20000"/>
          </a:bodyPr>
          <a:lstStyle/>
          <a:p>
            <a:pPr algn="l"/>
            <a:endParaRPr lang="ar-EG" dirty="0" smtClean="0"/>
          </a:p>
          <a:p>
            <a:pPr algn="l"/>
            <a:r>
              <a:rPr lang="en-US" dirty="0" smtClean="0"/>
              <a:t>     The penalty of forgery </a:t>
            </a:r>
            <a:r>
              <a:rPr lang="en-US" b="1" i="1" dirty="0" smtClean="0"/>
              <a:t>in Egypt </a:t>
            </a:r>
            <a:r>
              <a:rPr lang="en-US" i="1" dirty="0" smtClean="0"/>
              <a:t>is imprisonment for not less than two</a:t>
            </a:r>
          </a:p>
          <a:p>
            <a:pPr algn="l"/>
            <a:r>
              <a:rPr lang="en-US" dirty="0" smtClean="0"/>
              <a:t>      years and may lead to prison 25 years. [1]</a:t>
            </a:r>
          </a:p>
          <a:p>
            <a:pPr algn="l"/>
            <a:endParaRPr lang="en-US" dirty="0" smtClean="0"/>
          </a:p>
          <a:p>
            <a:pPr algn="l">
              <a:buFont typeface="Arial" pitchFamily="34" charset="0"/>
              <a:buChar char="•"/>
            </a:pPr>
            <a:r>
              <a:rPr lang="en-US" dirty="0" smtClean="0"/>
              <a:t>Forged </a:t>
            </a:r>
            <a:r>
              <a:rPr lang="en-US" b="1" i="1" dirty="0" smtClean="0">
                <a:solidFill>
                  <a:schemeClr val="accent1">
                    <a:lumMod val="50000"/>
                  </a:schemeClr>
                </a:solidFill>
              </a:rPr>
              <a:t>handwriting(different styles</a:t>
            </a:r>
            <a:r>
              <a:rPr lang="en-US" i="1" dirty="0" smtClean="0"/>
              <a:t>, different inks)</a:t>
            </a:r>
            <a:endParaRPr lang="en-US" dirty="0" smtClean="0"/>
          </a:p>
          <a:p>
            <a:pPr algn="l">
              <a:buFont typeface="Arial" pitchFamily="34" charset="0"/>
              <a:buChar char="•"/>
            </a:pPr>
            <a:r>
              <a:rPr lang="en-US" dirty="0" smtClean="0"/>
              <a:t>Forged money</a:t>
            </a:r>
          </a:p>
          <a:p>
            <a:pPr algn="l">
              <a:buFont typeface="Arial" pitchFamily="34" charset="0"/>
              <a:buChar char="•"/>
            </a:pPr>
            <a:r>
              <a:rPr lang="en-US" dirty="0" smtClean="0"/>
              <a:t>Forged stamps, prints</a:t>
            </a:r>
          </a:p>
          <a:p>
            <a:pPr algn="l">
              <a:buFont typeface="Arial" pitchFamily="34" charset="0"/>
              <a:buChar char="•"/>
            </a:pPr>
            <a:r>
              <a:rPr lang="en-US" dirty="0" smtClean="0"/>
              <a:t>Forged finger prints</a:t>
            </a:r>
            <a:endParaRPr lang="en-US" b="1" dirty="0">
              <a:latin typeface="Arial Narrow" panose="020B0606020202030204"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3</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01993" y="6193766"/>
            <a:ext cx="5845510" cy="369332"/>
          </a:xfrm>
          <a:prstGeom prst="rect">
            <a:avLst/>
          </a:prstGeom>
          <a:noFill/>
        </p:spPr>
        <p:txBody>
          <a:bodyPr wrap="none" rtlCol="1">
            <a:spAutoFit/>
          </a:bodyPr>
          <a:lstStyle/>
          <a:p>
            <a:r>
              <a:rPr lang="en-US" b="1" dirty="0" smtClean="0"/>
              <a:t>[1] In accordance with the book of law Articles 207 and 206</a:t>
            </a:r>
            <a:endParaRPr lang="ar-EG" dirty="0"/>
          </a:p>
        </p:txBody>
      </p:sp>
    </p:spTree>
    <p:extLst>
      <p:ext uri="{BB962C8B-B14F-4D97-AF65-F5344CB8AC3E}">
        <p14:creationId xmlns:p14="http://schemas.microsoft.com/office/powerpoint/2010/main" val="681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3525" y="142650"/>
            <a:ext cx="8994474" cy="840762"/>
          </a:xfrm>
          <a:ln>
            <a:noFill/>
          </a:ln>
        </p:spPr>
        <p:txBody>
          <a:bodyPr>
            <a:normAutofit fontScale="90000"/>
          </a:bodyPr>
          <a:lstStyle/>
          <a:p>
            <a:r>
              <a:rPr lang="en-US" sz="6600" b="1" dirty="0" smtClean="0">
                <a:solidFill>
                  <a:schemeClr val="accent1">
                    <a:lumMod val="75000"/>
                  </a:schemeClr>
                </a:solidFill>
                <a:latin typeface="Century Gothic" pitchFamily="34" charset="0"/>
              </a:rPr>
              <a:t>Arabic Handwriting</a:t>
            </a:r>
            <a:endParaRPr lang="en-US" sz="6600"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431322" y="1259458"/>
            <a:ext cx="6771736" cy="3899138"/>
          </a:xfrm>
        </p:spPr>
        <p:txBody>
          <a:bodyPr>
            <a:noAutofit/>
          </a:bodyPr>
          <a:lstStyle/>
          <a:p>
            <a:pPr algn="l">
              <a:buFont typeface="Arial" pitchFamily="34" charset="0"/>
              <a:buChar char="•"/>
            </a:pPr>
            <a:r>
              <a:rPr lang="en-US" sz="1800" b="1" dirty="0" smtClean="0">
                <a:latin typeface="Arial Narrow" panose="020B0606020202030204" pitchFamily="34" charset="0"/>
              </a:rPr>
              <a:t> </a:t>
            </a:r>
            <a:r>
              <a:rPr lang="en-US" sz="1800" b="1" dirty="0" smtClean="0">
                <a:solidFill>
                  <a:srgbClr val="0070C0"/>
                </a:solidFill>
                <a:latin typeface="Century Gothic" pitchFamily="34" charset="0"/>
              </a:rPr>
              <a:t>Cursive</a:t>
            </a:r>
            <a:r>
              <a:rPr lang="en-US" sz="1800" dirty="0" smtClean="0">
                <a:solidFill>
                  <a:srgbClr val="0070C0"/>
                </a:solidFill>
                <a:latin typeface="Century Gothic" pitchFamily="34" charset="0"/>
              </a:rPr>
              <a:t> </a:t>
            </a:r>
            <a:r>
              <a:rPr lang="en-US" sz="1800" dirty="0" smtClean="0">
                <a:solidFill>
                  <a:schemeClr val="tx2">
                    <a:lumMod val="75000"/>
                  </a:schemeClr>
                </a:solidFill>
                <a:latin typeface="Century Gothic" pitchFamily="34" charset="0"/>
              </a:rPr>
              <a:t>Language </a:t>
            </a:r>
          </a:p>
          <a:p>
            <a:pPr algn="l">
              <a:buFont typeface="Arial" pitchFamily="34" charset="0"/>
              <a:buChar char="•"/>
            </a:pPr>
            <a:r>
              <a:rPr lang="en-US" sz="1800" dirty="0" smtClean="0">
                <a:solidFill>
                  <a:schemeClr val="tx2">
                    <a:lumMod val="75000"/>
                  </a:schemeClr>
                </a:solidFill>
                <a:latin typeface="Century Gothic" pitchFamily="34" charset="0"/>
              </a:rPr>
              <a:t> Every character has </a:t>
            </a:r>
            <a:r>
              <a:rPr lang="en-US" sz="1800" b="1" i="1" dirty="0" smtClean="0">
                <a:solidFill>
                  <a:schemeClr val="accent1">
                    <a:lumMod val="75000"/>
                  </a:schemeClr>
                </a:solidFill>
                <a:latin typeface="Century Gothic" pitchFamily="34" charset="0"/>
              </a:rPr>
              <a:t>4 different </a:t>
            </a:r>
            <a:r>
              <a:rPr lang="en-US" sz="1800" i="1" dirty="0" smtClean="0">
                <a:solidFill>
                  <a:schemeClr val="tx2">
                    <a:lumMod val="75000"/>
                  </a:schemeClr>
                </a:solidFill>
                <a:latin typeface="Century Gothic" pitchFamily="34" charset="0"/>
              </a:rPr>
              <a:t>shapes </a:t>
            </a:r>
            <a:r>
              <a:rPr lang="en-US" sz="1800" dirty="0" smtClean="0">
                <a:solidFill>
                  <a:schemeClr val="tx2">
                    <a:lumMod val="75000"/>
                  </a:schemeClr>
                </a:solidFill>
                <a:latin typeface="Century Gothic" pitchFamily="34" charset="0"/>
              </a:rPr>
              <a:t>based on it’s </a:t>
            </a:r>
            <a:r>
              <a:rPr lang="en-US" sz="1800" b="1" i="1" dirty="0" smtClean="0">
                <a:solidFill>
                  <a:schemeClr val="accent1">
                    <a:lumMod val="75000"/>
                  </a:schemeClr>
                </a:solidFill>
                <a:latin typeface="Century Gothic" pitchFamily="34" charset="0"/>
              </a:rPr>
              <a:t>position</a:t>
            </a:r>
            <a:r>
              <a:rPr lang="en-US" sz="1800" dirty="0" smtClean="0">
                <a:solidFill>
                  <a:schemeClr val="accent1">
                    <a:lumMod val="75000"/>
                  </a:schemeClr>
                </a:solidFill>
                <a:latin typeface="Arial Narrow" panose="020B0606020202030204" pitchFamily="34" charset="0"/>
              </a:rPr>
              <a:t>.         </a:t>
            </a:r>
          </a:p>
          <a:p>
            <a:pPr algn="l">
              <a:buFont typeface="Arial" pitchFamily="34" charset="0"/>
              <a:buChar char="•"/>
            </a:pPr>
            <a:r>
              <a:rPr lang="en-US" sz="1800" dirty="0" smtClean="0">
                <a:latin typeface="Arial Narrow" panose="020B0606020202030204" pitchFamily="34" charset="0"/>
              </a:rPr>
              <a:t>    </a:t>
            </a:r>
            <a:r>
              <a:rPr lang="en-US" sz="1800" dirty="0" smtClean="0">
                <a:solidFill>
                  <a:schemeClr val="tx2">
                    <a:lumMod val="75000"/>
                  </a:schemeClr>
                </a:solidFill>
                <a:latin typeface="Century Gothic" pitchFamily="34" charset="0"/>
              </a:rPr>
              <a:t>Focused Features:</a:t>
            </a:r>
            <a:r>
              <a:rPr lang="en-US" sz="1800" i="1" dirty="0" smtClean="0">
                <a:solidFill>
                  <a:srgbClr val="002060"/>
                </a:solidFill>
              </a:rPr>
              <a:t> </a:t>
            </a:r>
            <a:endParaRPr lang="en-US" sz="1800" i="1" dirty="0" smtClean="0">
              <a:solidFill>
                <a:srgbClr val="002060"/>
              </a:solidFill>
              <a:latin typeface="Arial Narrow" panose="020B0606020202030204" pitchFamily="34" charset="0"/>
            </a:endParaRPr>
          </a:p>
          <a:p>
            <a:r>
              <a:rPr lang="en-US" sz="1800" b="1" dirty="0" smtClean="0">
                <a:solidFill>
                  <a:srgbClr val="0070C0"/>
                </a:solidFill>
              </a:rPr>
              <a:t>               1- Strokes (</a:t>
            </a:r>
            <a:r>
              <a:rPr lang="ar-EG" sz="1800" b="1" dirty="0" smtClean="0">
                <a:solidFill>
                  <a:srgbClr val="0070C0"/>
                </a:solidFill>
              </a:rPr>
              <a:t>مسافات</a:t>
            </a:r>
            <a:r>
              <a:rPr lang="en-US" sz="1800" b="1" dirty="0" smtClean="0">
                <a:solidFill>
                  <a:srgbClr val="0070C0"/>
                </a:solidFill>
              </a:rPr>
              <a:t>)</a:t>
            </a:r>
          </a:p>
          <a:p>
            <a:r>
              <a:rPr lang="en-US" sz="1800" b="1" dirty="0" smtClean="0">
                <a:solidFill>
                  <a:srgbClr val="0070C0"/>
                </a:solidFill>
              </a:rPr>
              <a:t>                                   2- Baseline (</a:t>
            </a:r>
            <a:r>
              <a:rPr lang="en-US" sz="1600" i="1" dirty="0" smtClean="0">
                <a:solidFill>
                  <a:srgbClr val="0070C0"/>
                </a:solidFill>
              </a:rPr>
              <a:t>upper, lower, middle</a:t>
            </a:r>
            <a:r>
              <a:rPr lang="en-US" sz="1800" b="1" dirty="0" smtClean="0">
                <a:solidFill>
                  <a:srgbClr val="0070C0"/>
                </a:solidFill>
              </a:rPr>
              <a:t>)</a:t>
            </a:r>
          </a:p>
          <a:p>
            <a:r>
              <a:rPr lang="en-US" sz="1800" b="1" dirty="0" smtClean="0">
                <a:solidFill>
                  <a:srgbClr val="0070C0"/>
                </a:solidFill>
              </a:rPr>
              <a:t>                                3- Skew, Slant (</a:t>
            </a:r>
            <a:r>
              <a:rPr lang="ar-EG" sz="1800" b="1" dirty="0" smtClean="0">
                <a:solidFill>
                  <a:srgbClr val="0070C0"/>
                </a:solidFill>
              </a:rPr>
              <a:t>الانحناء, الميل</a:t>
            </a:r>
            <a:r>
              <a:rPr lang="en-US" sz="1800" b="1" dirty="0" smtClean="0">
                <a:solidFill>
                  <a:srgbClr val="0070C0"/>
                </a:solidFill>
              </a:rPr>
              <a:t>)</a:t>
            </a:r>
          </a:p>
          <a:p>
            <a:r>
              <a:rPr lang="en-US" sz="1800" b="1" dirty="0" smtClean="0">
                <a:solidFill>
                  <a:srgbClr val="0070C0"/>
                </a:solidFill>
              </a:rPr>
              <a:t>                    4- Concavity (</a:t>
            </a:r>
            <a:r>
              <a:rPr lang="ar-EG" sz="1800" b="1" dirty="0" smtClean="0">
                <a:solidFill>
                  <a:srgbClr val="0070C0"/>
                </a:solidFill>
              </a:rPr>
              <a:t>التجويف</a:t>
            </a:r>
            <a:r>
              <a:rPr lang="en-US" sz="1800" b="1" dirty="0" smtClean="0">
                <a:solidFill>
                  <a:srgbClr val="0070C0"/>
                </a:solidFill>
              </a:rPr>
              <a:t>)</a:t>
            </a:r>
          </a:p>
          <a:p>
            <a:r>
              <a:rPr lang="en-US" sz="1800" b="1" dirty="0" smtClean="0">
                <a:solidFill>
                  <a:srgbClr val="0070C0"/>
                </a:solidFill>
              </a:rPr>
              <a:t>               5-  Dots placement</a:t>
            </a:r>
          </a:p>
          <a:p>
            <a:r>
              <a:rPr lang="en-US" sz="1800" b="1" dirty="0" smtClean="0">
                <a:solidFill>
                  <a:srgbClr val="0070C0"/>
                </a:solidFill>
              </a:rPr>
              <a:t>                                6-  Start, end, branch points.</a:t>
            </a:r>
          </a:p>
          <a:p>
            <a:pPr algn="l"/>
            <a:r>
              <a:rPr lang="en-US" sz="1800" b="1" dirty="0" smtClean="0">
                <a:solidFill>
                  <a:srgbClr val="FF0000"/>
                </a:solidFill>
                <a:latin typeface="Aharoni" pitchFamily="2" charset="-79"/>
                <a:ea typeface="Amperzand" pitchFamily="2" charset="0"/>
                <a:cs typeface="Aharoni" pitchFamily="2" charset="-79"/>
              </a:rPr>
              <a:t>OUR WORK:   </a:t>
            </a:r>
            <a:r>
              <a:rPr lang="en-US" sz="1800" dirty="0" smtClean="0">
                <a:latin typeface="Century Gothic" pitchFamily="34" charset="0"/>
              </a:rPr>
              <a:t>1- Fixed Font (</a:t>
            </a:r>
            <a:r>
              <a:rPr lang="en-US" sz="1800" dirty="0" err="1" smtClean="0">
                <a:latin typeface="Century Gothic" pitchFamily="34" charset="0"/>
              </a:rPr>
              <a:t>Naskh</a:t>
            </a:r>
            <a:r>
              <a:rPr lang="en-US" sz="1800" dirty="0" smtClean="0">
                <a:latin typeface="Century Gothic" pitchFamily="34" charset="0"/>
              </a:rPr>
              <a:t>)</a:t>
            </a:r>
          </a:p>
          <a:p>
            <a:pPr algn="l"/>
            <a:r>
              <a:rPr lang="en-US" sz="1800" dirty="0" smtClean="0">
                <a:latin typeface="Century Gothic" pitchFamily="34" charset="0"/>
              </a:rPr>
              <a:t>                        2-  Fixed resolution </a:t>
            </a: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4</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apture11.PNG"/>
          <p:cNvPicPr>
            <a:picLocks noChangeAspect="1"/>
          </p:cNvPicPr>
          <p:nvPr/>
        </p:nvPicPr>
        <p:blipFill>
          <a:blip r:embed="rId2"/>
          <a:stretch>
            <a:fillRect/>
          </a:stretch>
        </p:blipFill>
        <p:spPr>
          <a:xfrm>
            <a:off x="7274487" y="1133151"/>
            <a:ext cx="4460756" cy="4146215"/>
          </a:xfrm>
          <a:prstGeom prst="rect">
            <a:avLst/>
          </a:prstGeom>
        </p:spPr>
      </p:pic>
    </p:spTree>
    <p:extLst>
      <p:ext uri="{BB962C8B-B14F-4D97-AF65-F5344CB8AC3E}">
        <p14:creationId xmlns:p14="http://schemas.microsoft.com/office/powerpoint/2010/main" val="1578975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normAutofit/>
          </a:bodyPr>
          <a:lstStyle/>
          <a:p>
            <a:r>
              <a:rPr lang="en-US" sz="5400" b="1" dirty="0" smtClean="0">
                <a:solidFill>
                  <a:schemeClr val="accent1">
                    <a:lumMod val="75000"/>
                  </a:schemeClr>
                </a:solidFill>
                <a:latin typeface="Century Gothic" pitchFamily="34" charset="0"/>
              </a:rPr>
              <a:t>Problem Statement</a:t>
            </a:r>
            <a:endParaRPr lang="en-US" sz="5400" b="1" dirty="0">
              <a:solidFill>
                <a:schemeClr val="accent1">
                  <a:lumMod val="75000"/>
                </a:schemeClr>
              </a:solidFill>
              <a:latin typeface="Century Gothic" pitchFamily="34" charset="0"/>
            </a:endParaRPr>
          </a:p>
        </p:txBody>
      </p:sp>
      <p:sp>
        <p:nvSpPr>
          <p:cNvPr id="3" name="Subtitle 2"/>
          <p:cNvSpPr>
            <a:spLocks noGrp="1"/>
          </p:cNvSpPr>
          <p:nvPr>
            <p:ph type="subTitle" idx="1"/>
          </p:nvPr>
        </p:nvSpPr>
        <p:spPr>
          <a:xfrm>
            <a:off x="1328468" y="1820174"/>
            <a:ext cx="9247517" cy="3493698"/>
          </a:xfrm>
        </p:spPr>
        <p:txBody>
          <a:bodyPr>
            <a:normAutofit lnSpcReduction="10000"/>
          </a:bodyPr>
          <a:lstStyle/>
          <a:p>
            <a:r>
              <a:rPr lang="en-US" sz="3600" dirty="0" smtClean="0"/>
              <a:t>Building a system that improves</a:t>
            </a:r>
          </a:p>
          <a:p>
            <a:r>
              <a:rPr lang="en-US" sz="3600" dirty="0" smtClean="0"/>
              <a:t>the </a:t>
            </a:r>
            <a:r>
              <a:rPr lang="en-US" sz="3600" b="1" dirty="0" smtClean="0">
                <a:solidFill>
                  <a:schemeClr val="accent1">
                    <a:lumMod val="75000"/>
                  </a:schemeClr>
                </a:solidFill>
              </a:rPr>
              <a:t>accuracy detection of forged</a:t>
            </a:r>
          </a:p>
          <a:p>
            <a:r>
              <a:rPr lang="en-US" sz="3600" dirty="0" smtClean="0"/>
              <a:t>Arabic handwriting</a:t>
            </a:r>
            <a:r>
              <a:rPr lang="en-US" sz="3600" b="1" dirty="0" smtClean="0"/>
              <a:t> </a:t>
            </a:r>
            <a:r>
              <a:rPr lang="en-US" sz="3600" b="1" dirty="0" smtClean="0">
                <a:solidFill>
                  <a:schemeClr val="accent1">
                    <a:lumMod val="75000"/>
                  </a:schemeClr>
                </a:solidFill>
              </a:rPr>
              <a:t>in less</a:t>
            </a:r>
          </a:p>
          <a:p>
            <a:r>
              <a:rPr lang="en-US" sz="3600" b="1" dirty="0" smtClean="0">
                <a:solidFill>
                  <a:schemeClr val="accent1">
                    <a:lumMod val="75000"/>
                  </a:schemeClr>
                </a:solidFill>
              </a:rPr>
              <a:t>time consumed, taking into</a:t>
            </a:r>
          </a:p>
          <a:p>
            <a:r>
              <a:rPr lang="en-US" sz="3600" dirty="0" smtClean="0"/>
              <a:t>consideration the </a:t>
            </a:r>
            <a:r>
              <a:rPr lang="en-US" sz="3600" b="1" dirty="0" smtClean="0">
                <a:solidFill>
                  <a:schemeClr val="accent1">
                    <a:lumMod val="75000"/>
                  </a:schemeClr>
                </a:solidFill>
              </a:rPr>
              <a:t>Feature Extraction</a:t>
            </a:r>
          </a:p>
          <a:p>
            <a:r>
              <a:rPr lang="en-US" sz="3600" dirty="0" smtClean="0"/>
              <a:t>of handwriting forgery documents</a:t>
            </a:r>
            <a:r>
              <a:rPr lang="en-US" dirty="0" smtClean="0"/>
              <a:t>.</a:t>
            </a:r>
            <a:endParaRPr lang="en-US" b="1" dirty="0">
              <a:latin typeface="Arial Narrow" panose="020B0606020202030204"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5</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728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366" y="142649"/>
            <a:ext cx="10882648" cy="1209633"/>
          </a:xfrm>
          <a:ln>
            <a:noFill/>
          </a:ln>
        </p:spPr>
        <p:txBody>
          <a:bodyPr>
            <a:noAutofit/>
          </a:bodyPr>
          <a:lstStyle/>
          <a:p>
            <a:r>
              <a:rPr lang="en-US" sz="2800" b="1" dirty="0" smtClean="0">
                <a:solidFill>
                  <a:schemeClr val="accent5">
                    <a:lumMod val="50000"/>
                  </a:schemeClr>
                </a:solidFill>
                <a:latin typeface="Amperzand" pitchFamily="2" charset="0"/>
                <a:ea typeface="Amperzand" pitchFamily="2" charset="0"/>
              </a:rPr>
              <a:t>Work Related 1- </a:t>
            </a:r>
            <a:r>
              <a:rPr lang="en-US" sz="2800" b="1" dirty="0" smtClean="0">
                <a:solidFill>
                  <a:schemeClr val="accent1">
                    <a:lumMod val="75000"/>
                  </a:schemeClr>
                </a:solidFill>
                <a:latin typeface="Century Gothic" pitchFamily="34" charset="0"/>
              </a:rPr>
              <a:t>Arabic </a:t>
            </a:r>
            <a:r>
              <a:rPr lang="en-US" sz="2800" b="1" dirty="0">
                <a:solidFill>
                  <a:schemeClr val="accent1">
                    <a:lumMod val="75000"/>
                  </a:schemeClr>
                </a:solidFill>
                <a:latin typeface="Century Gothic" pitchFamily="34" charset="0"/>
              </a:rPr>
              <a:t>Handwriting Recognition Using Baseline </a:t>
            </a:r>
            <a:r>
              <a:rPr lang="en-US" sz="2800" b="1" dirty="0" smtClean="0">
                <a:solidFill>
                  <a:schemeClr val="accent1">
                    <a:lumMod val="75000"/>
                  </a:schemeClr>
                </a:solidFill>
                <a:latin typeface="Century Gothic" pitchFamily="34" charset="0"/>
              </a:rPr>
              <a:t>Dependent </a:t>
            </a:r>
            <a:r>
              <a:rPr lang="en-US" sz="2800" b="1" dirty="0">
                <a:solidFill>
                  <a:schemeClr val="accent1">
                    <a:lumMod val="75000"/>
                  </a:schemeClr>
                </a:solidFill>
                <a:latin typeface="Century Gothic" pitchFamily="34" charset="0"/>
              </a:rPr>
              <a:t>Features and</a:t>
            </a:r>
            <a:br>
              <a:rPr lang="en-US" sz="2800" b="1" dirty="0">
                <a:solidFill>
                  <a:schemeClr val="accent1">
                    <a:lumMod val="75000"/>
                  </a:schemeClr>
                </a:solidFill>
                <a:latin typeface="Century Gothic" pitchFamily="34" charset="0"/>
              </a:rPr>
            </a:br>
            <a:r>
              <a:rPr lang="en-US" sz="2800" b="1" dirty="0">
                <a:solidFill>
                  <a:schemeClr val="accent1">
                    <a:lumMod val="75000"/>
                  </a:schemeClr>
                </a:solidFill>
                <a:latin typeface="Century Gothic" pitchFamily="34" charset="0"/>
              </a:rPr>
              <a:t>Hidden Markov </a:t>
            </a:r>
            <a:r>
              <a:rPr lang="en-US" sz="2800" b="1" dirty="0" smtClean="0">
                <a:solidFill>
                  <a:schemeClr val="accent1">
                    <a:lumMod val="75000"/>
                  </a:schemeClr>
                </a:solidFill>
                <a:latin typeface="Century Gothic" pitchFamily="34" charset="0"/>
              </a:rPr>
              <a:t>Modeling.</a:t>
            </a:r>
            <a:endParaRPr lang="en-US" sz="2800" dirty="0">
              <a:solidFill>
                <a:schemeClr val="accent1">
                  <a:lumMod val="75000"/>
                </a:schemeClr>
              </a:solidFill>
              <a:latin typeface="Century Gothic"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6</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3917" y="1778269"/>
            <a:ext cx="4925113" cy="209579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052" y="1840191"/>
            <a:ext cx="4972744" cy="1971950"/>
          </a:xfrm>
          <a:prstGeom prst="rect">
            <a:avLst/>
          </a:prstGeom>
        </p:spPr>
      </p:pic>
      <p:sp>
        <p:nvSpPr>
          <p:cNvPr id="10" name="Subtitle 9"/>
          <p:cNvSpPr>
            <a:spLocks noGrp="1"/>
          </p:cNvSpPr>
          <p:nvPr>
            <p:ph type="subTitle" idx="1"/>
          </p:nvPr>
        </p:nvSpPr>
        <p:spPr>
          <a:xfrm>
            <a:off x="712631" y="4018208"/>
            <a:ext cx="10363200" cy="1553099"/>
          </a:xfrm>
        </p:spPr>
        <p:txBody>
          <a:bodyPr>
            <a:normAutofit lnSpcReduction="10000"/>
          </a:bodyPr>
          <a:lstStyle/>
          <a:p>
            <a:pPr marL="342900" indent="-342900" algn="l">
              <a:buFont typeface="Arial" pitchFamily="34" charset="0"/>
              <a:buChar char="•"/>
            </a:pPr>
            <a:r>
              <a:rPr lang="en-US" b="1" dirty="0" smtClean="0">
                <a:solidFill>
                  <a:schemeClr val="accent5">
                    <a:lumMod val="50000"/>
                  </a:schemeClr>
                </a:solidFill>
              </a:rPr>
              <a:t>Hidden Markov Model (HMM).</a:t>
            </a:r>
          </a:p>
          <a:p>
            <a:pPr marL="342900" indent="-342900" algn="l">
              <a:buFont typeface="Arial" pitchFamily="34" charset="0"/>
              <a:buChar char="•"/>
            </a:pPr>
            <a:r>
              <a:rPr lang="en-US" b="1" dirty="0" smtClean="0">
                <a:solidFill>
                  <a:schemeClr val="accent5">
                    <a:lumMod val="50000"/>
                  </a:schemeClr>
                </a:solidFill>
              </a:rPr>
              <a:t>Baseline detection by  vertical overlapping window (sliding window Technique).</a:t>
            </a:r>
          </a:p>
          <a:p>
            <a:pPr marL="342900" indent="-342900" algn="l">
              <a:buFont typeface="Arial" pitchFamily="34" charset="0"/>
              <a:buChar char="•"/>
            </a:pPr>
            <a:r>
              <a:rPr lang="en-US" b="1" dirty="0" err="1" smtClean="0">
                <a:solidFill>
                  <a:schemeClr val="accent5">
                    <a:lumMod val="50000"/>
                  </a:schemeClr>
                </a:solidFill>
              </a:rPr>
              <a:t>Veterbi</a:t>
            </a:r>
            <a:r>
              <a:rPr lang="en-US" b="1" dirty="0" smtClean="0">
                <a:solidFill>
                  <a:schemeClr val="accent5">
                    <a:lumMod val="50000"/>
                  </a:schemeClr>
                </a:solidFill>
              </a:rPr>
              <a:t> Algorithm modeling</a:t>
            </a:r>
            <a:endParaRPr lang="en-US" b="1" dirty="0">
              <a:solidFill>
                <a:schemeClr val="accent5">
                  <a:lumMod val="50000"/>
                </a:schemeClr>
              </a:solidFill>
            </a:endParaRPr>
          </a:p>
        </p:txBody>
      </p:sp>
      <p:sp>
        <p:nvSpPr>
          <p:cNvPr id="11" name="TextBox 10"/>
          <p:cNvSpPr txBox="1"/>
          <p:nvPr/>
        </p:nvSpPr>
        <p:spPr>
          <a:xfrm>
            <a:off x="719929" y="6126765"/>
            <a:ext cx="8435323" cy="400110"/>
          </a:xfrm>
          <a:prstGeom prst="rect">
            <a:avLst/>
          </a:prstGeom>
          <a:noFill/>
        </p:spPr>
        <p:txBody>
          <a:bodyPr wrap="none" rtlCol="1">
            <a:spAutoFit/>
          </a:bodyPr>
          <a:lstStyle/>
          <a:p>
            <a:r>
              <a:rPr lang="en-US" sz="1000" b="1" dirty="0" err="1" smtClean="0"/>
              <a:t>Ramy</a:t>
            </a:r>
            <a:r>
              <a:rPr lang="en-US" sz="1000" b="1" dirty="0" smtClean="0"/>
              <a:t> El-Hajj, Laurence </a:t>
            </a:r>
            <a:r>
              <a:rPr lang="en-US" sz="1000" b="1" dirty="0" err="1" smtClean="0"/>
              <a:t>Likforman-Sulem</a:t>
            </a:r>
            <a:r>
              <a:rPr lang="en-US" sz="1000" b="1" dirty="0" smtClean="0"/>
              <a:t>, </a:t>
            </a:r>
            <a:r>
              <a:rPr lang="en-US" sz="1000" b="1" dirty="0" err="1" smtClean="0"/>
              <a:t>Chafic</a:t>
            </a:r>
            <a:r>
              <a:rPr lang="en-US" sz="1000" b="1" dirty="0" smtClean="0"/>
              <a:t> </a:t>
            </a:r>
            <a:r>
              <a:rPr lang="en-US" sz="1000" b="1" dirty="0" err="1" smtClean="0"/>
              <a:t>Mokbel</a:t>
            </a:r>
            <a:r>
              <a:rPr lang="en-US" sz="1000" b="1" dirty="0" smtClean="0"/>
              <a:t>, Arabic Handwriting Recognition Using Baseline Dependant Features and Hidden Markov Modeling</a:t>
            </a:r>
          </a:p>
          <a:p>
            <a:r>
              <a:rPr lang="en-US" sz="1000" b="1" dirty="0" smtClean="0"/>
              <a:t>, 2005 Eight International Conference on Document Analysis and Recognition (ICDAR’05)</a:t>
            </a:r>
            <a:endParaRPr lang="ar-EG" sz="1000" dirty="0"/>
          </a:p>
        </p:txBody>
      </p:sp>
    </p:spTree>
    <p:extLst>
      <p:ext uri="{BB962C8B-B14F-4D97-AF65-F5344CB8AC3E}">
        <p14:creationId xmlns:p14="http://schemas.microsoft.com/office/powerpoint/2010/main" val="2040988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normAutofit/>
          </a:bodyPr>
          <a:lstStyle/>
          <a:p>
            <a:r>
              <a:rPr lang="en-US" sz="2800" b="1" dirty="0" smtClean="0">
                <a:solidFill>
                  <a:schemeClr val="accent1">
                    <a:lumMod val="50000"/>
                  </a:schemeClr>
                </a:solidFill>
                <a:latin typeface="Amperzand" pitchFamily="2" charset="0"/>
                <a:ea typeface="Amperzand" pitchFamily="2" charset="0"/>
              </a:rPr>
              <a:t>Work Related 2- </a:t>
            </a:r>
            <a:r>
              <a:rPr lang="en-US" sz="2800" b="1" dirty="0" smtClean="0">
                <a:solidFill>
                  <a:schemeClr val="accent1">
                    <a:lumMod val="75000"/>
                  </a:schemeClr>
                </a:solidFill>
                <a:latin typeface="Century Gothic" pitchFamily="34" charset="0"/>
              </a:rPr>
              <a:t>Recognition </a:t>
            </a:r>
            <a:r>
              <a:rPr lang="en-US" sz="2800" b="1" dirty="0">
                <a:solidFill>
                  <a:schemeClr val="accent1">
                    <a:lumMod val="75000"/>
                  </a:schemeClr>
                </a:solidFill>
                <a:latin typeface="Century Gothic" pitchFamily="34" charset="0"/>
              </a:rPr>
              <a:t>of Off-line Arabic Handwriting words Using HMM Toolkit (HTK)</a:t>
            </a:r>
          </a:p>
        </p:txBody>
      </p:sp>
      <p:sp>
        <p:nvSpPr>
          <p:cNvPr id="3" name="Subtitle 2"/>
          <p:cNvSpPr>
            <a:spLocks noGrp="1"/>
          </p:cNvSpPr>
          <p:nvPr>
            <p:ph type="subTitle" idx="1"/>
          </p:nvPr>
        </p:nvSpPr>
        <p:spPr>
          <a:xfrm>
            <a:off x="859906" y="3683358"/>
            <a:ext cx="9726528" cy="1678116"/>
          </a:xfrm>
        </p:spPr>
        <p:txBody>
          <a:bodyPr>
            <a:normAutofit/>
          </a:bodyPr>
          <a:lstStyle/>
          <a:p>
            <a:pPr marL="342900" indent="-342900" algn="l">
              <a:buFont typeface="Arial" pitchFamily="34" charset="0"/>
              <a:buChar char="•"/>
            </a:pPr>
            <a:r>
              <a:rPr lang="en-US" b="1" dirty="0" smtClean="0">
                <a:solidFill>
                  <a:schemeClr val="accent1">
                    <a:lumMod val="50000"/>
                  </a:schemeClr>
                </a:solidFill>
              </a:rPr>
              <a:t>Hidden Markov model.</a:t>
            </a:r>
          </a:p>
          <a:p>
            <a:pPr marL="342900" indent="-342900" algn="l">
              <a:buFont typeface="Arial" pitchFamily="34" charset="0"/>
              <a:buChar char="•"/>
            </a:pPr>
            <a:r>
              <a:rPr lang="en-US" b="1" dirty="0" smtClean="0">
                <a:solidFill>
                  <a:schemeClr val="accent1">
                    <a:lumMod val="50000"/>
                  </a:schemeClr>
                </a:solidFill>
              </a:rPr>
              <a:t>Sliding window Algorith</a:t>
            </a:r>
            <a:r>
              <a:rPr lang="en-US" b="1" dirty="0">
                <a:solidFill>
                  <a:schemeClr val="accent1">
                    <a:lumMod val="50000"/>
                  </a:schemeClr>
                </a:solidFill>
              </a:rPr>
              <a:t>m</a:t>
            </a:r>
            <a:endParaRPr lang="en-US" b="1" dirty="0" smtClean="0">
              <a:solidFill>
                <a:schemeClr val="accent1">
                  <a:lumMod val="50000"/>
                </a:schemeClr>
              </a:solidFill>
            </a:endParaRPr>
          </a:p>
          <a:p>
            <a:pPr marL="342900" indent="-342900" algn="l">
              <a:buFont typeface="Arial" pitchFamily="34" charset="0"/>
              <a:buChar char="•"/>
            </a:pPr>
            <a:r>
              <a:rPr lang="en-US" b="1" dirty="0" smtClean="0">
                <a:solidFill>
                  <a:schemeClr val="accent1">
                    <a:lumMod val="50000"/>
                  </a:schemeClr>
                </a:solidFill>
              </a:rPr>
              <a:t>SFSA modeling</a:t>
            </a:r>
            <a:endParaRPr lang="en-US" b="1" dirty="0">
              <a:solidFill>
                <a:schemeClr val="accent1">
                  <a:lumMod val="50000"/>
                </a:schemeClr>
              </a:solidFill>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7</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246" y="1678756"/>
            <a:ext cx="4972744" cy="180047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6157" y="1278650"/>
            <a:ext cx="4829849" cy="2600688"/>
          </a:xfrm>
          <a:prstGeom prst="rect">
            <a:avLst/>
          </a:prstGeom>
        </p:spPr>
      </p:pic>
      <p:sp>
        <p:nvSpPr>
          <p:cNvPr id="12" name="TextBox 11"/>
          <p:cNvSpPr txBox="1"/>
          <p:nvPr/>
        </p:nvSpPr>
        <p:spPr>
          <a:xfrm>
            <a:off x="920681" y="6137485"/>
            <a:ext cx="9073308" cy="400110"/>
          </a:xfrm>
          <a:prstGeom prst="rect">
            <a:avLst/>
          </a:prstGeom>
          <a:noFill/>
        </p:spPr>
        <p:txBody>
          <a:bodyPr wrap="square" rtlCol="1">
            <a:spAutoFit/>
          </a:bodyPr>
          <a:lstStyle/>
          <a:p>
            <a:r>
              <a:rPr lang="nl-NL" sz="1000" b="1" dirty="0" smtClean="0"/>
              <a:t>Hicham El Moubtahij, Khalid Satori, </a:t>
            </a:r>
            <a:r>
              <a:rPr lang="en-US" sz="1000" b="1" dirty="0" err="1" smtClean="0"/>
              <a:t>Akram</a:t>
            </a:r>
            <a:r>
              <a:rPr lang="en-US" sz="1000" b="1" dirty="0" smtClean="0"/>
              <a:t> </a:t>
            </a:r>
            <a:r>
              <a:rPr lang="en-US" sz="1000" b="1" dirty="0" err="1" smtClean="0"/>
              <a:t>Halli</a:t>
            </a:r>
            <a:r>
              <a:rPr lang="en-US" sz="1000" b="1" dirty="0" smtClean="0"/>
              <a:t> in Recognition of Off-line Arabic Handwriting words Using HMM Toolkit (HTK), 2016 13th International Conference Computer Graphics, Imaging and Visualization.</a:t>
            </a:r>
            <a:endParaRPr lang="ar-EG" sz="1000" dirty="0"/>
          </a:p>
        </p:txBody>
      </p:sp>
    </p:spTree>
    <p:extLst>
      <p:ext uri="{BB962C8B-B14F-4D97-AF65-F5344CB8AC3E}">
        <p14:creationId xmlns:p14="http://schemas.microsoft.com/office/powerpoint/2010/main" val="4280263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2649"/>
            <a:ext cx="9144000" cy="1107927"/>
          </a:xfrm>
          <a:ln>
            <a:noFill/>
          </a:ln>
        </p:spPr>
        <p:txBody>
          <a:bodyPr>
            <a:normAutofit/>
          </a:bodyPr>
          <a:lstStyle/>
          <a:p>
            <a:r>
              <a:rPr lang="en-US" sz="2800" b="1" dirty="0" smtClean="0">
                <a:solidFill>
                  <a:schemeClr val="accent1">
                    <a:lumMod val="50000"/>
                  </a:schemeClr>
                </a:solidFill>
                <a:latin typeface="Amperzand" pitchFamily="2" charset="0"/>
                <a:ea typeface="Amperzand" pitchFamily="2" charset="0"/>
              </a:rPr>
              <a:t>Work Related 3- </a:t>
            </a:r>
            <a:r>
              <a:rPr lang="en-US" sz="2800" b="1" dirty="0">
                <a:solidFill>
                  <a:schemeClr val="accent1">
                    <a:lumMod val="75000"/>
                  </a:schemeClr>
                </a:solidFill>
                <a:latin typeface="Century Gothic" pitchFamily="34" charset="0"/>
              </a:rPr>
              <a:t>Offline Chinese Handwriting Character Recognition through Feature Extraction</a:t>
            </a:r>
          </a:p>
        </p:txBody>
      </p:sp>
      <p:sp>
        <p:nvSpPr>
          <p:cNvPr id="3" name="Subtitle 2"/>
          <p:cNvSpPr>
            <a:spLocks noGrp="1"/>
          </p:cNvSpPr>
          <p:nvPr>
            <p:ph type="subTitle" idx="1"/>
          </p:nvPr>
        </p:nvSpPr>
        <p:spPr>
          <a:xfrm>
            <a:off x="673277" y="3528811"/>
            <a:ext cx="10531423" cy="1803043"/>
          </a:xfrm>
        </p:spPr>
        <p:txBody>
          <a:bodyPr>
            <a:normAutofit/>
          </a:bodyPr>
          <a:lstStyle/>
          <a:p>
            <a:pPr marL="342900" indent="-342900" algn="l">
              <a:buFont typeface="Arial" pitchFamily="34" charset="0"/>
              <a:buChar char="•"/>
            </a:pPr>
            <a:r>
              <a:rPr lang="en-US" b="1" dirty="0" err="1" smtClean="0">
                <a:solidFill>
                  <a:schemeClr val="accent1">
                    <a:lumMod val="50000"/>
                  </a:schemeClr>
                </a:solidFill>
              </a:rPr>
              <a:t>Ostu</a:t>
            </a:r>
            <a:r>
              <a:rPr lang="en-US" b="1" dirty="0" smtClean="0">
                <a:solidFill>
                  <a:schemeClr val="accent1">
                    <a:lumMod val="50000"/>
                  </a:schemeClr>
                </a:solidFill>
              </a:rPr>
              <a:t> Algorithm</a:t>
            </a:r>
          </a:p>
          <a:p>
            <a:pPr marL="342900" indent="-342900" algn="l">
              <a:buFont typeface="Arial" pitchFamily="34" charset="0"/>
              <a:buChar char="•"/>
            </a:pPr>
            <a:r>
              <a:rPr lang="en-US" b="1" dirty="0" smtClean="0">
                <a:solidFill>
                  <a:schemeClr val="accent1">
                    <a:lumMod val="50000"/>
                  </a:schemeClr>
                </a:solidFill>
              </a:rPr>
              <a:t>Smoothing, Thinning filters</a:t>
            </a:r>
          </a:p>
          <a:p>
            <a:pPr marL="342900" indent="-342900" algn="l">
              <a:buFont typeface="Arial" pitchFamily="34" charset="0"/>
              <a:buChar char="•"/>
            </a:pPr>
            <a:r>
              <a:rPr lang="en-US" b="1" dirty="0" smtClean="0">
                <a:solidFill>
                  <a:schemeClr val="accent1">
                    <a:lumMod val="50000"/>
                  </a:schemeClr>
                </a:solidFill>
              </a:rPr>
              <a:t>Open, close loops Algorithm</a:t>
            </a:r>
          </a:p>
          <a:p>
            <a:pPr marL="342900" indent="-342900" algn="l">
              <a:buFont typeface="Arial" pitchFamily="34" charset="0"/>
              <a:buChar char="•"/>
            </a:pPr>
            <a:r>
              <a:rPr lang="en-US" b="1" dirty="0" smtClean="0">
                <a:solidFill>
                  <a:schemeClr val="accent1">
                    <a:lumMod val="50000"/>
                  </a:schemeClr>
                </a:solidFill>
              </a:rPr>
              <a:t>Position, </a:t>
            </a:r>
            <a:r>
              <a:rPr lang="en-US" b="1" dirty="0" err="1" smtClean="0">
                <a:solidFill>
                  <a:schemeClr val="accent1">
                    <a:lumMod val="50000"/>
                  </a:schemeClr>
                </a:solidFill>
              </a:rPr>
              <a:t>Adjecency</a:t>
            </a:r>
            <a:r>
              <a:rPr lang="en-US" b="1" dirty="0" smtClean="0">
                <a:solidFill>
                  <a:schemeClr val="accent1">
                    <a:lumMod val="50000"/>
                  </a:schemeClr>
                </a:solidFill>
              </a:rPr>
              <a:t> Matrix</a:t>
            </a:r>
            <a:endParaRPr lang="en-US" b="1" dirty="0">
              <a:solidFill>
                <a:schemeClr val="accent1">
                  <a:lumMod val="50000"/>
                </a:schemeClr>
              </a:solidFill>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8</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4124" y="1240815"/>
            <a:ext cx="3972480" cy="225774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504" y="1551801"/>
            <a:ext cx="3791479" cy="1781424"/>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856" y="1825553"/>
            <a:ext cx="3353268" cy="1390844"/>
          </a:xfrm>
          <a:prstGeom prst="rect">
            <a:avLst/>
          </a:prstGeom>
        </p:spPr>
      </p:pic>
      <p:sp>
        <p:nvSpPr>
          <p:cNvPr id="12" name="TextBox 11"/>
          <p:cNvSpPr txBox="1"/>
          <p:nvPr/>
        </p:nvSpPr>
        <p:spPr>
          <a:xfrm>
            <a:off x="1042958" y="6059847"/>
            <a:ext cx="7936981" cy="646331"/>
          </a:xfrm>
          <a:prstGeom prst="rect">
            <a:avLst/>
          </a:prstGeom>
          <a:noFill/>
        </p:spPr>
        <p:txBody>
          <a:bodyPr wrap="none" rtlCol="1">
            <a:spAutoFit/>
          </a:bodyPr>
          <a:lstStyle/>
          <a:p>
            <a:r>
              <a:rPr lang="en-US" sz="1200" b="1" dirty="0" smtClean="0"/>
              <a:t/>
            </a:r>
            <a:br>
              <a:rPr lang="en-US" sz="1200" b="1" dirty="0" smtClean="0"/>
            </a:br>
            <a:r>
              <a:rPr lang="en-US" sz="1200" b="1" dirty="0" smtClean="0"/>
              <a:t> </a:t>
            </a:r>
            <a:r>
              <a:rPr lang="en-US" sz="1200" b="1" dirty="0" err="1" smtClean="0"/>
              <a:t>Yuchen</a:t>
            </a:r>
            <a:r>
              <a:rPr lang="en-US" sz="1200" b="1" dirty="0" smtClean="0"/>
              <a:t> </a:t>
            </a:r>
            <a:r>
              <a:rPr lang="en-US" sz="1200" b="1" dirty="0" err="1" smtClean="0"/>
              <a:t>Luo</a:t>
            </a:r>
            <a:r>
              <a:rPr lang="en-US" sz="1200" b="1" dirty="0" smtClean="0"/>
              <a:t>,  </a:t>
            </a:r>
            <a:r>
              <a:rPr lang="en-US" sz="1200" b="1" dirty="0" err="1" smtClean="0"/>
              <a:t>Rui</a:t>
            </a:r>
            <a:r>
              <a:rPr lang="en-US" sz="1200" b="1" dirty="0" smtClean="0"/>
              <a:t> Xia, M. </a:t>
            </a:r>
            <a:r>
              <a:rPr lang="en-US" sz="1200" b="1" dirty="0" err="1" smtClean="0"/>
              <a:t>Abdulghafour</a:t>
            </a:r>
            <a:r>
              <a:rPr lang="en-US" sz="1200" b="1" dirty="0" smtClean="0"/>
              <a:t>, Offline Chinese Handwriting Character Recognition through Feature Extraction,</a:t>
            </a:r>
          </a:p>
          <a:p>
            <a:r>
              <a:rPr lang="en-US" sz="1200" b="1" dirty="0" smtClean="0"/>
              <a:t> 2016 13th International Conference Computer Graphics, Imaging and Visualization</a:t>
            </a:r>
            <a:endParaRPr lang="ar-EG" sz="1200" dirty="0"/>
          </a:p>
        </p:txBody>
      </p:sp>
    </p:spTree>
    <p:extLst>
      <p:ext uri="{BB962C8B-B14F-4D97-AF65-F5344CB8AC3E}">
        <p14:creationId xmlns:p14="http://schemas.microsoft.com/office/powerpoint/2010/main" val="344461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4512" y="142650"/>
            <a:ext cx="9063487" cy="996038"/>
          </a:xfrm>
          <a:ln>
            <a:noFill/>
          </a:ln>
        </p:spPr>
        <p:txBody>
          <a:bodyPr/>
          <a:lstStyle/>
          <a:p>
            <a:r>
              <a:rPr lang="en-US" b="1" dirty="0" smtClean="0">
                <a:solidFill>
                  <a:schemeClr val="accent1">
                    <a:lumMod val="75000"/>
                  </a:schemeClr>
                </a:solidFill>
                <a:latin typeface="Century Gothic" pitchFamily="34" charset="0"/>
              </a:rPr>
              <a:t>Table of comparison</a:t>
            </a:r>
            <a:endParaRPr lang="en-US" b="1" dirty="0">
              <a:solidFill>
                <a:schemeClr val="accent1">
                  <a:lumMod val="75000"/>
                </a:schemeClr>
              </a:solidFill>
              <a:latin typeface="Century Gothic" pitchFamily="34" charset="0"/>
            </a:endParaRPr>
          </a:p>
        </p:txBody>
      </p:sp>
      <p:sp>
        <p:nvSpPr>
          <p:cNvPr id="4" name="Rectangle 3"/>
          <p:cNvSpPr/>
          <p:nvPr/>
        </p:nvSpPr>
        <p:spPr>
          <a:xfrm>
            <a:off x="0" y="5571308"/>
            <a:ext cx="12192000" cy="333103"/>
          </a:xfrm>
          <a:prstGeom prst="rect">
            <a:avLst/>
          </a:prstGeom>
          <a:solidFill>
            <a:srgbClr val="5DD0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C919DF6F-30EB-4C02-9899-81D1E0BE775F}" type="slidenum">
              <a:rPr lang="en-US" sz="1400" b="1" smtClean="0">
                <a:solidFill>
                  <a:schemeClr val="tx1"/>
                </a:solidFill>
              </a:rPr>
              <a:pPr/>
              <a:t>9</a:t>
            </a:fld>
            <a:endParaRPr lang="en-US" sz="1400" b="1" dirty="0">
              <a:solidFill>
                <a:schemeClr val="tx1"/>
              </a:solidFill>
            </a:endParaRPr>
          </a:p>
        </p:txBody>
      </p:sp>
      <p:sp>
        <p:nvSpPr>
          <p:cNvPr id="5" name="Parallelogram 4"/>
          <p:cNvSpPr/>
          <p:nvPr/>
        </p:nvSpPr>
        <p:spPr>
          <a:xfrm>
            <a:off x="3726949" y="5571304"/>
            <a:ext cx="4424082" cy="333103"/>
          </a:xfrm>
          <a:prstGeom prst="parallelogram">
            <a:avLst>
              <a:gd name="adj" fmla="val 8151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8" name="Parallelogram 7"/>
          <p:cNvSpPr/>
          <p:nvPr/>
        </p:nvSpPr>
        <p:spPr>
          <a:xfrm>
            <a:off x="7770158" y="5571304"/>
            <a:ext cx="4802841" cy="333103"/>
          </a:xfrm>
          <a:prstGeom prst="parallelogram">
            <a:avLst>
              <a:gd name="adj" fmla="val 9362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974" y="1085858"/>
            <a:ext cx="9282051" cy="5118281"/>
          </a:xfrm>
          <a:prstGeom prst="rect">
            <a:avLst/>
          </a:prstGeom>
        </p:spPr>
      </p:pic>
    </p:spTree>
    <p:extLst>
      <p:ext uri="{BB962C8B-B14F-4D97-AF65-F5344CB8AC3E}">
        <p14:creationId xmlns:p14="http://schemas.microsoft.com/office/powerpoint/2010/main" val="255560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553</Words>
  <Application>Microsoft Office PowerPoint</Application>
  <PresentationFormat>Custom</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Arabic Handwriting Forgery Detection</vt:lpstr>
      <vt:lpstr>Introduction</vt:lpstr>
      <vt:lpstr>Introduction - Types of Document Forgery</vt:lpstr>
      <vt:lpstr>Arabic Handwriting</vt:lpstr>
      <vt:lpstr>Problem Statement</vt:lpstr>
      <vt:lpstr>Work Related 1- Arabic Handwriting Recognition Using Baseline Dependent Features and Hidden Markov Modeling.</vt:lpstr>
      <vt:lpstr>Work Related 2- Recognition of Off-line Arabic Handwriting words Using HMM Toolkit (HTK)</vt:lpstr>
      <vt:lpstr>Work Related 3- Offline Chinese Handwriting Character Recognition through Feature Extraction</vt:lpstr>
      <vt:lpstr>Table of comparison</vt:lpstr>
      <vt:lpstr>Market Motivation 1/2</vt:lpstr>
      <vt:lpstr>Marketing Motivation 2/2</vt:lpstr>
      <vt:lpstr>Survey Questions</vt:lpstr>
      <vt:lpstr>System overview</vt:lpstr>
      <vt:lpstr>Expected Results</vt:lpstr>
      <vt:lpstr>Thank you!</vt:lpstr>
      <vt:lpstr>1-  Ramy El-Hajj, Laurence Likforman-Sulem, Chafic Mokbel, Arabic Handwriting Recognition Using Baseline Dependant Features and Hidden Markov Modeling, 2005 Eight International Conference on Document Analysis and Recognition (ICDAR’05)  2-  Yuchen Luo,  Rui Xia, M. Abdulghafour, Offline Chinese Handwriting Character Recognition through Feature Extraction, 2016 13th International Conference Computer Graphics, Imaging and Visualization.  3-  Hicham El Moubtahij, Khalid Satori, Akram Halli in Recognition of Off-line Arabic Handwriting words Using HMM Toolkit (HTK), 2016 13th International Conference Computer Graphics, Imaging and Visualization.  4-  Shirin Saleem, Huaigu Cao, Krishna Subramanian, Matin Kamali, Rohit Prasad, Prem Natarajan, Improvements in BBN's HMM-based Offline Arabic Handwriting Recognition System, 2009 10th International Conference on Document Analysis and Rec.  5-  M. Pechwitz, V. M¨argner, Baseline Estimation For Arabic Handwritten Words, Eighth International Workshop on Frontiers in Handwriting Recognition (IWFHR’02).  6- Volker Märgner, Haikal El Abed, Guide to OCR for Arabic Scripts , Springer London Heidelberg New York Dordrecht.  7-  Jianying Hu, Michael K. Brown, Senior, and William Turin, HMM Based On-LineHandwriting Recognition, TRANSACTIONS ON PATTERN ANALYSIS AND MACHINE INTELLIGENCE, VOL. 18, NO. 10, OCTOBER 1996, IEEE.  8- Jianying Hu, William Turin and Michael K. Brown, Language modeling using stochastic automata with variable length contexts, Lucent Technologies, Bell Laboratories, 700 Mountain Avenue, Murray Hill, NJ 07974, USA and AT&amp;T Research Laboratories, 600 Mountain Avenue, Murray Hill, NJ 07974, USA.  9-  Alaa M. Gouda’ and M. A. Rashwan, Segmentation of Connected Arabic Characters Using Hidden Markov Models, CIMSA 2004 ~ L E E Elm emvtional Conference on Computalional Intelligence for Measurement Systems and Applications Baston, YD, USA, 14-16 July 2004.  10-  Shutao Li a,, Qinghua Shen a, Jun Sun, Skew detection using wavelet decomposition and projection profile analysis, College of Electrical and Information Engineering, Hunan University, Changsha 410082, China b Fujitsu R&amp;D Center Co., Ltd., Eagle Run Plaza B1003, Xiaoyun Road No. 26, Chaoyang District, Beijing 100084, China.  11- Homayoon S.M. Beigi, Krishna Nathan, Gregory J. Clary and Jayashree Subrahmonia, Challenges of handwriting in arabic, farsi with the same handwriting style, J.T Watson research center, IBM.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Arabic Handwriting Forgery Detection</dc:title>
  <dc:creator>E Lib</dc:creator>
  <cp:lastModifiedBy>Herzawy</cp:lastModifiedBy>
  <cp:revision>21</cp:revision>
  <dcterms:created xsi:type="dcterms:W3CDTF">2017-10-03T13:13:42Z</dcterms:created>
  <dcterms:modified xsi:type="dcterms:W3CDTF">2018-06-25T23:17:02Z</dcterms:modified>
</cp:coreProperties>
</file>