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59" r:id="rId6"/>
    <p:sldId id="267" r:id="rId7"/>
    <p:sldId id="268" r:id="rId8"/>
    <p:sldId id="261" r:id="rId9"/>
    <p:sldId id="263" r:id="rId10"/>
    <p:sldId id="269" r:id="rId11"/>
    <p:sldId id="264" r:id="rId12"/>
    <p:sldId id="270" r:id="rId13"/>
    <p:sldId id="266" r:id="rId1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8" autoAdjust="0"/>
    <p:restoredTop sz="94660"/>
  </p:normalViewPr>
  <p:slideViewPr>
    <p:cSldViewPr>
      <p:cViewPr>
        <p:scale>
          <a:sx n="100" d="100"/>
          <a:sy n="100" d="100"/>
        </p:scale>
        <p:origin x="-50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42CE8A-2B80-4C9C-BF3E-73858BAC6EDA}" type="datetimeFigureOut">
              <a:rPr lang="ar-EG" smtClean="0"/>
              <a:pPr/>
              <a:t>13/10/1439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632AD0C-E679-4884-ADB9-41B18771F533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3011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BA92-0C20-4721-860B-0D08A4F532BA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397A-B470-4A0F-93CB-DECC832CB461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9C7-3065-44E3-AEB7-83C252BF9F27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22EF-2232-4161-8B08-524436C03981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60F6-85BF-4B7F-8072-BAA4B9D7C6E7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34A-26C7-4CA0-810F-37C3ECFB3B36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E328-7B6F-4D39-8E20-414E3512BAC5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A87E-5550-4118-9FFF-57D86A8135F8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D0A1-B89E-4E62-92A6-3ACE1C75AE4E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3CB-E1DA-486C-8112-6A3E5E648229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CBDF-D13E-4651-BBE3-42527CDF8941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66E2-A14F-4E9F-ACC8-5D7619482625}" type="datetime8">
              <a:rPr lang="ar-EG" smtClean="0"/>
              <a:pPr/>
              <a:t>26 حزيران، 18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426C-8450-40B4-81B2-58D26F59EEBB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Pixtective: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Arabic Handwriting Forgery Detection</a:t>
            </a:r>
            <a:endParaRPr lang="ar-E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3214686"/>
            <a:ext cx="6757990" cy="313849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Century Gothic" pitchFamily="34" charset="0"/>
              </a:rPr>
              <a:t>By:</a:t>
            </a:r>
          </a:p>
          <a:p>
            <a:r>
              <a:rPr lang="en-US" sz="1800" b="1" dirty="0" smtClean="0">
                <a:latin typeface="Century Gothic" pitchFamily="34" charset="0"/>
              </a:rPr>
              <a:t>Sylvia Hani</a:t>
            </a:r>
          </a:p>
          <a:p>
            <a:r>
              <a:rPr lang="en-US" sz="1800" b="1" dirty="0" smtClean="0">
                <a:latin typeface="Century Gothic" pitchFamily="34" charset="0"/>
              </a:rPr>
              <a:t>Diana </a:t>
            </a:r>
            <a:r>
              <a:rPr lang="en-US" sz="1800" b="1" dirty="0" err="1" smtClean="0">
                <a:latin typeface="Century Gothic" pitchFamily="34" charset="0"/>
              </a:rPr>
              <a:t>AbdelNasser</a:t>
            </a:r>
            <a:r>
              <a:rPr lang="en-US" sz="1800" b="1" dirty="0" smtClean="0">
                <a:latin typeface="Century Gothic" pitchFamily="34" charset="0"/>
              </a:rPr>
              <a:t>  </a:t>
            </a:r>
          </a:p>
          <a:p>
            <a:r>
              <a:rPr lang="en-US" sz="1800" b="1" dirty="0" err="1" smtClean="0">
                <a:latin typeface="Century Gothic" pitchFamily="34" charset="0"/>
              </a:rPr>
              <a:t>Hatem</a:t>
            </a:r>
            <a:r>
              <a:rPr lang="en-US" sz="1800" b="1" dirty="0" smtClean="0">
                <a:latin typeface="Century Gothic" pitchFamily="34" charset="0"/>
              </a:rPr>
              <a:t> </a:t>
            </a:r>
            <a:r>
              <a:rPr lang="en-US" sz="1800" b="1" dirty="0" err="1" smtClean="0">
                <a:latin typeface="Century Gothic" pitchFamily="34" charset="0"/>
              </a:rPr>
              <a:t>Herzawy</a:t>
            </a:r>
            <a:endParaRPr lang="en-US" sz="1800" b="1" dirty="0">
              <a:latin typeface="Century Gothic" pitchFamily="34" charset="0"/>
            </a:endParaRPr>
          </a:p>
          <a:p>
            <a:r>
              <a:rPr lang="en-US" sz="1800" b="1" dirty="0" smtClean="0">
                <a:latin typeface="Century Gothic" pitchFamily="34" charset="0"/>
              </a:rPr>
              <a:t>Caroline </a:t>
            </a:r>
            <a:r>
              <a:rPr lang="en-US" sz="1800" b="1" dirty="0" err="1" smtClean="0">
                <a:latin typeface="Century Gothic" pitchFamily="34" charset="0"/>
              </a:rPr>
              <a:t>Kamal</a:t>
            </a:r>
            <a:endParaRPr lang="en-US" sz="1800" b="1" dirty="0" smtClean="0">
              <a:latin typeface="Century Gothic" pitchFamily="34" charset="0"/>
            </a:endParaRPr>
          </a:p>
          <a:p>
            <a:endParaRPr lang="en-US" sz="1800" b="1" dirty="0" smtClean="0">
              <a:latin typeface="Century Gothic" pitchFamily="34" charset="0"/>
            </a:endParaRPr>
          </a:p>
          <a:p>
            <a:r>
              <a:rPr lang="en-US" sz="1800" b="1" dirty="0" smtClean="0">
                <a:latin typeface="Century Gothic" pitchFamily="34" charset="0"/>
              </a:rPr>
              <a:t>Supervised by: Dr. </a:t>
            </a:r>
            <a:r>
              <a:rPr lang="en-US" sz="1800" b="1" dirty="0" err="1" smtClean="0">
                <a:latin typeface="Century Gothic" pitchFamily="34" charset="0"/>
              </a:rPr>
              <a:t>Sherin</a:t>
            </a:r>
            <a:r>
              <a:rPr lang="en-US" sz="1800" b="1" dirty="0" smtClean="0">
                <a:latin typeface="Century Gothic" pitchFamily="34" charset="0"/>
              </a:rPr>
              <a:t> </a:t>
            </a:r>
            <a:r>
              <a:rPr lang="en-US" sz="1800" b="1" dirty="0" err="1" smtClean="0">
                <a:latin typeface="Century Gothic" pitchFamily="34" charset="0"/>
              </a:rPr>
              <a:t>Moussa</a:t>
            </a:r>
            <a:r>
              <a:rPr lang="en-US" sz="1800" b="1" dirty="0" smtClean="0">
                <a:latin typeface="Century Gothic" pitchFamily="34" charset="0"/>
              </a:rPr>
              <a:t>, Eng. </a:t>
            </a:r>
            <a:r>
              <a:rPr lang="en-US" sz="1800" b="1" dirty="0" err="1" smtClean="0">
                <a:latin typeface="Century Gothic" pitchFamily="34" charset="0"/>
              </a:rPr>
              <a:t>Youssef</a:t>
            </a:r>
            <a:r>
              <a:rPr lang="en-US" sz="1800" b="1" dirty="0" smtClean="0">
                <a:latin typeface="Century Gothic" pitchFamily="34" charset="0"/>
              </a:rPr>
              <a:t> Mohamed</a:t>
            </a:r>
            <a:endParaRPr lang="en-US" sz="1800" b="1" dirty="0"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ar-E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785817"/>
          </a:xfrm>
        </p:spPr>
        <p:txBody>
          <a:bodyPr/>
          <a:lstStyle/>
          <a:p>
            <a:pPr rtl="0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Class Diagram 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6757990" cy="3138494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10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ar-EG" dirty="0"/>
          </a:p>
        </p:txBody>
      </p:sp>
      <p:pic>
        <p:nvPicPr>
          <p:cNvPr id="12" name="Picture 11" descr="srs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09" y="642918"/>
            <a:ext cx="7313991" cy="5936776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10800000" flipH="1">
            <a:off x="1785918" y="1714488"/>
            <a:ext cx="285752" cy="1712123"/>
          </a:xfrm>
          <a:prstGeom prst="bentConnector4">
            <a:avLst>
              <a:gd name="adj1" fmla="val 10667"/>
              <a:gd name="adj2" fmla="val 1030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1785918" y="1500174"/>
            <a:ext cx="1714512" cy="1500198"/>
          </a:xfrm>
          <a:prstGeom prst="bentConnector3">
            <a:avLst>
              <a:gd name="adj1" fmla="val 99777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" name="Picture 24" descr="SRS CD1.jpg"/>
          <p:cNvPicPr>
            <a:picLocks noChangeAspect="1"/>
          </p:cNvPicPr>
          <p:nvPr/>
        </p:nvPicPr>
        <p:blipFill>
          <a:blip r:embed="rId3" cstate="print"/>
          <a:srcRect l="38461" t="73847" r="20000"/>
          <a:stretch>
            <a:fillRect/>
          </a:stretch>
        </p:blipFill>
        <p:spPr>
          <a:xfrm>
            <a:off x="428596" y="2857496"/>
            <a:ext cx="1361509" cy="8572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pPr rtl="0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Main Interface 1/3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6757990" cy="3138494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11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ar-EG" dirty="0"/>
          </a:p>
        </p:txBody>
      </p:sp>
      <p:pic>
        <p:nvPicPr>
          <p:cNvPr id="11" name="Picture 10" descr="ui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500174"/>
            <a:ext cx="3571900" cy="48570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pPr rtl="0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Main Interface 1/2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6757990" cy="3138494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12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ar-EG" dirty="0"/>
          </a:p>
        </p:txBody>
      </p:sp>
      <p:pic>
        <p:nvPicPr>
          <p:cNvPr id="14" name="Picture 13" descr="Cap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63" y="1131370"/>
            <a:ext cx="7994073" cy="459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7200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Thank you</a:t>
            </a:r>
            <a:endParaRPr lang="ar-EG" sz="7200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13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Objective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6757990" cy="313849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Detection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classification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accuracy of Arabic handwritten forged documents.</a:t>
            </a:r>
          </a:p>
          <a:p>
            <a:pPr rtl="0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With 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Accuracy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percentages with the </a:t>
            </a:r>
            <a:r>
              <a:rPr lang="ar-EG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closest 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match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of writers at 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real-time</a:t>
            </a:r>
            <a:endParaRPr lang="en-US" sz="2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ar-E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Functional Requirement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ar-EG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7224" y="1785926"/>
          <a:ext cx="7715304" cy="40005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60790"/>
                <a:gridCol w="1954514"/>
              </a:tblGrid>
              <a:tr h="2000264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User file manager(add, delete, modify, list, view) </a:t>
                      </a:r>
                    </a:p>
                    <a:p>
                      <a:pPr algn="ctr" rtl="0"/>
                      <a:endParaRPr lang="en-US" sz="2000" dirty="0" smtClean="0"/>
                    </a:p>
                    <a:p>
                      <a:pPr algn="ctr" rtl="0"/>
                      <a:endParaRPr lang="en-US" sz="2000" dirty="0" smtClean="0"/>
                    </a:p>
                    <a:p>
                      <a:pPr algn="ctr" rtl="0"/>
                      <a:endParaRPr lang="en-US" sz="2000" dirty="0" smtClean="0"/>
                    </a:p>
                    <a:p>
                      <a:pPr algn="ctr" rtl="0"/>
                      <a:r>
                        <a:rPr lang="en-US" sz="2000" dirty="0" smtClean="0"/>
                        <a:t>Document,</a:t>
                      </a:r>
                      <a:r>
                        <a:rPr lang="en-US" sz="2000" baseline="0" dirty="0" smtClean="0"/>
                        <a:t> Writer file manager(add, delete, list, view, modify)</a:t>
                      </a:r>
                      <a:endParaRPr lang="ar-E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Admin</a:t>
                      </a:r>
                    </a:p>
                    <a:p>
                      <a:pPr algn="ctr" rtl="1"/>
                      <a:endParaRPr lang="en-US" sz="2000" dirty="0" smtClean="0"/>
                    </a:p>
                    <a:p>
                      <a:pPr algn="ctr" rtl="1"/>
                      <a:endParaRPr lang="en-US" sz="2000" dirty="0" smtClean="0"/>
                    </a:p>
                    <a:p>
                      <a:pPr algn="ctr" rtl="1"/>
                      <a:endParaRPr lang="en-US" sz="2000" dirty="0" smtClean="0"/>
                    </a:p>
                    <a:p>
                      <a:pPr algn="ctr" rtl="0"/>
                      <a:r>
                        <a:rPr lang="en-US" sz="2000" smtClean="0"/>
                        <a:t>User</a:t>
                      </a:r>
                      <a:endParaRPr lang="ar-EG" sz="2000" dirty="0"/>
                    </a:p>
                  </a:txBody>
                  <a:tcPr/>
                </a:tc>
              </a:tr>
              <a:tr h="2000264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Train dataset,  Segment document, Feature</a:t>
                      </a:r>
                      <a:r>
                        <a:rPr lang="en-US" sz="2000" baseline="0" dirty="0" smtClean="0"/>
                        <a:t> extract, Match features, encrypt authentication, encrypt document path. </a:t>
                      </a:r>
                      <a:endParaRPr lang="ar-E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Forgery</a:t>
                      </a:r>
                      <a:r>
                        <a:rPr lang="en-US" sz="2000" baseline="0" dirty="0" smtClean="0"/>
                        <a:t> System</a:t>
                      </a:r>
                    </a:p>
                    <a:p>
                      <a:pPr algn="ctr" rtl="1"/>
                      <a:endParaRPr lang="ar-EG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Non Functional Requirement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43372" y="1571612"/>
            <a:ext cx="4543428" cy="4268799"/>
          </a:xfrm>
        </p:spPr>
        <p:txBody>
          <a:bodyPr>
            <a:normAutofit lnSpcReduction="10000"/>
          </a:bodyPr>
          <a:lstStyle/>
          <a:p>
            <a:pPr marL="742950" indent="-742950" algn="l" rtl="0"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  <a:latin typeface="Kozuka Gothic Pro H" pitchFamily="34" charset="-128"/>
                <a:ea typeface="Kozuka Gothic Pro H" pitchFamily="34" charset="-128"/>
              </a:rPr>
              <a:t>Performance</a:t>
            </a:r>
          </a:p>
          <a:p>
            <a:pPr marL="742950" indent="-742950" algn="l" rtl="0">
              <a:buFont typeface="+mj-lt"/>
              <a:buAutoNum type="arabicPeriod"/>
            </a:pPr>
            <a:endParaRPr lang="en-US" sz="3600" b="1" dirty="0" smtClean="0">
              <a:solidFill>
                <a:srgbClr val="FF0000"/>
              </a:solidFill>
              <a:latin typeface="Kozuka Gothic Pro H" pitchFamily="34" charset="-128"/>
              <a:ea typeface="Kozuka Gothic Pro H" pitchFamily="34" charset="-128"/>
            </a:endParaRPr>
          </a:p>
          <a:p>
            <a:pPr marL="742950" indent="-742950" algn="l" rtl="0"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  <a:latin typeface="Kozuka Gothic Pro H" pitchFamily="34" charset="-128"/>
                <a:ea typeface="Kozuka Gothic Pro H" pitchFamily="34" charset="-128"/>
              </a:rPr>
              <a:t>Security</a:t>
            </a:r>
          </a:p>
          <a:p>
            <a:pPr marL="742950" indent="-742950" algn="l" rtl="0">
              <a:buFont typeface="+mj-lt"/>
              <a:buAutoNum type="arabicPeriod"/>
            </a:pPr>
            <a:endParaRPr lang="en-US" sz="3600" b="1" dirty="0" smtClean="0">
              <a:solidFill>
                <a:srgbClr val="FF0000"/>
              </a:solidFill>
              <a:latin typeface="Kozuka Gothic Pro H" pitchFamily="34" charset="-128"/>
              <a:ea typeface="Kozuka Gothic Pro H" pitchFamily="34" charset="-128"/>
            </a:endParaRPr>
          </a:p>
          <a:p>
            <a:pPr marL="742950" indent="-742950" algn="l" rtl="0"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  <a:latin typeface="Kozuka Gothic Pro H" pitchFamily="34" charset="-128"/>
                <a:ea typeface="Kozuka Gothic Pro H" pitchFamily="34" charset="-128"/>
              </a:rPr>
              <a:t>Maintainability</a:t>
            </a:r>
          </a:p>
          <a:p>
            <a:pPr marL="742950" indent="-742950" algn="l" rtl="0">
              <a:buFont typeface="+mj-lt"/>
              <a:buAutoNum type="arabicPeriod"/>
            </a:pPr>
            <a:endParaRPr lang="en-US" sz="3600" b="1" dirty="0" smtClean="0">
              <a:solidFill>
                <a:srgbClr val="FF0000"/>
              </a:solidFill>
              <a:latin typeface="Kozuka Gothic Pro H" pitchFamily="34" charset="-128"/>
              <a:ea typeface="Kozuka Gothic Pro H" pitchFamily="34" charset="-128"/>
            </a:endParaRPr>
          </a:p>
          <a:p>
            <a:pPr marL="742950" indent="-742950" algn="l" rtl="0"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  <a:latin typeface="Kozuka Gothic Pro H" pitchFamily="34" charset="-128"/>
                <a:ea typeface="Kozuka Gothic Pro H" pitchFamily="34" charset="-128"/>
              </a:rPr>
              <a:t>Reliability</a:t>
            </a:r>
          </a:p>
          <a:p>
            <a:pPr algn="ctr" rt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4</a:t>
            </a:fld>
            <a:endParaRPr lang="ar-EG"/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4" name="Picture 13" descr="perform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407305"/>
            <a:ext cx="1000132" cy="850112"/>
          </a:xfrm>
          <a:prstGeom prst="rect">
            <a:avLst/>
          </a:prstGeom>
        </p:spPr>
      </p:pic>
      <p:pic>
        <p:nvPicPr>
          <p:cNvPr id="15" name="Picture 14" descr="secur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428868"/>
            <a:ext cx="1022026" cy="1022026"/>
          </a:xfrm>
          <a:prstGeom prst="rect">
            <a:avLst/>
          </a:prstGeom>
        </p:spPr>
      </p:pic>
      <p:pic>
        <p:nvPicPr>
          <p:cNvPr id="16" name="Picture 15" descr="maintainabilit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571876"/>
            <a:ext cx="928991" cy="1099971"/>
          </a:xfrm>
          <a:prstGeom prst="rect">
            <a:avLst/>
          </a:prstGeom>
        </p:spPr>
      </p:pic>
      <p:pic>
        <p:nvPicPr>
          <p:cNvPr id="17" name="Picture 16" descr="relia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4857760"/>
            <a:ext cx="1002004" cy="10153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1071570"/>
          </a:xfrm>
        </p:spPr>
        <p:txBody>
          <a:bodyPr/>
          <a:lstStyle/>
          <a:p>
            <a:pPr rtl="0"/>
            <a:r>
              <a:rPr lang="ar-EG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Use Case 1/3 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6757990" cy="3138494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ar-EG" dirty="0"/>
          </a:p>
        </p:txBody>
      </p:sp>
      <p:pic>
        <p:nvPicPr>
          <p:cNvPr id="11" name="Picture 10" descr="usecase.PNG"/>
          <p:cNvPicPr>
            <a:picLocks noChangeAspect="1"/>
          </p:cNvPicPr>
          <p:nvPr/>
        </p:nvPicPr>
        <p:blipFill>
          <a:blip r:embed="rId2"/>
          <a:srcRect r="-3160" b="-3778"/>
          <a:stretch>
            <a:fillRect/>
          </a:stretch>
        </p:blipFill>
        <p:spPr>
          <a:xfrm>
            <a:off x="1928794" y="1071546"/>
            <a:ext cx="5500725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pPr rtl="0"/>
            <a:r>
              <a:rPr lang="ar-EG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Use Case 2/3 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6757990" cy="3138494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ar-EG" dirty="0"/>
          </a:p>
        </p:txBody>
      </p:sp>
      <p:pic>
        <p:nvPicPr>
          <p:cNvPr id="11" name="Picture 10" descr="usecase.PNG"/>
          <p:cNvPicPr>
            <a:picLocks noChangeAspect="1"/>
          </p:cNvPicPr>
          <p:nvPr/>
        </p:nvPicPr>
        <p:blipFill>
          <a:blip r:embed="rId2"/>
          <a:srcRect r="2199" b="34329"/>
          <a:stretch>
            <a:fillRect/>
          </a:stretch>
        </p:blipFill>
        <p:spPr>
          <a:xfrm>
            <a:off x="1785918" y="1643050"/>
            <a:ext cx="521497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pPr rtl="0"/>
            <a:r>
              <a:rPr lang="ar-EG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Use Case 3/3 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6757990" cy="3138494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ar-EG" dirty="0"/>
          </a:p>
        </p:txBody>
      </p:sp>
      <p:pic>
        <p:nvPicPr>
          <p:cNvPr id="11" name="Picture 10" descr="usecase.PNG"/>
          <p:cNvPicPr>
            <a:picLocks noChangeAspect="1"/>
          </p:cNvPicPr>
          <p:nvPr/>
        </p:nvPicPr>
        <p:blipFill>
          <a:blip r:embed="rId2"/>
          <a:srcRect t="63145" r="-9859" b="-3778"/>
          <a:stretch>
            <a:fillRect/>
          </a:stretch>
        </p:blipFill>
        <p:spPr>
          <a:xfrm>
            <a:off x="714348" y="2143116"/>
            <a:ext cx="8010925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pPr rtl="0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Data base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6757990" cy="3138494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ar-EG" dirty="0"/>
          </a:p>
        </p:txBody>
      </p:sp>
      <p:pic>
        <p:nvPicPr>
          <p:cNvPr id="11" name="Picture 10" descr="SRS D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3" y="1214422"/>
            <a:ext cx="7572428" cy="46982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1143008"/>
          </a:xfrm>
        </p:spPr>
        <p:txBody>
          <a:bodyPr/>
          <a:lstStyle/>
          <a:p>
            <a:pPr rtl="0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Class Diagram </a:t>
            </a:r>
            <a:endParaRPr lang="ar-EG" b="1" u="sng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142908" y="6000768"/>
            <a:ext cx="5000660" cy="28575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Parallelogram 4"/>
          <p:cNvSpPr/>
          <p:nvPr/>
        </p:nvSpPr>
        <p:spPr>
          <a:xfrm>
            <a:off x="2786050" y="6000768"/>
            <a:ext cx="5000660" cy="285752"/>
          </a:xfrm>
          <a:prstGeom prst="parallelogram">
            <a:avLst>
              <a:gd name="adj" fmla="val 870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Parallelogram 5"/>
          <p:cNvSpPr/>
          <p:nvPr/>
        </p:nvSpPr>
        <p:spPr>
          <a:xfrm>
            <a:off x="6000760" y="6000768"/>
            <a:ext cx="3714776" cy="285752"/>
          </a:xfrm>
          <a:prstGeom prst="parallelogram">
            <a:avLst>
              <a:gd name="adj" fmla="val 8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426C-8450-40B4-81B2-58D26F59EEBB}" type="slidenum">
              <a:rPr lang="ar-EG" smtClean="0"/>
              <a:pPr/>
              <a:t>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ar-EG" dirty="0"/>
          </a:p>
        </p:txBody>
      </p:sp>
      <p:pic>
        <p:nvPicPr>
          <p:cNvPr id="10" name="Picture 9" descr="SRS C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4643438" cy="4643438"/>
          </a:xfrm>
          <a:prstGeom prst="rect">
            <a:avLst/>
          </a:prstGeom>
        </p:spPr>
      </p:pic>
      <p:pic>
        <p:nvPicPr>
          <p:cNvPr id="12" name="Picture 11" descr="sr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544841"/>
            <a:ext cx="5313727" cy="4313159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5400000" flipH="1" flipV="1">
            <a:off x="2607455" y="3750471"/>
            <a:ext cx="1785950" cy="857256"/>
          </a:xfrm>
          <a:prstGeom prst="bentConnector3">
            <a:avLst>
              <a:gd name="adj1" fmla="val -346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 flipH="1" flipV="1">
            <a:off x="3071802" y="3214686"/>
            <a:ext cx="1785950" cy="1785950"/>
          </a:xfrm>
          <a:prstGeom prst="bentConnector3">
            <a:avLst>
              <a:gd name="adj1" fmla="val 1787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160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Pixtective: Arabic Handwriting Forgery Detection</vt:lpstr>
      <vt:lpstr>Objective</vt:lpstr>
      <vt:lpstr>Functional Requirement</vt:lpstr>
      <vt:lpstr>Non Functional Requirement</vt:lpstr>
      <vt:lpstr> Use Case 1/3 </vt:lpstr>
      <vt:lpstr> Use Case 2/3 </vt:lpstr>
      <vt:lpstr> Use Case 3/3 </vt:lpstr>
      <vt:lpstr>Data base</vt:lpstr>
      <vt:lpstr>Class Diagram </vt:lpstr>
      <vt:lpstr>Class Diagram </vt:lpstr>
      <vt:lpstr>Main Interface 1/3</vt:lpstr>
      <vt:lpstr>Main Interface 1/2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Arabic Handwriting Forgery Detection</dc:title>
  <dc:creator>HP</dc:creator>
  <cp:lastModifiedBy>Herzawy</cp:lastModifiedBy>
  <cp:revision>6</cp:revision>
  <dcterms:created xsi:type="dcterms:W3CDTF">2017-11-14T22:27:32Z</dcterms:created>
  <dcterms:modified xsi:type="dcterms:W3CDTF">2018-06-25T23:29:32Z</dcterms:modified>
</cp:coreProperties>
</file>