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57" r:id="rId1"/>
    <p:sldMasterId id="2147483886" r:id="rId2"/>
  </p:sldMasterIdLst>
  <p:notesMasterIdLst>
    <p:notesMasterId r:id="rId24"/>
  </p:notesMasterIdLst>
  <p:sldIdLst>
    <p:sldId id="256" r:id="rId3"/>
    <p:sldId id="284" r:id="rId4"/>
    <p:sldId id="285" r:id="rId5"/>
    <p:sldId id="282" r:id="rId6"/>
    <p:sldId id="274" r:id="rId7"/>
    <p:sldId id="272" r:id="rId8"/>
    <p:sldId id="273" r:id="rId9"/>
    <p:sldId id="263" r:id="rId10"/>
    <p:sldId id="278" r:id="rId11"/>
    <p:sldId id="265" r:id="rId12"/>
    <p:sldId id="266" r:id="rId13"/>
    <p:sldId id="267" r:id="rId14"/>
    <p:sldId id="268" r:id="rId15"/>
    <p:sldId id="269" r:id="rId16"/>
    <p:sldId id="281" r:id="rId17"/>
    <p:sldId id="270" r:id="rId18"/>
    <p:sldId id="271" r:id="rId19"/>
    <p:sldId id="262" r:id="rId20"/>
    <p:sldId id="276" r:id="rId21"/>
    <p:sldId id="280" r:id="rId22"/>
    <p:sldId id="25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9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13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131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132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133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8B1BC4BE-46A7-4013-8604-DA5F8539A9B3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285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B03F5A7-4C01-4503-8E74-17D4405602DF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71474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E3C868B2-16BF-47B6-AE0B-398089D2C60A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5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3914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1BE9209D-3542-4D94-A18C-C5615CCCFE5D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18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74173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5A01179-1F91-41F2-BF8C-3593972DF822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21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9477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A6F19-B849-401E-BE8C-BD733B865AD7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4F55-BC68-4825-87FB-B606625CA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51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A6F19-B849-401E-BE8C-BD733B865AD7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4F55-BC68-4825-87FB-B606625CA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72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A6F19-B849-401E-BE8C-BD733B865AD7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4F55-BC68-4825-87FB-B606625CA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12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704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9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9/12/18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8B73BA7-555E-416E-A9AB-04C27324BB3F}" type="slidenum">
              <a:rPr lang="en-US" sz="105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63234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9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9/12/18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8B73BA7-555E-416E-A9AB-04C27324BB3F}" type="slidenum">
              <a:rPr lang="en-US" sz="105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57013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9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9/12/18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8B73BA7-555E-416E-A9AB-04C27324BB3F}" type="slidenum">
              <a:rPr lang="en-US" sz="105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85533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9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9/12/18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8B73BA7-555E-416E-A9AB-04C27324BB3F}" type="slidenum">
              <a:rPr lang="en-US" sz="105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34523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854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874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9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9/12/18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8B73BA7-555E-416E-A9AB-04C27324BB3F}" type="slidenum">
              <a:rPr lang="en-US" sz="105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23321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A6F19-B849-401E-BE8C-BD733B865AD7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4F55-BC68-4825-87FB-B606625CA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27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8B73BA7-555E-416E-A9AB-04C27324BB3F}" type="slidenum">
              <a:rPr lang="en-US" sz="105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9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9/12/18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42749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9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9/12/18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578714FE-350A-43D7-AE81-EEEEF8F1C3B3}" type="slidenum">
              <a:rPr lang="en-US" sz="105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69150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9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9/12/18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578714FE-350A-43D7-AE81-EEEEF8F1C3B3}" type="slidenum">
              <a:rPr lang="en-US" sz="105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42783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9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9/12/18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578714FE-350A-43D7-AE81-EEEEF8F1C3B3}" type="slidenum">
              <a:rPr lang="en-US" sz="105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724265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9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9/12/18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578714FE-350A-43D7-AE81-EEEEF8F1C3B3}" type="slidenum">
              <a:rPr lang="en-US" sz="105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1027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9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9/12/18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578714FE-350A-43D7-AE81-EEEEF8F1C3B3}" type="slidenum">
              <a:rPr lang="en-US" sz="105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315802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9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9/12/18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8B73BA7-555E-416E-A9AB-04C27324BB3F}" type="slidenum">
              <a:rPr lang="en-US" sz="105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046095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9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9/12/18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8B73BA7-555E-416E-A9AB-04C27324BB3F}" type="slidenum">
              <a:rPr lang="en-US" sz="105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262175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9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9/12/18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578714FE-350A-43D7-AE81-EEEEF8F1C3B3}" type="slidenum">
              <a:rPr lang="en-US" sz="105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6204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A6F19-B849-401E-BE8C-BD733B865AD7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4F55-BC68-4825-87FB-B606625CA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93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A6F19-B849-401E-BE8C-BD733B865AD7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4F55-BC68-4825-87FB-B606625CA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97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A6F19-B849-401E-BE8C-BD733B865AD7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4F55-BC68-4825-87FB-B606625CA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78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A6F19-B849-401E-BE8C-BD733B865AD7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4F55-BC68-4825-87FB-B606625CA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205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A6F19-B849-401E-BE8C-BD733B865AD7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4F55-BC68-4825-87FB-B606625CA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22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A6F19-B849-401E-BE8C-BD733B865AD7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4F55-BC68-4825-87FB-B606625CA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2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A6F19-B849-401E-BE8C-BD733B865AD7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4F55-BC68-4825-87FB-B606625CA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96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A6F19-B849-401E-BE8C-BD733B865AD7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E4F55-BC68-4825-87FB-B606625CA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9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A6F19-B849-401E-BE8C-BD733B865AD7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F0E4F55-BC68-4825-87FB-B606625CA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4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900" r:id="rId14"/>
    <p:sldLayoutId id="2147483901" r:id="rId15"/>
    <p:sldLayoutId id="2147483902" r:id="rId16"/>
    <p:sldLayoutId id="214748382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1180582" y="2600254"/>
            <a:ext cx="9915915" cy="223226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7200" b="0" strike="noStrike" spc="-49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Swimming Self-Coaching </a:t>
            </a:r>
            <a:endParaRPr lang="en-US" sz="7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TextShape 2"/>
          <p:cNvSpPr txBox="1"/>
          <p:nvPr/>
        </p:nvSpPr>
        <p:spPr>
          <a:xfrm>
            <a:off x="817677" y="3547800"/>
            <a:ext cx="10641724" cy="1142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600" b="0" strike="noStrike" cap="all" spc="199" dirty="0">
                <a:solidFill>
                  <a:srgbClr val="637052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Mohamed </a:t>
            </a:r>
            <a:r>
              <a:rPr lang="en-US" sz="1600" b="0" strike="noStrike" cap="all" spc="199" dirty="0" err="1">
                <a:solidFill>
                  <a:srgbClr val="637052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ehab</a:t>
            </a:r>
            <a:r>
              <a:rPr lang="en-US" sz="1600" b="0" strike="noStrike" cap="all" spc="199" dirty="0">
                <a:solidFill>
                  <a:srgbClr val="637052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– Hossam Mohamed – </a:t>
            </a:r>
            <a:r>
              <a:rPr lang="en-US" sz="1600" b="0" strike="noStrike" cap="all" spc="199" dirty="0" err="1">
                <a:solidFill>
                  <a:srgbClr val="637052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Muhamed</a:t>
            </a:r>
            <a:r>
              <a:rPr lang="en-US" sz="1600" b="0" strike="noStrike" cap="all" spc="199" dirty="0">
                <a:solidFill>
                  <a:srgbClr val="637052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strike="noStrike" cap="all" spc="199" dirty="0" err="1">
                <a:solidFill>
                  <a:srgbClr val="637052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ahmed</a:t>
            </a:r>
            <a:r>
              <a:rPr lang="en-US" sz="1600" b="0" strike="noStrike" cap="all" spc="199" dirty="0">
                <a:solidFill>
                  <a:srgbClr val="637052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600" b="0" strike="noStrike" cap="all" spc="199" dirty="0" err="1">
                <a:solidFill>
                  <a:srgbClr val="637052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Mostafa</a:t>
            </a:r>
            <a:r>
              <a:rPr lang="en-US" sz="1600" b="0" strike="noStrike" cap="all" spc="199" dirty="0">
                <a:solidFill>
                  <a:srgbClr val="637052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strike="noStrike" cap="all" spc="199" dirty="0" err="1">
                <a:solidFill>
                  <a:srgbClr val="637052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hamad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6" name="Picture 3"/>
          <p:cNvPicPr/>
          <p:nvPr/>
        </p:nvPicPr>
        <p:blipFill>
          <a:blip r:embed="rId2"/>
          <a:stretch/>
        </p:blipFill>
        <p:spPr>
          <a:xfrm>
            <a:off x="9106080" y="0"/>
            <a:ext cx="3085920" cy="1476000"/>
          </a:xfrm>
          <a:prstGeom prst="rect">
            <a:avLst/>
          </a:prstGeom>
          <a:ln>
            <a:noFill/>
          </a:ln>
        </p:spPr>
      </p:pic>
      <p:sp>
        <p:nvSpPr>
          <p:cNvPr id="137" name="CustomShape 3"/>
          <p:cNvSpPr/>
          <p:nvPr/>
        </p:nvSpPr>
        <p:spPr>
          <a:xfrm>
            <a:off x="1368174" y="5021515"/>
            <a:ext cx="5502960" cy="155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Supervisor: Dr.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Ayman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Ezzat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Teacher Assistant: Eng.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Noha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Elmasry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Date: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/9/2018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632117" y="122653"/>
            <a:ext cx="9923515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Preprocessing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CustomShape 2"/>
          <p:cNvSpPr/>
          <p:nvPr/>
        </p:nvSpPr>
        <p:spPr>
          <a:xfrm>
            <a:off x="849625" y="1859058"/>
            <a:ext cx="6632664" cy="173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920" indent="-45720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Get sensor 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readings.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920" indent="-45720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Proposed techniques:  </a:t>
            </a:r>
          </a:p>
          <a:p>
            <a:pPr marL="915120" lvl="1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Low-pass.</a:t>
            </a:r>
          </a:p>
          <a:p>
            <a:pPr marL="915120" lvl="1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Hamming. </a:t>
            </a:r>
          </a:p>
          <a:p>
            <a:pPr marL="915120" lvl="1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Kalman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n-U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920" indent="-45720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Segmentation(Windowing).</a:t>
            </a:r>
            <a:endParaRPr lang="en-U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920" indent="-45720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Signal interpolation / 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extrapolation.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CustomShape 3"/>
          <p:cNvSpPr/>
          <p:nvPr/>
        </p:nvSpPr>
        <p:spPr>
          <a:xfrm>
            <a:off x="2208279" y="6549229"/>
            <a:ext cx="2371478" cy="317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Before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CustomShape 4"/>
          <p:cNvSpPr/>
          <p:nvPr/>
        </p:nvSpPr>
        <p:spPr>
          <a:xfrm>
            <a:off x="7482289" y="6549229"/>
            <a:ext cx="2371478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After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" name="Picture 4"/>
          <p:cNvPicPr/>
          <p:nvPr/>
        </p:nvPicPr>
        <p:blipFill>
          <a:blip r:embed="rId2"/>
          <a:stretch/>
        </p:blipFill>
        <p:spPr>
          <a:xfrm>
            <a:off x="1299267" y="5216579"/>
            <a:ext cx="4571640" cy="1366920"/>
          </a:xfrm>
          <a:prstGeom prst="rect">
            <a:avLst/>
          </a:prstGeom>
          <a:ln>
            <a:noFill/>
          </a:ln>
        </p:spPr>
      </p:pic>
      <p:pic>
        <p:nvPicPr>
          <p:cNvPr id="10" name="Picture 5"/>
          <p:cNvPicPr/>
          <p:nvPr/>
        </p:nvPicPr>
        <p:blipFill>
          <a:blip r:embed="rId3"/>
          <a:stretch/>
        </p:blipFill>
        <p:spPr>
          <a:xfrm>
            <a:off x="6222240" y="5216579"/>
            <a:ext cx="5024520" cy="1371240"/>
          </a:xfrm>
          <a:prstGeom prst="rect">
            <a:avLst/>
          </a:prstGeom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871" y="122653"/>
            <a:ext cx="6757258" cy="2429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640746" y="134915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Detection </a:t>
            </a:r>
            <a:r>
              <a:rPr lang="en-US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</a:t>
            </a:r>
            <a:r>
              <a:rPr lang="en-US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nd Classification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640746" y="2342339"/>
            <a:ext cx="5837365" cy="24676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515070" indent="-514350" algn="l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Use </a:t>
            </a:r>
            <a:r>
              <a:rPr lang="en-US" sz="28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DTW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and </a:t>
            </a:r>
            <a:r>
              <a:rPr lang="en-US" sz="28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R-CNN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Algorithm. </a:t>
            </a:r>
            <a:endParaRPr lang="en-US" sz="2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5070" indent="-514350" algn="l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Automatic stroke detection.</a:t>
            </a:r>
          </a:p>
          <a:p>
            <a:pPr marL="972270" lvl="1" indent="-5143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Stroke count, </a:t>
            </a:r>
          </a:p>
          <a:p>
            <a:pPr marL="972270" lvl="1" indent="-5143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troke rate and </a:t>
            </a:r>
          </a:p>
          <a:p>
            <a:pPr marL="972270" lvl="1" indent="-5143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troke duration.</a:t>
            </a:r>
            <a:endParaRPr lang="en-US" sz="2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5070" indent="-514350" algn="l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Swimmer behavior 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nalyzed and stored. 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151" y="606402"/>
            <a:ext cx="4986850" cy="21243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426736" y="1079432"/>
            <a:ext cx="138101" cy="158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838080" y="1833480"/>
            <a:ext cx="6095160" cy="502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920" indent="-45720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Coach </a:t>
            </a:r>
            <a:r>
              <a:rPr lang="en-US" sz="28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module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0820" lvl="1" indent="-34290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Automatic stroke scoring.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0820" lvl="1" indent="-34290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Real-time swimmer rating.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920" indent="-45720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Sub coach 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module: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0820" lvl="1" indent="-34290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Stroke count, 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rate, duration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920" indent="-45720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Swimmer 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module:</a:t>
            </a:r>
          </a:p>
          <a:p>
            <a:pPr marL="800820" lvl="2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Vibration.</a:t>
            </a:r>
            <a:endParaRPr lang="en-US" sz="2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920" indent="-45720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Reports module.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CustomShape 2"/>
          <p:cNvSpPr/>
          <p:nvPr/>
        </p:nvSpPr>
        <p:spPr>
          <a:xfrm>
            <a:off x="838080" y="25092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Output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618" y="764275"/>
            <a:ext cx="5303454" cy="2534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Expected Results 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CustomShape 2"/>
          <p:cNvSpPr/>
          <p:nvPr/>
        </p:nvSpPr>
        <p:spPr>
          <a:xfrm>
            <a:off x="838080" y="1907280"/>
            <a:ext cx="9252360" cy="367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440" indent="-342720">
              <a:lnSpc>
                <a:spcPct val="100000"/>
              </a:lnSpc>
              <a:buClr>
                <a:schemeClr val="accent2"/>
              </a:buClr>
              <a:buFont typeface="Wingdings" charset="2"/>
              <a:buChar char=""/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Output of stroke count, stroke rate and stroke duration.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440" indent="-342720">
              <a:lnSpc>
                <a:spcPct val="100000"/>
              </a:lnSpc>
              <a:buClr>
                <a:schemeClr val="accent2"/>
              </a:buClr>
              <a:buFont typeface="Wingdings" charset="2"/>
              <a:buChar char=""/>
            </a:pPr>
            <a:r>
              <a:rPr lang="en-US" sz="32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Real-time</a:t>
            </a: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feedback and analysis about swimmer behavior.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440" indent="-342720">
              <a:lnSpc>
                <a:spcPct val="100000"/>
              </a:lnSpc>
              <a:buClr>
                <a:schemeClr val="accent2"/>
              </a:buClr>
              <a:buFont typeface="Wingdings" charset="2"/>
              <a:buChar char=""/>
            </a:pPr>
            <a:r>
              <a:rPr 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Enhancing </a:t>
            </a:r>
            <a:r>
              <a:rPr lang="en-US" sz="32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accuracy.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8" name="Picture 2"/>
          <p:cNvPicPr/>
          <p:nvPr/>
        </p:nvPicPr>
        <p:blipFill>
          <a:blip r:embed="rId2"/>
          <a:stretch/>
        </p:blipFill>
        <p:spPr>
          <a:xfrm>
            <a:off x="9458280" y="2890800"/>
            <a:ext cx="2466720" cy="2466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821160" y="292068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en-US" sz="96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 Unicode MS"/>
                <a:ea typeface="Arial Unicode MS"/>
              </a:rPr>
              <a:t>Any Questions?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074" y="534367"/>
            <a:ext cx="10439045" cy="553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15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b="1" dirty="0" smtClean="0"/>
              <a:t>Appendix - </a:t>
            </a:r>
            <a:r>
              <a:rPr lang="en-US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DTW </a:t>
            </a:r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Algorithm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CustomShape 2"/>
          <p:cNvSpPr/>
          <p:nvPr/>
        </p:nvSpPr>
        <p:spPr>
          <a:xfrm>
            <a:off x="838080" y="1907280"/>
            <a:ext cx="10514880" cy="367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b="1" dirty="0"/>
              <a:t>ACCELEROMETER-BASED GESTURE RECOGNITION VIA </a:t>
            </a:r>
            <a:r>
              <a:rPr lang="en-US" b="1" dirty="0" smtClean="0"/>
              <a:t>DYNAMIC–TIME </a:t>
            </a:r>
            <a:r>
              <a:rPr lang="en-US" b="1" dirty="0"/>
              <a:t>WARPING, </a:t>
            </a:r>
            <a:r>
              <a:rPr lang="en-US" b="1" dirty="0" smtClean="0"/>
              <a:t> AFFINITY </a:t>
            </a:r>
            <a:r>
              <a:rPr lang="en-US" b="1" dirty="0"/>
              <a:t>PROPAGATION, &amp; COMPRESSIVE SENSING </a:t>
            </a:r>
            <a:endParaRPr lang="en-US" b="1" dirty="0" smtClean="0"/>
          </a:p>
          <a:p>
            <a:endParaRPr lang="en-US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They  </a:t>
            </a:r>
            <a:r>
              <a:rPr lang="en-US" dirty="0"/>
              <a:t>propose a gesture recognition system based primarily on a </a:t>
            </a:r>
          </a:p>
          <a:p>
            <a:pPr>
              <a:buClr>
                <a:schemeClr val="accent2"/>
              </a:buClr>
            </a:pPr>
            <a:r>
              <a:rPr lang="en-US" dirty="0"/>
              <a:t> </a:t>
            </a:r>
            <a:r>
              <a:rPr lang="en-US" dirty="0" smtClean="0"/>
              <a:t>    single </a:t>
            </a:r>
            <a:r>
              <a:rPr lang="en-US" dirty="0"/>
              <a:t>3-axis </a:t>
            </a:r>
            <a:r>
              <a:rPr lang="en-US" dirty="0" smtClean="0"/>
              <a:t>accelerometer using dynamic </a:t>
            </a:r>
            <a:r>
              <a:rPr lang="en-US" dirty="0"/>
              <a:t>time </a:t>
            </a:r>
            <a:r>
              <a:rPr lang="en-US" dirty="0" smtClean="0"/>
              <a:t>warping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Reported accuracy : 94.79</a:t>
            </a:r>
            <a:r>
              <a:rPr lang="en-US" dirty="0"/>
              <a:t>%.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136" y="2704482"/>
            <a:ext cx="3080984" cy="28744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080" y="6211669"/>
            <a:ext cx="11353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[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8]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Akl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Ahmad &amp;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Valaee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Shahrokh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(2010). Accelerometer-based gesture recognition via dynamic-time warping, affinity propagation, &amp; compressive sensing. 2270 - 2273. 10.1109/ICASSP.2010.5495895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R-CNN Algorithm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CustomShape 2"/>
          <p:cNvSpPr/>
          <p:nvPr/>
        </p:nvSpPr>
        <p:spPr>
          <a:xfrm>
            <a:off x="838080" y="1907280"/>
            <a:ext cx="10514880" cy="367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en-US" b="1" dirty="0" smtClean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dirty="0"/>
              <a:t>The wide spread usage of wearable sensors such as in smart watches has provided</a:t>
            </a:r>
          </a:p>
          <a:p>
            <a:pPr>
              <a:buClr>
                <a:schemeClr val="accent2"/>
              </a:buClr>
            </a:pPr>
            <a:r>
              <a:rPr lang="en-US" dirty="0"/>
              <a:t>continuous access to valuable user generated data such as human </a:t>
            </a:r>
            <a:r>
              <a:rPr lang="en-US" dirty="0" smtClean="0"/>
              <a:t>motion to </a:t>
            </a:r>
            <a:r>
              <a:rPr lang="en-US" dirty="0"/>
              <a:t>identify an individual based on </a:t>
            </a:r>
            <a:r>
              <a:rPr lang="en-US" dirty="0" smtClean="0"/>
              <a:t>his motion </a:t>
            </a:r>
            <a:r>
              <a:rPr lang="en-US" dirty="0"/>
              <a:t>patterns such as, gait.</a:t>
            </a:r>
            <a:endParaRPr lang="en-US" dirty="0" smtClean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dirty="0"/>
              <a:t>Reported accuracy </a:t>
            </a:r>
            <a:r>
              <a:rPr lang="en-US" dirty="0" smtClean="0"/>
              <a:t>: 97.06</a:t>
            </a:r>
            <a:r>
              <a:rPr lang="en-US" dirty="0"/>
              <a:t>%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502" y="3350530"/>
            <a:ext cx="5625498" cy="26109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6812" y="6211669"/>
            <a:ext cx="114732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Dehzangi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Omid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Mojtaba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Taherisadr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Raghvendar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ChangalVala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"IMU-Based Gait Recognition Using Convolutional Neural Networks and Multi-Sensor Fusion." Sensors 17.12 (2017): 2735.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756982" y="18321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Challenges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CustomShape 2"/>
          <p:cNvSpPr/>
          <p:nvPr/>
        </p:nvSpPr>
        <p:spPr>
          <a:xfrm>
            <a:off x="1360594" y="2156103"/>
            <a:ext cx="10077120" cy="278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83" name="Picture 4"/>
          <p:cNvPicPr/>
          <p:nvPr/>
        </p:nvPicPr>
        <p:blipFill>
          <a:blip r:embed="rId3"/>
          <a:stretch/>
        </p:blipFill>
        <p:spPr>
          <a:xfrm>
            <a:off x="1360594" y="1343121"/>
            <a:ext cx="1883520" cy="1883520"/>
          </a:xfrm>
          <a:prstGeom prst="rect">
            <a:avLst/>
          </a:prstGeom>
          <a:ln>
            <a:noFill/>
          </a:ln>
        </p:spPr>
      </p:pic>
      <p:sp>
        <p:nvSpPr>
          <p:cNvPr id="184" name="CustomShape 4"/>
          <p:cNvSpPr/>
          <p:nvPr/>
        </p:nvSpPr>
        <p:spPr>
          <a:xfrm>
            <a:off x="756982" y="3222068"/>
            <a:ext cx="3461663" cy="90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286470" indent="-285750" algn="ctr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Provide </a:t>
            </a:r>
            <a:r>
              <a:rPr lang="en-US" sz="18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real-time </a:t>
            </a:r>
          </a:p>
          <a:p>
            <a:pPr marL="720" algn="ctr">
              <a:lnSpc>
                <a:spcPct val="100000"/>
              </a:lnSpc>
              <a:buClr>
                <a:schemeClr val="accent2"/>
              </a:buClr>
            </a:pPr>
            <a:r>
              <a:rPr lang="en-US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analysis 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for each stroke.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43234" y="3502475"/>
            <a:ext cx="2561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Enhancing accuracy.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901" y="1537896"/>
            <a:ext cx="2095500" cy="18655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954" y="1537896"/>
            <a:ext cx="3674634" cy="194866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546219" y="3550743"/>
            <a:ext cx="2824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AR mobile application.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4515" y="106358"/>
            <a:ext cx="8308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Dataset (1/2)</a:t>
            </a:r>
            <a:endParaRPr lang="en-US" sz="4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90" y="1378893"/>
            <a:ext cx="975360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1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934986" y="1376280"/>
            <a:ext cx="4474080" cy="364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620" indent="-34290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80%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 Americans they can swim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; while o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nly </a:t>
            </a:r>
            <a:r>
              <a:rPr lang="en-US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56%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can perform all 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basic styles. 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[1]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750" indent="-28575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620" indent="-34290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Phases of the freestyle </a:t>
            </a:r>
            <a:r>
              <a:rPr lang="en-US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stroke</a:t>
            </a:r>
            <a:r>
              <a:rPr lang="en-US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750" indent="-28575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CustomShape 3"/>
          <p:cNvSpPr/>
          <p:nvPr/>
        </p:nvSpPr>
        <p:spPr>
          <a:xfrm>
            <a:off x="790737" y="107054"/>
            <a:ext cx="603864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Introduction (1/2)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TextShape 5"/>
          <p:cNvSpPr txBox="1"/>
          <p:nvPr/>
        </p:nvSpPr>
        <p:spPr>
          <a:xfrm>
            <a:off x="978863" y="3876900"/>
            <a:ext cx="3525157" cy="269489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Stroke Count.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1800" b="0" strike="noStrike" spc="-1" dirty="0" smtClean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Stroke Duration.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1800" b="0" strike="noStrike" spc="-1" dirty="0" smtClean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Stroke Rate.</a:t>
            </a:r>
            <a:endParaRPr lang="en-US" dirty="0" smtClean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085" y="211016"/>
            <a:ext cx="5342754" cy="311467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826898" y="0"/>
            <a:ext cx="2473160" cy="19681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0737" y="6142659"/>
            <a:ext cx="114012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[1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 https://www.quora.com/What-percentage-of-the-worlds-population-can-swim</a:t>
            </a: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[2] https://www.theendurancestore.com/blogs/the-endurance-store/54878339-swim-club-blog-stroke-rate-v-stroke-count-and-why-its-critical-for-swim-performance</a:t>
            </a:r>
          </a:p>
        </p:txBody>
      </p:sp>
      <p:pic>
        <p:nvPicPr>
          <p:cNvPr id="1026" name="Picture 2" descr="C:\Users\kc\Desktop\43062473_995497117319493_527259805983703040_n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4130" y="3167998"/>
            <a:ext cx="2115405" cy="1374616"/>
          </a:xfrm>
          <a:prstGeom prst="rect">
            <a:avLst/>
          </a:prstGeom>
          <a:noFill/>
        </p:spPr>
      </p:pic>
      <p:pic>
        <p:nvPicPr>
          <p:cNvPr id="1027" name="Picture 3" descr="C:\Users\kc\Desktop\43100353_303040930524449_9056434354640650240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35893" y="3310704"/>
            <a:ext cx="2138289" cy="1313684"/>
          </a:xfrm>
          <a:prstGeom prst="rect">
            <a:avLst/>
          </a:prstGeom>
          <a:noFill/>
        </p:spPr>
      </p:pic>
      <p:pic>
        <p:nvPicPr>
          <p:cNvPr id="1028" name="Picture 4" descr="C:\Users\kc\Desktop\43065964_815808468810399_6721832240117972992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04636" y="4813957"/>
            <a:ext cx="2172941" cy="1294754"/>
          </a:xfrm>
          <a:prstGeom prst="rect">
            <a:avLst/>
          </a:prstGeom>
          <a:noFill/>
        </p:spPr>
      </p:pic>
      <p:pic>
        <p:nvPicPr>
          <p:cNvPr id="1029" name="Picture 5" descr="C:\Users\kc\Desktop\43088544_251119748839861_6836745503166693376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03558" y="4803039"/>
            <a:ext cx="2156346" cy="12975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7697336" y="4503761"/>
            <a:ext cx="13323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1- Catch</a:t>
            </a:r>
            <a:endParaRPr lang="ar-EG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0306333" y="4492387"/>
            <a:ext cx="106452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2- Pull</a:t>
            </a:r>
            <a:endParaRPr lang="ar-EG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645019" y="6048232"/>
            <a:ext cx="106452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3- Exit</a:t>
            </a:r>
            <a:endParaRPr lang="ar-EG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0115264" y="6048233"/>
            <a:ext cx="15052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4- Recovery</a:t>
            </a:r>
            <a:endParaRPr lang="ar-EG" b="1" dirty="0"/>
          </a:p>
        </p:txBody>
      </p:sp>
    </p:spTree>
    <p:extLst>
      <p:ext uri="{BB962C8B-B14F-4D97-AF65-F5344CB8AC3E}">
        <p14:creationId xmlns:p14="http://schemas.microsoft.com/office/powerpoint/2010/main" val="248075051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139" y="1350631"/>
            <a:ext cx="9382125" cy="4238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4515" y="106358"/>
            <a:ext cx="8308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Dataset (2/2)</a:t>
            </a:r>
            <a:endParaRPr lang="en-US" sz="4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422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7"/>
          <p:cNvSpPr/>
          <p:nvPr/>
        </p:nvSpPr>
        <p:spPr>
          <a:xfrm>
            <a:off x="804692" y="6539892"/>
            <a:ext cx="10789617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[3] </a:t>
            </a:r>
            <a:r>
              <a:rPr lang="en-US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Virag</a:t>
            </a: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Bonnie et al. “Prevalence of Freestyle Biomechanical Errors in Elite Competitive Swimmers.” </a:t>
            </a:r>
            <a:r>
              <a:rPr lang="en-US" sz="1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Sports health</a:t>
            </a: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(2014).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CustomShape 8"/>
          <p:cNvSpPr/>
          <p:nvPr/>
        </p:nvSpPr>
        <p:spPr>
          <a:xfrm>
            <a:off x="598802" y="85650"/>
            <a:ext cx="11201395" cy="11359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Introduction </a:t>
            </a:r>
            <a:r>
              <a:rPr lang="en-US" sz="4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Common Mistakes In </a:t>
            </a:r>
            <a:r>
              <a:rPr lang="en-US" sz="4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Front </a:t>
            </a:r>
            <a:r>
              <a:rPr lang="en-US" sz="4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Crawl Stroke</a:t>
            </a:r>
            <a:r>
              <a:rPr lang="en-US" sz="4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4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(2/2)</a:t>
            </a:r>
          </a:p>
        </p:txBody>
      </p:sp>
      <p:sp>
        <p:nvSpPr>
          <p:cNvPr id="160" name="TextShape 9"/>
          <p:cNvSpPr txBox="1"/>
          <p:nvPr/>
        </p:nvSpPr>
        <p:spPr>
          <a:xfrm>
            <a:off x="7891590" y="809898"/>
            <a:ext cx="430041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Static behaviors</a:t>
            </a:r>
            <a:endParaRPr lang="en-US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TextShape 10"/>
          <p:cNvSpPr txBox="1"/>
          <p:nvPr/>
        </p:nvSpPr>
        <p:spPr>
          <a:xfrm>
            <a:off x="1580888" y="863376"/>
            <a:ext cx="4587395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Dynamic </a:t>
            </a:r>
            <a:r>
              <a:rPr lang="en-US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behaviors </a:t>
            </a:r>
            <a:r>
              <a:rPr lang="en-US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patterns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6168283" y="1348576"/>
            <a:ext cx="0" cy="46482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18926" y="3358237"/>
            <a:ext cx="3182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Hand (Elbow) entry angle.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023054" y="5912378"/>
            <a:ext cx="3661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Elbow position during recovery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818926" y="5807030"/>
            <a:ext cx="212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</a:rPr>
              <a:t>Body </a:t>
            </a:r>
            <a:r>
              <a:rPr lang="en-US" dirty="0" smtClean="0"/>
              <a:t>roll angle.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00" b="59950"/>
          <a:stretch/>
        </p:blipFill>
        <p:spPr>
          <a:xfrm>
            <a:off x="6340842" y="3835849"/>
            <a:ext cx="5549418" cy="19256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20" y="3904878"/>
            <a:ext cx="4952745" cy="19274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403" y="1220900"/>
            <a:ext cx="4962525" cy="2114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40" y="1307632"/>
            <a:ext cx="4962525" cy="215666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2068643" y="2296810"/>
            <a:ext cx="173055" cy="146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22857" y="3493320"/>
            <a:ext cx="2592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Pull-through pattern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410" y="1384519"/>
            <a:ext cx="2993410" cy="26943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84974" y="4126447"/>
            <a:ext cx="3182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Hand (Elbow) entry angle.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880" y="1384519"/>
            <a:ext cx="2993409" cy="27155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52527" y="4121416"/>
            <a:ext cx="2592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Pull-through pattern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88280" y="6440933"/>
            <a:ext cx="212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</a:rPr>
              <a:t>Body </a:t>
            </a:r>
            <a:r>
              <a:rPr lang="en-US" dirty="0" smtClean="0"/>
              <a:t>roll angle.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00" b="59950"/>
          <a:stretch/>
        </p:blipFill>
        <p:spPr>
          <a:xfrm>
            <a:off x="240851" y="4543941"/>
            <a:ext cx="5549418" cy="1925607"/>
          </a:xfrm>
          <a:prstGeom prst="rect">
            <a:avLst/>
          </a:prstGeom>
        </p:spPr>
      </p:pic>
      <p:sp>
        <p:nvSpPr>
          <p:cNvPr id="8" name="TextBox 23"/>
          <p:cNvSpPr txBox="1"/>
          <p:nvPr/>
        </p:nvSpPr>
        <p:spPr>
          <a:xfrm>
            <a:off x="7517925" y="6440932"/>
            <a:ext cx="3661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Elbow position during recovery</a:t>
            </a:r>
            <a:endParaRPr lang="en-US" dirty="0"/>
          </a:p>
        </p:txBody>
      </p:sp>
      <p:pic>
        <p:nvPicPr>
          <p:cNvPr id="10" name="Picture 9" descr="C:\Users\kc\Desktop\43173551_479032192616361_4400900254879186944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275" y="4515326"/>
            <a:ext cx="2841314" cy="1925607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8589" y="4515326"/>
            <a:ext cx="2651978" cy="192560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5813" y="127165"/>
            <a:ext cx="10982494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4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Introduction Common Mistakes In </a:t>
            </a:r>
            <a:r>
              <a:rPr lang="en-US" sz="4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freestyle (2/2</a:t>
            </a:r>
            <a:r>
              <a:rPr lang="en-US" sz="4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</p:txBody>
      </p:sp>
      <p:sp>
        <p:nvSpPr>
          <p:cNvPr id="12" name="TextShape 9"/>
          <p:cNvSpPr txBox="1"/>
          <p:nvPr/>
        </p:nvSpPr>
        <p:spPr>
          <a:xfrm>
            <a:off x="8000275" y="876486"/>
            <a:ext cx="430041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Static behaviors</a:t>
            </a:r>
          </a:p>
        </p:txBody>
      </p:sp>
      <p:sp>
        <p:nvSpPr>
          <p:cNvPr id="13" name="TextShape 10"/>
          <p:cNvSpPr txBox="1"/>
          <p:nvPr/>
        </p:nvSpPr>
        <p:spPr>
          <a:xfrm>
            <a:off x="1049665" y="876486"/>
            <a:ext cx="4587395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Dynamic </a:t>
            </a:r>
            <a:r>
              <a:rPr lang="en-US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behaviors </a:t>
            </a:r>
            <a:r>
              <a:rPr lang="en-US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patterns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6092067" y="1195507"/>
            <a:ext cx="0" cy="51206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5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>
          <a:xfrm>
            <a:off x="459563" y="392450"/>
            <a:ext cx="10058040" cy="10087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Related Work (</a:t>
            </a:r>
            <a:r>
              <a:rPr 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1/4):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" name="CustomShape 3"/>
          <p:cNvSpPr/>
          <p:nvPr/>
        </p:nvSpPr>
        <p:spPr>
          <a:xfrm>
            <a:off x="814319" y="6318784"/>
            <a:ext cx="9672705" cy="81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[4] </a:t>
            </a:r>
            <a:r>
              <a:rPr lang="en-US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Kon</a:t>
            </a:r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Yoshihisa et al. “Toward classification of swimming style by using underwater wireless accelerometer data.” </a:t>
            </a:r>
            <a:r>
              <a:rPr lang="en-US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UbiComp</a:t>
            </a:r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/ISWC Adjunct (2015).. 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563" y="1604520"/>
            <a:ext cx="628701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3260" indent="-34290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Aim to optimize training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efficiency and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thus improve results that the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swimmer can obtain</a:t>
            </a:r>
          </a:p>
          <a:p>
            <a:pPr marL="360">
              <a:buClr>
                <a:schemeClr val="accent2"/>
              </a:buClr>
            </a:pPr>
            <a:endParaRPr lang="en-US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260" indent="-34290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Handmade collected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data-set</a:t>
            </a:r>
          </a:p>
          <a:p>
            <a:pPr marL="360">
              <a:buClr>
                <a:schemeClr val="accent2"/>
              </a:buClr>
            </a:pPr>
            <a:endParaRPr lang="en-US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260" indent="-34290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Sensor position:</a:t>
            </a:r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Lower back.</a:t>
            </a:r>
          </a:p>
          <a:p>
            <a:pPr lvl="1"/>
            <a:endParaRPr lang="en-US" dirty="0"/>
          </a:p>
          <a:p>
            <a:pPr marL="343260" indent="-34290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auto detection for swimming style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and whether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subject swims or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turns</a:t>
            </a:r>
          </a:p>
          <a:p>
            <a:pPr marL="360">
              <a:buClr>
                <a:schemeClr val="accent2"/>
              </a:buClr>
            </a:pP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en-US" sz="2000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574" y="1033583"/>
            <a:ext cx="4176357" cy="21390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574" y="3332276"/>
            <a:ext cx="4176357" cy="222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67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814319" y="411134"/>
            <a:ext cx="10058040" cy="10087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Related Work </a:t>
            </a:r>
            <a:r>
              <a:rPr 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(</a:t>
            </a:r>
            <a:r>
              <a:rPr lang="en-US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2</a:t>
            </a:r>
            <a:r>
              <a:rPr 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/4):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4" name="CustomShape 3"/>
          <p:cNvSpPr/>
          <p:nvPr/>
        </p:nvSpPr>
        <p:spPr>
          <a:xfrm>
            <a:off x="814319" y="6318784"/>
            <a:ext cx="9672705" cy="81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[4] </a:t>
            </a:r>
            <a:r>
              <a:rPr lang="en-US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Bächlin</a:t>
            </a: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Marc &amp; </a:t>
            </a:r>
            <a:r>
              <a:rPr lang="en-US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Förster</a:t>
            </a: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en-US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Kilian</a:t>
            </a: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&amp; </a:t>
            </a:r>
            <a:r>
              <a:rPr lang="en-US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Tröster</a:t>
            </a: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Gerhard. (2009). </a:t>
            </a:r>
            <a:r>
              <a:rPr lang="en-US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SwimMaster</a:t>
            </a: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A Wearable Assistant for Swimmer. ACM International Conference Proceeding Series. 215-224. 10.1145/1620545.1620578. 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5" name="Picture 10"/>
          <p:cNvPicPr/>
          <p:nvPr/>
        </p:nvPicPr>
        <p:blipFill>
          <a:blip r:embed="rId3"/>
          <a:stretch/>
        </p:blipFill>
        <p:spPr>
          <a:xfrm>
            <a:off x="9450000" y="2108880"/>
            <a:ext cx="2593800" cy="3852000"/>
          </a:xfrm>
          <a:prstGeom prst="rect">
            <a:avLst/>
          </a:prstGeom>
          <a:ln>
            <a:noFill/>
          </a:ln>
        </p:spPr>
      </p:pic>
      <p:pic>
        <p:nvPicPr>
          <p:cNvPr id="167" name="Picture 12"/>
          <p:cNvPicPr/>
          <p:nvPr/>
        </p:nvPicPr>
        <p:blipFill>
          <a:blip r:embed="rId4"/>
          <a:stretch/>
        </p:blipFill>
        <p:spPr>
          <a:xfrm>
            <a:off x="6746580" y="2108880"/>
            <a:ext cx="2515320" cy="182916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59563" y="1856024"/>
            <a:ext cx="628701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3260" indent="-34290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optimum body position </a:t>
            </a:r>
            <a:r>
              <a:rPr lang="en-US" sz="2000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Sensor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positions: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Upper back.</a:t>
            </a:r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Lower back.</a:t>
            </a:r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Right wrist.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343260" indent="-34290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Time per lane, the swimming velocity and the number of strokes per lane</a:t>
            </a:r>
          </a:p>
          <a:p>
            <a:pPr marL="343260" indent="-342900"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Data analysis is based on </a:t>
            </a:r>
            <a:r>
              <a:rPr lang="en-US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off-line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algorithms.</a:t>
            </a:r>
          </a:p>
          <a:p>
            <a:pPr marL="343260" indent="-34290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en-US" sz="2000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691766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4759" y="2109333"/>
            <a:ext cx="7712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000" dirty="0"/>
              <a:t>In swimming</a:t>
            </a:r>
            <a:r>
              <a:rPr lang="en-US" sz="2000" dirty="0" smtClean="0"/>
              <a:t>, coaches often simultaneously </a:t>
            </a:r>
            <a:r>
              <a:rPr lang="en-US" sz="2000" dirty="0"/>
              <a:t>monitor 10 swimmers or </a:t>
            </a:r>
            <a:r>
              <a:rPr lang="en-US" sz="2000" dirty="0" smtClean="0"/>
              <a:t>more within </a:t>
            </a:r>
            <a:r>
              <a:rPr lang="en-US" sz="2000" dirty="0"/>
              <a:t>short </a:t>
            </a:r>
            <a:r>
              <a:rPr lang="en-US" sz="2000" dirty="0" smtClean="0"/>
              <a:t>intervals from </a:t>
            </a:r>
            <a:r>
              <a:rPr lang="en-US" sz="2000" dirty="0"/>
              <a:t>each </a:t>
            </a:r>
            <a:r>
              <a:rPr lang="en-US" sz="2000" dirty="0" smtClean="0"/>
              <a:t>other.</a:t>
            </a:r>
          </a:p>
          <a:p>
            <a:pPr>
              <a:buClr>
                <a:schemeClr val="accent2"/>
              </a:buClr>
            </a:pPr>
            <a:endParaRPr lang="en-US" sz="2000" dirty="0" smtClean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000" dirty="0" smtClean="0"/>
              <a:t>Comparison of human </a:t>
            </a:r>
            <a:r>
              <a:rPr lang="en-US" sz="2000" dirty="0"/>
              <a:t>and </a:t>
            </a:r>
            <a:r>
              <a:rPr lang="en-US" sz="2000" dirty="0" smtClean="0"/>
              <a:t>sensor-based studies </a:t>
            </a:r>
            <a:r>
              <a:rPr lang="en-US" sz="2000" dirty="0"/>
              <a:t>of swimming performance</a:t>
            </a:r>
            <a:r>
              <a:rPr lang="en-US" sz="2000" dirty="0" smtClean="0"/>
              <a:t>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n-US" sz="2000" dirty="0" smtClean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000" dirty="0" smtClean="0"/>
              <a:t>Tri-Axial Accelerometers the placed on </a:t>
            </a:r>
            <a:r>
              <a:rPr lang="en-US" sz="2000" dirty="0"/>
              <a:t>upper </a:t>
            </a:r>
            <a:r>
              <a:rPr lang="en-US" sz="2000" dirty="0" smtClean="0"/>
              <a:t>back.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n-US" sz="2000" dirty="0" smtClean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000" dirty="0"/>
              <a:t>R</a:t>
            </a:r>
            <a:r>
              <a:rPr lang="en-US" sz="2000" dirty="0" smtClean="0"/>
              <a:t>eported accuracy for stroke detection 95%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8368" y="6440269"/>
            <a:ext cx="10121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[5]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Ganzevles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Sander, et al. "Using tri-axial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accelerometry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 daily elite swim training practice." </a:t>
            </a:r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Sensors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17.5 (2017): 990.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8368" y="207500"/>
            <a:ext cx="10948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Related Work (3/4):</a:t>
            </a:r>
            <a:endParaRPr lang="en-US" sz="36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359" y="2980488"/>
            <a:ext cx="2726424" cy="290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2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9471" y="159368"/>
            <a:ext cx="9707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Related Work (4/4):</a:t>
            </a:r>
            <a:endParaRPr lang="en-US" sz="36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4073" y="1315661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dirty="0"/>
              <a:t>C</a:t>
            </a:r>
            <a:r>
              <a:rPr lang="en-US" dirty="0" smtClean="0"/>
              <a:t>omparison of two different sensor placements (wrist and upper back) and different sampling frequencies.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b="1" dirty="0" smtClean="0"/>
              <a:t>Two datasets:</a:t>
            </a:r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1- consists of freestyle and breaststroke with 3 different velocities.</a:t>
            </a:r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2- consists of freestyle, breaststroke and backstroke but by any velocities.</a:t>
            </a:r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b="1" dirty="0"/>
              <a:t>R</a:t>
            </a:r>
            <a:r>
              <a:rPr lang="en-US" b="1" dirty="0" smtClean="0"/>
              <a:t>eported accuracy: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7" b="16157"/>
          <a:stretch/>
        </p:blipFill>
        <p:spPr>
          <a:xfrm>
            <a:off x="2015216" y="4133922"/>
            <a:ext cx="9869714" cy="229384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54073" y="6325366"/>
            <a:ext cx="98186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[6] </a:t>
            </a:r>
            <a:r>
              <a:rPr lang="en-US" sz="1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Siirtola</a:t>
            </a:r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en-US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Pekka</a:t>
            </a:r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et al. "Efficient accelerometer-based swimming exercise tracking." Computational Intelligence and Data Mining (CIDM), 2011 IEEE Symposium on. IEEE, 2011.</a:t>
            </a:r>
          </a:p>
        </p:txBody>
      </p:sp>
    </p:spTree>
    <p:extLst>
      <p:ext uri="{BB962C8B-B14F-4D97-AF65-F5344CB8AC3E}">
        <p14:creationId xmlns:p14="http://schemas.microsoft.com/office/powerpoint/2010/main" val="284700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>
            <a:noFill/>
          </a:ln>
        </p:spPr>
        <p:txBody>
          <a:bodyPr lIns="0" rIns="0"/>
          <a:lstStyle/>
          <a:p>
            <a:pPr algn="ctr">
              <a:lnSpc>
                <a:spcPct val="100000"/>
              </a:lnSpc>
            </a:pPr>
            <a:endParaRPr lang="en-US" sz="20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91440" indent="-91080" algn="ctr">
              <a:lnSpc>
                <a:spcPct val="100000"/>
              </a:lnSpc>
              <a:buClr>
                <a:srgbClr val="E48312"/>
              </a:buClr>
              <a:buFont typeface="Calibri"/>
              <a:buChar char=" "/>
            </a:pPr>
            <a:r>
              <a:rPr lang="en-US" sz="3600" b="0" strike="noStrike" spc="-1" dirty="0">
                <a:uFill>
                  <a:solidFill>
                    <a:srgbClr val="FFFFFF"/>
                  </a:solidFill>
                </a:uFill>
                <a:latin typeface="Calibri"/>
              </a:rPr>
              <a:t>Enhance the </a:t>
            </a:r>
            <a:r>
              <a:rPr lang="en-US" sz="36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classification accuracy</a:t>
            </a:r>
            <a:r>
              <a:rPr lang="en-US" sz="3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 swimming style exercises through sensor readings and providing 
</a:t>
            </a:r>
            <a:r>
              <a:rPr lang="en-US" sz="36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real-time </a:t>
            </a:r>
            <a:r>
              <a:rPr lang="en-US" sz="36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feedback </a:t>
            </a:r>
            <a:r>
              <a:rPr lang="en-US" sz="3600" spc="-1" dirty="0">
                <a:uFill>
                  <a:solidFill>
                    <a:srgbClr val="FFFFFF"/>
                  </a:solidFill>
                </a:uFill>
                <a:latin typeface="Calibri"/>
              </a:rPr>
              <a:t>with</a:t>
            </a:r>
            <a:r>
              <a:rPr lang="en-US" sz="36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AR </a:t>
            </a:r>
            <a:r>
              <a:rPr lang="en-US" sz="3600" spc="-1" dirty="0">
                <a:uFill>
                  <a:solidFill>
                    <a:srgbClr val="FFFFFF"/>
                  </a:solidFill>
                </a:uFill>
                <a:latin typeface="Calibri"/>
              </a:rPr>
              <a:t>mobile </a:t>
            </a:r>
            <a:r>
              <a:rPr lang="en-US" sz="3600" strike="noStrike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application</a:t>
            </a:r>
            <a:endParaRPr lang="en-US" sz="2000" strike="noStrike" spc="-1" dirty="0"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0" name="CustomShape 2"/>
          <p:cNvSpPr/>
          <p:nvPr/>
        </p:nvSpPr>
        <p:spPr>
          <a:xfrm>
            <a:off x="838080" y="365040"/>
            <a:ext cx="603864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Problem</a:t>
            </a:r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Statement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673200" y="-244068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System Overview 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4767"/>
            <a:ext cx="12192000" cy="59232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2191984" y="4722965"/>
            <a:ext cx="95535" cy="1910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3913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12974</TotalTime>
  <Words>721</Words>
  <Application>Microsoft Office PowerPoint</Application>
  <PresentationFormat>Widescreen</PresentationFormat>
  <Paragraphs>136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 Unicode MS</vt:lpstr>
      <vt:lpstr>Arial</vt:lpstr>
      <vt:lpstr>Calibri</vt:lpstr>
      <vt:lpstr>Calibri Light</vt:lpstr>
      <vt:lpstr>DejaVu Sans</vt:lpstr>
      <vt:lpstr>Tahoma</vt:lpstr>
      <vt:lpstr>Times New Roman</vt:lpstr>
      <vt:lpstr>Trebuchet MS</vt:lpstr>
      <vt:lpstr>Wingdings</vt:lpstr>
      <vt:lpstr>Wingdings 3</vt:lpstr>
      <vt:lpstr>Custom Design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Muhamed Ahmed</dc:creator>
  <dc:description/>
  <cp:lastModifiedBy>Hossam</cp:lastModifiedBy>
  <cp:revision>1072</cp:revision>
  <dcterms:created xsi:type="dcterms:W3CDTF">2018-08-15T14:17:06Z</dcterms:created>
  <dcterms:modified xsi:type="dcterms:W3CDTF">2018-10-02T18:00:53Z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5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17</vt:i4>
  </property>
</Properties>
</file>