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7" r:id="rId2"/>
    <p:sldId id="258" r:id="rId3"/>
    <p:sldId id="278" r:id="rId4"/>
    <p:sldId id="279" r:id="rId5"/>
    <p:sldId id="280" r:id="rId6"/>
    <p:sldId id="281" r:id="rId7"/>
    <p:sldId id="270" r:id="rId8"/>
    <p:sldId id="276" r:id="rId9"/>
    <p:sldId id="285" r:id="rId10"/>
    <p:sldId id="286" r:id="rId11"/>
    <p:sldId id="287" r:id="rId12"/>
    <p:sldId id="288" r:id="rId13"/>
    <p:sldId id="289" r:id="rId14"/>
    <p:sldId id="290" r:id="rId15"/>
    <p:sldId id="291" r:id="rId16"/>
    <p:sldId id="260" r:id="rId17"/>
    <p:sldId id="262" r:id="rId18"/>
    <p:sldId id="263" r:id="rId19"/>
    <p:sldId id="271" r:id="rId20"/>
    <p:sldId id="264"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6" autoAdjust="0"/>
    <p:restoredTop sz="84381" autoAdjust="0"/>
  </p:normalViewPr>
  <p:slideViewPr>
    <p:cSldViewPr snapToGrid="0">
      <p:cViewPr varScale="1">
        <p:scale>
          <a:sx n="72" d="100"/>
          <a:sy n="72" d="100"/>
        </p:scale>
        <p:origin x="5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C452C-6134-4C6B-BC81-07E6E2E30368}" type="datetimeFigureOut">
              <a:rPr lang="en-US" smtClean="0"/>
              <a:t>2019/01/14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600BF-E01B-42BE-B461-901398D50CAC}" type="slidenum">
              <a:rPr lang="en-US" smtClean="0"/>
              <a:t>‹#›</a:t>
            </a:fld>
            <a:endParaRPr lang="en-US"/>
          </a:p>
        </p:txBody>
      </p:sp>
    </p:spTree>
    <p:extLst>
      <p:ext uri="{BB962C8B-B14F-4D97-AF65-F5344CB8AC3E}">
        <p14:creationId xmlns:p14="http://schemas.microsoft.com/office/powerpoint/2010/main" val="3400360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
        <p:nvSpPr>
          <p:cNvPr id="219" name="TextShape 2"/>
          <p:cNvSpPr txBox="1"/>
          <p:nvPr/>
        </p:nvSpPr>
        <p:spPr>
          <a:xfrm>
            <a:off x="3884760" y="8685360"/>
            <a:ext cx="2971440" cy="458280"/>
          </a:xfrm>
          <a:prstGeom prst="rect">
            <a:avLst/>
          </a:prstGeom>
          <a:noFill/>
          <a:ln>
            <a:noFill/>
          </a:ln>
        </p:spPr>
        <p:txBody>
          <a:bodyPr anchor="b"/>
          <a:lstStyle/>
          <a:p>
            <a:pPr algn="r">
              <a:lnSpc>
                <a:spcPct val="100000"/>
              </a:lnSpc>
            </a:pPr>
            <a:fld id="{E3C868B2-16BF-47B6-AE0B-398089D2C60A}" type="slidenum">
              <a:rPr lang="en-US" sz="1200" b="0" strike="noStrike" spc="-1">
                <a:solidFill>
                  <a:srgbClr val="000000"/>
                </a:solidFill>
                <a:uFill>
                  <a:solidFill>
                    <a:srgbClr val="FFFFFF"/>
                  </a:solidFill>
                </a:uFill>
                <a:latin typeface="+mn-lt"/>
                <a:ea typeface="+mn-ea"/>
              </a:rPr>
              <a:t>3</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9188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Preprocessing</a:t>
            </a:r>
            <a:r>
              <a:rPr lang="en-US" dirty="0"/>
              <a:t>: Magnitude acceleration</a:t>
            </a:r>
            <a:r>
              <a:rPr lang="en-US" baseline="0" dirty="0"/>
              <a:t> and t</a:t>
            </a:r>
            <a:r>
              <a:rPr lang="en-US" dirty="0"/>
              <a:t>he orientation of the phone has limitations.</a:t>
            </a:r>
          </a:p>
          <a:p>
            <a:r>
              <a:rPr lang="en-US" b="1" dirty="0"/>
              <a:t>Feature</a:t>
            </a:r>
            <a:r>
              <a:rPr lang="en-US" baseline="0" dirty="0"/>
              <a:t> </a:t>
            </a:r>
            <a:r>
              <a:rPr lang="en-US" b="1" baseline="0" dirty="0"/>
              <a:t>extraction</a:t>
            </a:r>
            <a:r>
              <a:rPr lang="en-US" baseline="0" dirty="0"/>
              <a:t>: </a:t>
            </a:r>
            <a:r>
              <a:rPr lang="en-US" dirty="0"/>
              <a:t>features extracted from a signal where two out of three</a:t>
            </a:r>
            <a:r>
              <a:rPr lang="en-US" baseline="0" dirty="0"/>
              <a:t> </a:t>
            </a:r>
            <a:r>
              <a:rPr lang="en-US" dirty="0"/>
              <a:t>acceleration channels were square summed.</a:t>
            </a:r>
          </a:p>
        </p:txBody>
      </p:sp>
      <p:sp>
        <p:nvSpPr>
          <p:cNvPr id="4" name="Slide Number Placeholder 3"/>
          <p:cNvSpPr>
            <a:spLocks noGrp="1"/>
          </p:cNvSpPr>
          <p:nvPr>
            <p:ph type="sldNum" sz="quarter" idx="10"/>
          </p:nvPr>
        </p:nvSpPr>
        <p:spPr/>
        <p:txBody>
          <a:bodyPr/>
          <a:lstStyle/>
          <a:p>
            <a:fld id="{7CE600BF-E01B-42BE-B461-901398D50CAC}" type="slidenum">
              <a:rPr lang="en-US" smtClean="0"/>
              <a:t>6</a:t>
            </a:fld>
            <a:endParaRPr lang="en-US"/>
          </a:p>
        </p:txBody>
      </p:sp>
    </p:spTree>
    <p:extLst>
      <p:ext uri="{BB962C8B-B14F-4D97-AF65-F5344CB8AC3E}">
        <p14:creationId xmlns:p14="http://schemas.microsoft.com/office/powerpoint/2010/main" val="94262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600BF-E01B-42BE-B461-901398D50CAC}" type="slidenum">
              <a:rPr lang="en-US" smtClean="0"/>
              <a:t>7</a:t>
            </a:fld>
            <a:endParaRPr lang="en-US"/>
          </a:p>
        </p:txBody>
      </p:sp>
    </p:spTree>
    <p:extLst>
      <p:ext uri="{BB962C8B-B14F-4D97-AF65-F5344CB8AC3E}">
        <p14:creationId xmlns:p14="http://schemas.microsoft.com/office/powerpoint/2010/main" val="912200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Performance</a:t>
            </a:r>
            <a:r>
              <a:rPr lang="en-US" b="1" baseline="0" dirty="0"/>
              <a:t> and speed: </a:t>
            </a:r>
            <a:r>
              <a:rPr lang="en-US" baseline="0" dirty="0"/>
              <a:t>The Swimming Self-Coaching must be interactive and the delays involved must be reduced. So in every action response of the Swimming Self-Coaching. Detection and classification must have no delays.</a:t>
            </a:r>
          </a:p>
          <a:p>
            <a:endParaRPr lang="en-US" baseline="0" dirty="0"/>
          </a:p>
          <a:p>
            <a:pPr marL="171450" indent="-171450">
              <a:buFont typeface="Arial" panose="020B0604020202020204" pitchFamily="34" charset="0"/>
              <a:buChar char="•"/>
            </a:pPr>
            <a:r>
              <a:rPr lang="en-US" b="1" baseline="0" dirty="0"/>
              <a:t>Reliability:</a:t>
            </a:r>
            <a:r>
              <a:rPr lang="en-US" baseline="0" dirty="0"/>
              <a:t> The Swimming Self-Coaching is reliable. It must be make sure that the system is reliable in its operations. This would be mainly focusing on the detection and classification. As sensors readings should be accurate and error free. When a detected wrong movement is being classified, it is very important to identify the type of the wrong movement correctly with no errors and the user should be able to trust the Swimming Self-Coaching fail rate is almost 0 percent.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1" baseline="0" dirty="0"/>
              <a:t>Usability: </a:t>
            </a:r>
            <a:r>
              <a:rPr lang="en-US" b="0" baseline="0" dirty="0"/>
              <a:t>Proportion of functionalities or tasks mastered doesn't need time to be learned. Also, this system is easy to be memorized due to the small number of tasks the user will do.</a:t>
            </a:r>
          </a:p>
          <a:p>
            <a:pPr marL="0" indent="0">
              <a:buFont typeface="Arial" panose="020B0604020202020204" pitchFamily="34" charset="0"/>
              <a:buNone/>
            </a:pPr>
            <a:endParaRPr lang="en-US" b="0" baseline="0" dirty="0"/>
          </a:p>
          <a:p>
            <a:pPr marL="171450" indent="-171450">
              <a:buFont typeface="Arial" panose="020B0604020202020204" pitchFamily="34" charset="0"/>
              <a:buChar char="•"/>
            </a:pPr>
            <a:r>
              <a:rPr lang="en-US" b="1" baseline="0" dirty="0"/>
              <a:t>Scalability: </a:t>
            </a:r>
            <a:r>
              <a:rPr lang="en-US" b="0" baseline="0" dirty="0"/>
              <a:t>The Swimming Self-Coaching is scalable. It should be easy to maintain to minimize the amount of changes that would be done to the code.</a:t>
            </a:r>
            <a:endParaRPr lang="en-US" b="0" dirty="0"/>
          </a:p>
        </p:txBody>
      </p:sp>
      <p:sp>
        <p:nvSpPr>
          <p:cNvPr id="4" name="Slide Number Placeholder 3"/>
          <p:cNvSpPr>
            <a:spLocks noGrp="1"/>
          </p:cNvSpPr>
          <p:nvPr>
            <p:ph type="sldNum" sz="quarter" idx="10"/>
          </p:nvPr>
        </p:nvSpPr>
        <p:spPr/>
        <p:txBody>
          <a:bodyPr/>
          <a:lstStyle/>
          <a:p>
            <a:fld id="{7CE600BF-E01B-42BE-B461-901398D50CAC}" type="slidenum">
              <a:rPr lang="en-US" smtClean="0"/>
              <a:t>16</a:t>
            </a:fld>
            <a:endParaRPr lang="en-US"/>
          </a:p>
        </p:txBody>
      </p:sp>
    </p:spTree>
    <p:extLst>
      <p:ext uri="{BB962C8B-B14F-4D97-AF65-F5344CB8AC3E}">
        <p14:creationId xmlns:p14="http://schemas.microsoft.com/office/powerpoint/2010/main" val="88819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2019/01/14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2019/01/14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2019/01/14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2019/01/14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2019/01/14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2019/01/14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2019/01/14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2019/01/14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2019/01/14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2019/01/14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2019/01/14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2019/01/14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2019/01/14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2019/01/14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2019/01/14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2019/01/14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2019/01/14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1180582" y="2600254"/>
            <a:ext cx="9915915" cy="223226"/>
          </a:xfrm>
          <a:prstGeom prst="rect">
            <a:avLst/>
          </a:prstGeom>
          <a:noFill/>
          <a:ln>
            <a:noFill/>
          </a:ln>
        </p:spPr>
        <p:txBody>
          <a:bodyPr anchor="b"/>
          <a:lstStyle/>
          <a:p>
            <a:pPr algn="ctr">
              <a:lnSpc>
                <a:spcPct val="100000"/>
              </a:lnSpc>
            </a:pPr>
            <a:r>
              <a:rPr lang="en-US" sz="7200" b="0" strike="noStrike" spc="-49" dirty="0">
                <a:solidFill>
                  <a:srgbClr val="262626"/>
                </a:solidFill>
                <a:uFill>
                  <a:solidFill>
                    <a:srgbClr val="FFFFFF"/>
                  </a:solidFill>
                </a:uFill>
                <a:latin typeface="Times New Roman" panose="02020603050405020304" pitchFamily="18" charset="0"/>
                <a:cs typeface="Times New Roman" panose="02020603050405020304" pitchFamily="18" charset="0"/>
              </a:rPr>
              <a:t>Swimming Self-Coaching </a:t>
            </a:r>
            <a:endParaRPr lang="en-US" sz="72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
        <p:nvSpPr>
          <p:cNvPr id="135" name="TextShape 2"/>
          <p:cNvSpPr txBox="1"/>
          <p:nvPr/>
        </p:nvSpPr>
        <p:spPr>
          <a:xfrm>
            <a:off x="817677" y="3547800"/>
            <a:ext cx="10641724" cy="1142640"/>
          </a:xfrm>
          <a:prstGeom prst="rect">
            <a:avLst/>
          </a:prstGeom>
          <a:noFill/>
          <a:ln>
            <a:noFill/>
          </a:ln>
        </p:spPr>
        <p:txBody>
          <a:bodyPr/>
          <a:lstStyle/>
          <a:p>
            <a:pPr algn="ctr">
              <a:lnSpc>
                <a:spcPct val="100000"/>
              </a:lnSpc>
            </a:pPr>
            <a:r>
              <a:rPr lang="en-US" sz="1600" b="0" strike="noStrike" cap="all" spc="199" dirty="0">
                <a:solidFill>
                  <a:srgbClr val="637052"/>
                </a:solidFill>
                <a:uFill>
                  <a:solidFill>
                    <a:srgbClr val="FFFFFF"/>
                  </a:solidFill>
                </a:uFill>
                <a:latin typeface="Times New Roman" panose="02020603050405020304" pitchFamily="18" charset="0"/>
                <a:cs typeface="Times New Roman" panose="02020603050405020304" pitchFamily="18" charset="0"/>
              </a:rPr>
              <a:t>Mohamed </a:t>
            </a:r>
            <a:r>
              <a:rPr lang="en-US" sz="1600" b="0" strike="noStrike" cap="all" spc="199" dirty="0" err="1">
                <a:solidFill>
                  <a:srgbClr val="637052"/>
                </a:solidFill>
                <a:uFill>
                  <a:solidFill>
                    <a:srgbClr val="FFFFFF"/>
                  </a:solidFill>
                </a:uFill>
                <a:latin typeface="Times New Roman" panose="02020603050405020304" pitchFamily="18" charset="0"/>
                <a:cs typeface="Times New Roman" panose="02020603050405020304" pitchFamily="18" charset="0"/>
              </a:rPr>
              <a:t>ehab</a:t>
            </a:r>
            <a:r>
              <a:rPr lang="en-US" sz="1600" b="0" strike="noStrike" cap="all" spc="199" dirty="0">
                <a:solidFill>
                  <a:srgbClr val="637052"/>
                </a:solidFill>
                <a:uFill>
                  <a:solidFill>
                    <a:srgbClr val="FFFFFF"/>
                  </a:solidFill>
                </a:uFill>
                <a:latin typeface="Times New Roman" panose="02020603050405020304" pitchFamily="18" charset="0"/>
                <a:cs typeface="Times New Roman" panose="02020603050405020304" pitchFamily="18" charset="0"/>
              </a:rPr>
              <a:t> – </a:t>
            </a:r>
            <a:r>
              <a:rPr lang="en-US" sz="1600" cap="all" spc="199" dirty="0">
                <a:solidFill>
                  <a:srgbClr val="637052"/>
                </a:solidFill>
                <a:uFill>
                  <a:solidFill>
                    <a:srgbClr val="FFFFFF"/>
                  </a:solidFill>
                </a:uFill>
                <a:latin typeface="Times New Roman" panose="02020603050405020304" pitchFamily="18" charset="0"/>
                <a:cs typeface="Times New Roman" panose="02020603050405020304" pitchFamily="18" charset="0"/>
              </a:rPr>
              <a:t>Mohamed </a:t>
            </a:r>
            <a:r>
              <a:rPr lang="en-US" sz="1600" cap="all" spc="199" dirty="0" err="1">
                <a:solidFill>
                  <a:srgbClr val="637052"/>
                </a:solidFill>
                <a:uFill>
                  <a:solidFill>
                    <a:srgbClr val="FFFFFF"/>
                  </a:solidFill>
                </a:uFill>
                <a:latin typeface="Times New Roman" panose="02020603050405020304" pitchFamily="18" charset="0"/>
                <a:cs typeface="Times New Roman" panose="02020603050405020304" pitchFamily="18" charset="0"/>
              </a:rPr>
              <a:t>ahmed</a:t>
            </a:r>
            <a:r>
              <a:rPr lang="en-US" sz="1600" cap="all" spc="199" dirty="0">
                <a:solidFill>
                  <a:srgbClr val="637052"/>
                </a:solidFill>
                <a:uFill>
                  <a:solidFill>
                    <a:srgbClr val="FFFFFF"/>
                  </a:solidFill>
                </a:uFill>
                <a:latin typeface="Times New Roman" panose="02020603050405020304" pitchFamily="18" charset="0"/>
                <a:cs typeface="Times New Roman" panose="02020603050405020304" pitchFamily="18" charset="0"/>
              </a:rPr>
              <a:t> – </a:t>
            </a:r>
            <a:r>
              <a:rPr lang="en-US" sz="1600" cap="all" spc="199" dirty="0" err="1">
                <a:solidFill>
                  <a:srgbClr val="637052"/>
                </a:solidFill>
                <a:uFill>
                  <a:solidFill>
                    <a:srgbClr val="FFFFFF"/>
                  </a:solidFill>
                </a:uFill>
                <a:latin typeface="Times New Roman" panose="02020603050405020304" pitchFamily="18" charset="0"/>
                <a:cs typeface="Times New Roman" panose="02020603050405020304" pitchFamily="18" charset="0"/>
              </a:rPr>
              <a:t>Hossam</a:t>
            </a:r>
            <a:r>
              <a:rPr lang="en-US" sz="1600" cap="all" spc="199" dirty="0">
                <a:solidFill>
                  <a:srgbClr val="637052"/>
                </a:solidFill>
                <a:uFill>
                  <a:solidFill>
                    <a:srgbClr val="FFFFFF"/>
                  </a:solidFill>
                </a:uFill>
                <a:latin typeface="Times New Roman" panose="02020603050405020304" pitchFamily="18" charset="0"/>
                <a:cs typeface="Times New Roman" panose="02020603050405020304" pitchFamily="18" charset="0"/>
              </a:rPr>
              <a:t> </a:t>
            </a:r>
            <a:r>
              <a:rPr lang="en-US" sz="1600" b="0" strike="noStrike" cap="all" spc="199" dirty="0">
                <a:solidFill>
                  <a:srgbClr val="637052"/>
                </a:solidFill>
                <a:uFill>
                  <a:solidFill>
                    <a:srgbClr val="FFFFFF"/>
                  </a:solidFill>
                </a:uFill>
                <a:latin typeface="Times New Roman" panose="02020603050405020304" pitchFamily="18" charset="0"/>
                <a:cs typeface="Times New Roman" panose="02020603050405020304" pitchFamily="18" charset="0"/>
              </a:rPr>
              <a:t>Mohamed – </a:t>
            </a:r>
            <a:r>
              <a:rPr lang="en-US" sz="1600" b="0" strike="noStrike" cap="all" spc="199" dirty="0" err="1">
                <a:solidFill>
                  <a:srgbClr val="637052"/>
                </a:solidFill>
                <a:uFill>
                  <a:solidFill>
                    <a:srgbClr val="FFFFFF"/>
                  </a:solidFill>
                </a:uFill>
                <a:latin typeface="Times New Roman" panose="02020603050405020304" pitchFamily="18" charset="0"/>
                <a:cs typeface="Times New Roman" panose="02020603050405020304" pitchFamily="18" charset="0"/>
              </a:rPr>
              <a:t>Mostafa</a:t>
            </a:r>
            <a:r>
              <a:rPr lang="en-US" sz="1600" b="0" strike="noStrike" cap="all" spc="199" dirty="0">
                <a:solidFill>
                  <a:srgbClr val="637052"/>
                </a:solidFill>
                <a:uFill>
                  <a:solidFill>
                    <a:srgbClr val="FFFFFF"/>
                  </a:solidFill>
                </a:uFill>
                <a:latin typeface="Times New Roman" panose="02020603050405020304" pitchFamily="18" charset="0"/>
                <a:cs typeface="Times New Roman" panose="02020603050405020304" pitchFamily="18" charset="0"/>
              </a:rPr>
              <a:t> </a:t>
            </a:r>
            <a:r>
              <a:rPr lang="en-US" sz="1600" b="0" strike="noStrike" cap="all" spc="199" dirty="0" err="1">
                <a:solidFill>
                  <a:srgbClr val="637052"/>
                </a:solidFill>
                <a:uFill>
                  <a:solidFill>
                    <a:srgbClr val="FFFFFF"/>
                  </a:solidFill>
                </a:uFill>
                <a:latin typeface="Times New Roman" panose="02020603050405020304" pitchFamily="18" charset="0"/>
                <a:cs typeface="Times New Roman" panose="02020603050405020304" pitchFamily="18" charset="0"/>
              </a:rPr>
              <a:t>hamad</a:t>
            </a:r>
            <a:endParaRPr lang="en-US" sz="16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ctr">
              <a:lnSpc>
                <a:spcPct val="100000"/>
              </a:lnSpc>
            </a:pPr>
            <a:endParaRPr lang="en-US" sz="16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pic>
        <p:nvPicPr>
          <p:cNvPr id="136" name="Picture 3"/>
          <p:cNvPicPr/>
          <p:nvPr/>
        </p:nvPicPr>
        <p:blipFill>
          <a:blip r:embed="rId2"/>
          <a:stretch/>
        </p:blipFill>
        <p:spPr>
          <a:xfrm>
            <a:off x="9106080" y="0"/>
            <a:ext cx="3085920" cy="1476000"/>
          </a:xfrm>
          <a:prstGeom prst="rect">
            <a:avLst/>
          </a:prstGeom>
          <a:ln>
            <a:noFill/>
          </a:ln>
        </p:spPr>
      </p:pic>
      <p:sp>
        <p:nvSpPr>
          <p:cNvPr id="137" name="CustomShape 3"/>
          <p:cNvSpPr/>
          <p:nvPr/>
        </p:nvSpPr>
        <p:spPr>
          <a:xfrm>
            <a:off x="1368174" y="5021515"/>
            <a:ext cx="550296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Supervisor: Dr. </a:t>
            </a:r>
            <a:r>
              <a:rPr lang="en-US" sz="2400" b="0" strike="noStrike"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Ayman</a:t>
            </a:r>
            <a:r>
              <a:rPr lang="en-US" sz="24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2400" b="0" strike="noStrike"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Ezzat</a:t>
            </a:r>
            <a:endParaRPr lang="en-US"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nSpc>
                <a:spcPct val="100000"/>
              </a:lnSpc>
            </a:pPr>
            <a:r>
              <a:rPr lang="en-US" sz="24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Teacher Assistant: Eng. </a:t>
            </a:r>
            <a:r>
              <a:rPr lang="en-US" sz="2400" b="0" strike="noStrike"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Noha</a:t>
            </a:r>
            <a:r>
              <a:rPr lang="en-US" sz="24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2400" b="0" strike="noStrike"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Elmasry</a:t>
            </a:r>
            <a:endParaRPr lang="en-US"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74418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796" y="570322"/>
            <a:ext cx="8911687" cy="1280890"/>
          </a:xfrm>
        </p:spPr>
        <p:txBody>
          <a:bodyPr/>
          <a:lstStyle/>
          <a:p>
            <a:r>
              <a:rPr lang="en-US" dirty="0"/>
              <a:t>Most Important Functional Requirement (2/7)- Filtering Signals</a:t>
            </a:r>
          </a:p>
        </p:txBody>
      </p:sp>
      <p:pic>
        <p:nvPicPr>
          <p:cNvPr id="5" name="table"/>
          <p:cNvPicPr>
            <a:picLocks noChangeAspect="1"/>
          </p:cNvPicPr>
          <p:nvPr/>
        </p:nvPicPr>
        <p:blipFill>
          <a:blip r:embed="rId2"/>
          <a:stretch>
            <a:fillRect/>
          </a:stretch>
        </p:blipFill>
        <p:spPr>
          <a:xfrm>
            <a:off x="1971666" y="1851212"/>
            <a:ext cx="8868600" cy="4956840"/>
          </a:xfrm>
          <a:prstGeom prst="rect">
            <a:avLst/>
          </a:prstGeom>
        </p:spPr>
      </p:pic>
    </p:spTree>
    <p:extLst>
      <p:ext uri="{BB962C8B-B14F-4D97-AF65-F5344CB8AC3E}">
        <p14:creationId xmlns:p14="http://schemas.microsoft.com/office/powerpoint/2010/main" val="46878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796" y="570322"/>
            <a:ext cx="8911687" cy="1280890"/>
          </a:xfrm>
        </p:spPr>
        <p:txBody>
          <a:bodyPr/>
          <a:lstStyle/>
          <a:p>
            <a:r>
              <a:rPr lang="en-US" dirty="0"/>
              <a:t>Most Important Functional Requirement (3/7)- Cutting Methods</a:t>
            </a:r>
          </a:p>
        </p:txBody>
      </p:sp>
      <p:pic>
        <p:nvPicPr>
          <p:cNvPr id="5" name="table"/>
          <p:cNvPicPr>
            <a:picLocks noChangeAspect="1"/>
          </p:cNvPicPr>
          <p:nvPr/>
        </p:nvPicPr>
        <p:blipFill>
          <a:blip r:embed="rId2"/>
          <a:stretch>
            <a:fillRect/>
          </a:stretch>
        </p:blipFill>
        <p:spPr>
          <a:xfrm>
            <a:off x="2126649" y="1851212"/>
            <a:ext cx="8868600" cy="4912920"/>
          </a:xfrm>
          <a:prstGeom prst="rect">
            <a:avLst/>
          </a:prstGeom>
        </p:spPr>
      </p:pic>
    </p:spTree>
    <p:extLst>
      <p:ext uri="{BB962C8B-B14F-4D97-AF65-F5344CB8AC3E}">
        <p14:creationId xmlns:p14="http://schemas.microsoft.com/office/powerpoint/2010/main" val="1746738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796" y="570322"/>
            <a:ext cx="8911687" cy="1280890"/>
          </a:xfrm>
        </p:spPr>
        <p:txBody>
          <a:bodyPr/>
          <a:lstStyle/>
          <a:p>
            <a:r>
              <a:rPr lang="en-US" dirty="0"/>
              <a:t>Most Important Functional Requirement (4/7)- Optimization</a:t>
            </a:r>
          </a:p>
        </p:txBody>
      </p:sp>
      <p:pic>
        <p:nvPicPr>
          <p:cNvPr id="5" name="table"/>
          <p:cNvPicPr>
            <a:picLocks noChangeAspect="1"/>
          </p:cNvPicPr>
          <p:nvPr/>
        </p:nvPicPr>
        <p:blipFill>
          <a:blip r:embed="rId2"/>
          <a:stretch>
            <a:fillRect/>
          </a:stretch>
        </p:blipFill>
        <p:spPr>
          <a:xfrm>
            <a:off x="2126649" y="1851212"/>
            <a:ext cx="8868600" cy="4956840"/>
          </a:xfrm>
          <a:prstGeom prst="rect">
            <a:avLst/>
          </a:prstGeom>
        </p:spPr>
      </p:pic>
    </p:spTree>
    <p:extLst>
      <p:ext uri="{BB962C8B-B14F-4D97-AF65-F5344CB8AC3E}">
        <p14:creationId xmlns:p14="http://schemas.microsoft.com/office/powerpoint/2010/main" val="73900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Important Functional Requirement (5/7)- Interpolation</a:t>
            </a:r>
          </a:p>
        </p:txBody>
      </p:sp>
      <p:pic>
        <p:nvPicPr>
          <p:cNvPr id="5" name="table"/>
          <p:cNvPicPr>
            <a:picLocks noChangeAspect="1"/>
          </p:cNvPicPr>
          <p:nvPr/>
        </p:nvPicPr>
        <p:blipFill>
          <a:blip r:embed="rId2"/>
          <a:stretch>
            <a:fillRect/>
          </a:stretch>
        </p:blipFill>
        <p:spPr>
          <a:xfrm>
            <a:off x="2111151" y="1901160"/>
            <a:ext cx="8868600" cy="4956840"/>
          </a:xfrm>
          <a:prstGeom prst="rect">
            <a:avLst/>
          </a:prstGeom>
        </p:spPr>
      </p:pic>
    </p:spTree>
    <p:extLst>
      <p:ext uri="{BB962C8B-B14F-4D97-AF65-F5344CB8AC3E}">
        <p14:creationId xmlns:p14="http://schemas.microsoft.com/office/powerpoint/2010/main" val="3830188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Important Functional Requirement (6/7)- Extrapolation</a:t>
            </a:r>
          </a:p>
        </p:txBody>
      </p:sp>
      <p:pic>
        <p:nvPicPr>
          <p:cNvPr id="5" name="table"/>
          <p:cNvPicPr>
            <a:picLocks noChangeAspect="1"/>
          </p:cNvPicPr>
          <p:nvPr/>
        </p:nvPicPr>
        <p:blipFill>
          <a:blip r:embed="rId2"/>
          <a:stretch>
            <a:fillRect/>
          </a:stretch>
        </p:blipFill>
        <p:spPr>
          <a:xfrm>
            <a:off x="1971666" y="1905000"/>
            <a:ext cx="8868600" cy="4714560"/>
          </a:xfrm>
          <a:prstGeom prst="rect">
            <a:avLst/>
          </a:prstGeom>
        </p:spPr>
      </p:pic>
    </p:spTree>
    <p:extLst>
      <p:ext uri="{BB962C8B-B14F-4D97-AF65-F5344CB8AC3E}">
        <p14:creationId xmlns:p14="http://schemas.microsoft.com/office/powerpoint/2010/main" val="420015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796" y="570322"/>
            <a:ext cx="8911687" cy="1280890"/>
          </a:xfrm>
        </p:spPr>
        <p:txBody>
          <a:bodyPr/>
          <a:lstStyle/>
          <a:p>
            <a:r>
              <a:rPr lang="en-US" dirty="0"/>
              <a:t>Most Important Functional Requirement (7/7)- Classification</a:t>
            </a:r>
          </a:p>
        </p:txBody>
      </p:sp>
      <p:pic>
        <p:nvPicPr>
          <p:cNvPr id="6" name="table"/>
          <p:cNvPicPr>
            <a:picLocks noChangeAspect="1"/>
          </p:cNvPicPr>
          <p:nvPr/>
        </p:nvPicPr>
        <p:blipFill>
          <a:blip r:embed="rId2"/>
          <a:stretch>
            <a:fillRect/>
          </a:stretch>
        </p:blipFill>
        <p:spPr>
          <a:xfrm>
            <a:off x="2049158" y="1851212"/>
            <a:ext cx="8868600" cy="4705560"/>
          </a:xfrm>
          <a:prstGeom prst="rect">
            <a:avLst/>
          </a:prstGeom>
        </p:spPr>
      </p:pic>
    </p:spTree>
    <p:extLst>
      <p:ext uri="{BB962C8B-B14F-4D97-AF65-F5344CB8AC3E}">
        <p14:creationId xmlns:p14="http://schemas.microsoft.com/office/powerpoint/2010/main" val="3588492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 Functional Requirements</a:t>
            </a:r>
          </a:p>
        </p:txBody>
      </p:sp>
      <p:sp>
        <p:nvSpPr>
          <p:cNvPr id="4" name="TextBox 3"/>
          <p:cNvSpPr txBox="1"/>
          <p:nvPr/>
        </p:nvSpPr>
        <p:spPr>
          <a:xfrm>
            <a:off x="1066519" y="4061012"/>
            <a:ext cx="3693459" cy="707886"/>
          </a:xfrm>
          <a:prstGeom prst="rect">
            <a:avLst/>
          </a:prstGeom>
          <a:noFill/>
        </p:spPr>
        <p:txBody>
          <a:bodyPr wrap="square" rtlCol="0">
            <a:spAutoFit/>
          </a:bodyPr>
          <a:lstStyle/>
          <a:p>
            <a:pPr marL="285750" indent="-285750" algn="ctr">
              <a:buFont typeface="Wingdings" panose="05000000000000000000" pitchFamily="2" charset="2"/>
              <a:buChar char="§"/>
            </a:pPr>
            <a:r>
              <a:rPr lang="en-US" sz="2000" b="1" dirty="0">
                <a:latin typeface="+mj-lt"/>
              </a:rPr>
              <a:t>Performance </a:t>
            </a:r>
          </a:p>
          <a:p>
            <a:pPr algn="ctr"/>
            <a:r>
              <a:rPr lang="en-US" sz="2000" b="1" dirty="0">
                <a:latin typeface="+mj-lt"/>
              </a:rPr>
              <a:t>and Speed</a:t>
            </a:r>
          </a:p>
        </p:txBody>
      </p:sp>
      <p:sp>
        <p:nvSpPr>
          <p:cNvPr id="5" name="TextBox 4"/>
          <p:cNvSpPr txBox="1"/>
          <p:nvPr/>
        </p:nvSpPr>
        <p:spPr>
          <a:xfrm>
            <a:off x="4419600" y="4061012"/>
            <a:ext cx="2823882" cy="400110"/>
          </a:xfrm>
          <a:prstGeom prst="rect">
            <a:avLst/>
          </a:prstGeom>
          <a:noFill/>
        </p:spPr>
        <p:txBody>
          <a:bodyPr wrap="square" rtlCol="0">
            <a:spAutoFit/>
          </a:bodyPr>
          <a:lstStyle/>
          <a:p>
            <a:pPr marL="285750" indent="-285750" algn="ctr">
              <a:buFont typeface="Wingdings" panose="05000000000000000000" pitchFamily="2" charset="2"/>
              <a:buChar char="§"/>
            </a:pPr>
            <a:r>
              <a:rPr lang="en-US" sz="2000" b="1" dirty="0">
                <a:latin typeface="+mj-lt"/>
              </a:rPr>
              <a:t>Reliability</a:t>
            </a:r>
            <a:endParaRPr lang="en-US" b="1" dirty="0">
              <a:latin typeface="+mj-lt"/>
            </a:endParaRPr>
          </a:p>
        </p:txBody>
      </p:sp>
      <p:sp>
        <p:nvSpPr>
          <p:cNvPr id="6" name="TextBox 5"/>
          <p:cNvSpPr txBox="1"/>
          <p:nvPr/>
        </p:nvSpPr>
        <p:spPr>
          <a:xfrm>
            <a:off x="6934200" y="4061012"/>
            <a:ext cx="2823882" cy="400110"/>
          </a:xfrm>
          <a:prstGeom prst="rect">
            <a:avLst/>
          </a:prstGeom>
          <a:noFill/>
        </p:spPr>
        <p:txBody>
          <a:bodyPr wrap="square" rtlCol="0">
            <a:spAutoFit/>
          </a:bodyPr>
          <a:lstStyle/>
          <a:p>
            <a:pPr marL="285750" indent="-285750" algn="ctr">
              <a:buFont typeface="Wingdings" panose="05000000000000000000" pitchFamily="2" charset="2"/>
              <a:buChar char="§"/>
            </a:pPr>
            <a:r>
              <a:rPr lang="en-US" sz="2000" b="1" dirty="0">
                <a:latin typeface="+mj-lt"/>
              </a:rPr>
              <a:t>Usability</a:t>
            </a:r>
            <a:endParaRPr lang="en-US" b="1" dirty="0">
              <a:latin typeface="+mj-lt"/>
            </a:endParaRPr>
          </a:p>
        </p:txBody>
      </p:sp>
      <p:sp>
        <p:nvSpPr>
          <p:cNvPr id="7" name="TextBox 6"/>
          <p:cNvSpPr txBox="1"/>
          <p:nvPr/>
        </p:nvSpPr>
        <p:spPr>
          <a:xfrm>
            <a:off x="9496518" y="4061012"/>
            <a:ext cx="2823882" cy="400110"/>
          </a:xfrm>
          <a:prstGeom prst="rect">
            <a:avLst/>
          </a:prstGeom>
          <a:noFill/>
        </p:spPr>
        <p:txBody>
          <a:bodyPr wrap="square" rtlCol="0">
            <a:spAutoFit/>
          </a:bodyPr>
          <a:lstStyle/>
          <a:p>
            <a:pPr marL="285750" indent="-285750" algn="ctr">
              <a:buFont typeface="Wingdings" panose="05000000000000000000" pitchFamily="2" charset="2"/>
              <a:buChar char="§"/>
            </a:pPr>
            <a:r>
              <a:rPr lang="en-US" sz="2000" b="1" dirty="0">
                <a:latin typeface="+mj-lt"/>
              </a:rPr>
              <a:t>Scalability</a:t>
            </a:r>
            <a:endParaRPr lang="en-US" b="1" dirty="0">
              <a:latin typeface="+mj-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978" y="1752319"/>
            <a:ext cx="2143125" cy="2143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0167" y="1699093"/>
            <a:ext cx="2196351" cy="2196351"/>
          </a:xfrm>
          <a:prstGeom prst="rect">
            <a:avLst/>
          </a:prstGeom>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2326" b="96279" l="6838" r="98718">
                        <a14:foregroundMark x1="11538" y1="53023" x2="10256" y2="78605"/>
                      </a14:backgroundRemoval>
                    </a14:imgEffect>
                  </a14:imgLayer>
                </a14:imgProps>
              </a:ext>
              <a:ext uri="{28A0092B-C50C-407E-A947-70E740481C1C}">
                <a14:useLocalDpi xmlns:a14="http://schemas.microsoft.com/office/drawing/2010/main" val="0"/>
              </a:ext>
            </a:extLst>
          </a:blip>
          <a:stretch>
            <a:fillRect/>
          </a:stretch>
        </p:blipFill>
        <p:spPr>
          <a:xfrm>
            <a:off x="9893582" y="1847569"/>
            <a:ext cx="2228850" cy="2047875"/>
          </a:xfrm>
          <a:prstGeom prst="rect">
            <a:avLst/>
          </a:prstGeom>
        </p:spPr>
      </p:pic>
      <p:pic>
        <p:nvPicPr>
          <p:cNvPr id="1026" name="Picture 2"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5105" y="1796630"/>
            <a:ext cx="2207183" cy="220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356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Diagram</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064" t="4707" r="7555" b="4954"/>
          <a:stretch/>
        </p:blipFill>
        <p:spPr>
          <a:xfrm>
            <a:off x="1788459" y="1264555"/>
            <a:ext cx="9716153" cy="5393352"/>
          </a:xfrm>
        </p:spPr>
      </p:pic>
    </p:spTree>
    <p:extLst>
      <p:ext uri="{BB962C8B-B14F-4D97-AF65-F5344CB8AC3E}">
        <p14:creationId xmlns:p14="http://schemas.microsoft.com/office/powerpoint/2010/main" val="218768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031" y="312270"/>
            <a:ext cx="8911687" cy="1280890"/>
          </a:xfrm>
        </p:spPr>
        <p:txBody>
          <a:bodyPr/>
          <a:lstStyle/>
          <a:p>
            <a:r>
              <a:rPr lang="en-US" dirty="0"/>
              <a:t>Class Diagram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031" y="312270"/>
            <a:ext cx="9091515" cy="6545730"/>
          </a:xfrm>
          <a:prstGeom prst="rect">
            <a:avLst/>
          </a:prstGeom>
        </p:spPr>
      </p:pic>
    </p:spTree>
    <p:extLst>
      <p:ext uri="{BB962C8B-B14F-4D97-AF65-F5344CB8AC3E}">
        <p14:creationId xmlns:p14="http://schemas.microsoft.com/office/powerpoint/2010/main" val="1242000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Monitor Page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622" y="1905000"/>
            <a:ext cx="10588084" cy="4543365"/>
          </a:xfrm>
        </p:spPr>
      </p:pic>
    </p:spTree>
    <p:extLst>
      <p:ext uri="{BB962C8B-B14F-4D97-AF65-F5344CB8AC3E}">
        <p14:creationId xmlns:p14="http://schemas.microsoft.com/office/powerpoint/2010/main" val="397628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4" name="TextShape 1"/>
          <p:cNvSpPr txBox="1"/>
          <p:nvPr/>
        </p:nvSpPr>
        <p:spPr>
          <a:xfrm>
            <a:off x="1097280" y="1845720"/>
            <a:ext cx="10058040" cy="4023000"/>
          </a:xfrm>
          <a:prstGeom prst="rect">
            <a:avLst/>
          </a:prstGeom>
          <a:noFill/>
          <a:ln>
            <a:noFill/>
          </a:ln>
        </p:spPr>
        <p:txBody>
          <a:bodyPr lIns="0" rIns="0"/>
          <a:lstStyle/>
          <a:p>
            <a:pPr algn="ctr">
              <a:lnSpc>
                <a:spcPct val="100000"/>
              </a:lnSpc>
            </a:pPr>
            <a:endParaRPr lang="en-US" sz="2000" b="0" strike="noStrike" spc="-1" dirty="0">
              <a:solidFill>
                <a:srgbClr val="404040"/>
              </a:solidFill>
              <a:uFill>
                <a:solidFill>
                  <a:srgbClr val="FFFFFF"/>
                </a:solidFill>
              </a:uFill>
              <a:latin typeface="Calibri"/>
            </a:endParaRPr>
          </a:p>
          <a:p>
            <a:pPr algn="ctr">
              <a:lnSpc>
                <a:spcPct val="100000"/>
              </a:lnSpc>
            </a:pPr>
            <a:endParaRPr lang="en-US" sz="2000" b="0" strike="noStrike" spc="-1" dirty="0">
              <a:solidFill>
                <a:srgbClr val="404040"/>
              </a:solidFill>
              <a:uFill>
                <a:solidFill>
                  <a:srgbClr val="FFFFFF"/>
                </a:solidFill>
              </a:uFill>
              <a:latin typeface="Calibri"/>
            </a:endParaRPr>
          </a:p>
          <a:p>
            <a:pPr marL="91440" indent="-91080" algn="ctr">
              <a:lnSpc>
                <a:spcPct val="100000"/>
              </a:lnSpc>
              <a:buClr>
                <a:srgbClr val="E48312"/>
              </a:buClr>
              <a:buFont typeface="Calibri"/>
              <a:buChar char=" "/>
            </a:pPr>
            <a:r>
              <a:rPr lang="en-US" sz="3600" b="0" strike="noStrike" spc="-1" dirty="0">
                <a:uFill>
                  <a:solidFill>
                    <a:srgbClr val="FFFFFF"/>
                  </a:solidFill>
                </a:uFill>
                <a:latin typeface="Calibri"/>
              </a:rPr>
              <a:t>Enhance the </a:t>
            </a:r>
            <a:r>
              <a:rPr lang="en-US" sz="3600" b="1" strike="noStrike" spc="-1" dirty="0">
                <a:solidFill>
                  <a:srgbClr val="FF0000"/>
                </a:solidFill>
                <a:uFill>
                  <a:solidFill>
                    <a:srgbClr val="FFFFFF"/>
                  </a:solidFill>
                </a:uFill>
                <a:latin typeface="Calibri"/>
              </a:rPr>
              <a:t>classification accuracy</a:t>
            </a:r>
            <a:r>
              <a:rPr lang="en-US" sz="3600" b="1" strike="noStrike" spc="-1" dirty="0">
                <a:solidFill>
                  <a:srgbClr val="000000"/>
                </a:solidFill>
                <a:uFill>
                  <a:solidFill>
                    <a:srgbClr val="FFFFFF"/>
                  </a:solidFill>
                </a:uFill>
                <a:latin typeface="Calibri"/>
              </a:rPr>
              <a:t> </a:t>
            </a:r>
            <a:r>
              <a:rPr lang="en-US" sz="3600" b="0" strike="noStrike" spc="-1" dirty="0">
                <a:solidFill>
                  <a:srgbClr val="000000"/>
                </a:solidFill>
                <a:uFill>
                  <a:solidFill>
                    <a:srgbClr val="FFFFFF"/>
                  </a:solidFill>
                </a:uFill>
                <a:latin typeface="Calibri"/>
              </a:rPr>
              <a:t>of swimming style exercises through sensor readings and providing 
</a:t>
            </a:r>
            <a:r>
              <a:rPr lang="en-US" sz="3600" b="1" strike="noStrike" spc="-1" dirty="0">
                <a:solidFill>
                  <a:srgbClr val="FF0000"/>
                </a:solidFill>
                <a:uFill>
                  <a:solidFill>
                    <a:srgbClr val="FFFFFF"/>
                  </a:solidFill>
                </a:uFill>
                <a:latin typeface="Calibri"/>
              </a:rPr>
              <a:t>real-time feedbac</a:t>
            </a:r>
            <a:r>
              <a:rPr lang="en-US" sz="3600" b="1" spc="-1" dirty="0">
                <a:solidFill>
                  <a:srgbClr val="FF0000"/>
                </a:solidFill>
                <a:uFill>
                  <a:solidFill>
                    <a:srgbClr val="FFFFFF"/>
                  </a:solidFill>
                </a:uFill>
                <a:latin typeface="Calibri"/>
              </a:rPr>
              <a:t>k </a:t>
            </a:r>
            <a:r>
              <a:rPr lang="en-US" sz="3600" spc="-1" dirty="0">
                <a:solidFill>
                  <a:srgbClr val="000000"/>
                </a:solidFill>
                <a:uFill>
                  <a:solidFill>
                    <a:srgbClr val="FFFFFF"/>
                  </a:solidFill>
                </a:uFill>
                <a:latin typeface="Calibri"/>
              </a:rPr>
              <a:t>with </a:t>
            </a:r>
            <a:r>
              <a:rPr lang="en-US" sz="3600" b="1" spc="-1" dirty="0">
                <a:solidFill>
                  <a:srgbClr val="FF0000"/>
                </a:solidFill>
                <a:uFill>
                  <a:solidFill>
                    <a:srgbClr val="FFFFFF"/>
                  </a:solidFill>
                </a:uFill>
                <a:latin typeface="Calibri"/>
              </a:rPr>
              <a:t>AR </a:t>
            </a:r>
            <a:r>
              <a:rPr lang="en-US" sz="3600" spc="-1" dirty="0">
                <a:solidFill>
                  <a:srgbClr val="000000"/>
                </a:solidFill>
                <a:uFill>
                  <a:solidFill>
                    <a:srgbClr val="FFFFFF"/>
                  </a:solidFill>
                </a:uFill>
                <a:latin typeface="Calibri"/>
              </a:rPr>
              <a:t>mobile application.</a:t>
            </a:r>
          </a:p>
        </p:txBody>
      </p:sp>
    </p:spTree>
    <p:extLst>
      <p:ext uri="{BB962C8B-B14F-4D97-AF65-F5344CB8AC3E}">
        <p14:creationId xmlns:p14="http://schemas.microsoft.com/office/powerpoint/2010/main" val="689467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831" y="489637"/>
            <a:ext cx="8911687" cy="1280890"/>
          </a:xfrm>
        </p:spPr>
        <p:txBody>
          <a:bodyPr/>
          <a:lstStyle/>
          <a:p>
            <a:r>
              <a:rPr lang="en-US" dirty="0"/>
              <a:t>Coach AR Mobile Application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990" y="1130082"/>
            <a:ext cx="3104800" cy="5608249"/>
          </a:xfrm>
          <a:prstGeom prst="rect">
            <a:avLst/>
          </a:prstGeom>
        </p:spPr>
      </p:pic>
    </p:spTree>
    <p:extLst>
      <p:ext uri="{BB962C8B-B14F-4D97-AF65-F5344CB8AC3E}">
        <p14:creationId xmlns:p14="http://schemas.microsoft.com/office/powerpoint/2010/main" val="182487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831" y="570319"/>
            <a:ext cx="8911687" cy="1280890"/>
          </a:xfrm>
        </p:spPr>
        <p:txBody>
          <a:bodyPr/>
          <a:lstStyle/>
          <a:p>
            <a:r>
              <a:rPr lang="en-US" dirty="0"/>
              <a:t>Swimmer Mobile Application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9706" y="1210764"/>
            <a:ext cx="3164778" cy="5716590"/>
          </a:xfrm>
          <a:prstGeom prst="rect">
            <a:avLst/>
          </a:prstGeom>
        </p:spPr>
      </p:pic>
    </p:spTree>
    <p:extLst>
      <p:ext uri="{BB962C8B-B14F-4D97-AF65-F5344CB8AC3E}">
        <p14:creationId xmlns:p14="http://schemas.microsoft.com/office/powerpoint/2010/main" val="406069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3"/>
          <p:cNvSpPr/>
          <p:nvPr/>
        </p:nvSpPr>
        <p:spPr>
          <a:xfrm>
            <a:off x="477435" y="6181176"/>
            <a:ext cx="9672705" cy="8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b="0" strike="noStrike" spc="-1" dirty="0">
                <a:solidFill>
                  <a:srgbClr val="000000"/>
                </a:solidFill>
                <a:uFill>
                  <a:solidFill>
                    <a:srgbClr val="FFFFFF"/>
                  </a:solidFill>
                </a:uFill>
                <a:latin typeface="Calibri"/>
              </a:rPr>
              <a:t>[1] </a:t>
            </a:r>
            <a:r>
              <a:rPr lang="en-US" b="0" strike="noStrike" spc="-1" dirty="0" err="1">
                <a:solidFill>
                  <a:srgbClr val="000000"/>
                </a:solidFill>
                <a:uFill>
                  <a:solidFill>
                    <a:srgbClr val="FFFFFF"/>
                  </a:solidFill>
                </a:uFill>
                <a:latin typeface="Calibri"/>
              </a:rPr>
              <a:t>Bächlin</a:t>
            </a:r>
            <a:r>
              <a:rPr lang="en-US" b="0" strike="noStrike" spc="-1" dirty="0">
                <a:solidFill>
                  <a:srgbClr val="000000"/>
                </a:solidFill>
                <a:uFill>
                  <a:solidFill>
                    <a:srgbClr val="FFFFFF"/>
                  </a:solidFill>
                </a:uFill>
                <a:latin typeface="Calibri"/>
              </a:rPr>
              <a:t>, Marc &amp; </a:t>
            </a:r>
            <a:r>
              <a:rPr lang="en-US" b="0" strike="noStrike" spc="-1" dirty="0" err="1">
                <a:solidFill>
                  <a:srgbClr val="000000"/>
                </a:solidFill>
                <a:uFill>
                  <a:solidFill>
                    <a:srgbClr val="FFFFFF"/>
                  </a:solidFill>
                </a:uFill>
                <a:latin typeface="Calibri"/>
              </a:rPr>
              <a:t>Förster</a:t>
            </a:r>
            <a:r>
              <a:rPr lang="en-US" b="0" strike="noStrike" spc="-1" dirty="0">
                <a:solidFill>
                  <a:srgbClr val="000000"/>
                </a:solidFill>
                <a:uFill>
                  <a:solidFill>
                    <a:srgbClr val="FFFFFF"/>
                  </a:solidFill>
                </a:uFill>
                <a:latin typeface="Calibri"/>
              </a:rPr>
              <a:t>, </a:t>
            </a:r>
            <a:r>
              <a:rPr lang="en-US" b="0" strike="noStrike" spc="-1" dirty="0" err="1">
                <a:solidFill>
                  <a:srgbClr val="000000"/>
                </a:solidFill>
                <a:uFill>
                  <a:solidFill>
                    <a:srgbClr val="FFFFFF"/>
                  </a:solidFill>
                </a:uFill>
                <a:latin typeface="Calibri"/>
              </a:rPr>
              <a:t>Kilian</a:t>
            </a:r>
            <a:r>
              <a:rPr lang="en-US" b="0" strike="noStrike" spc="-1" dirty="0">
                <a:solidFill>
                  <a:srgbClr val="000000"/>
                </a:solidFill>
                <a:uFill>
                  <a:solidFill>
                    <a:srgbClr val="FFFFFF"/>
                  </a:solidFill>
                </a:uFill>
                <a:latin typeface="Calibri"/>
              </a:rPr>
              <a:t> &amp; </a:t>
            </a:r>
            <a:r>
              <a:rPr lang="en-US" b="0" strike="noStrike" spc="-1" dirty="0" err="1">
                <a:solidFill>
                  <a:srgbClr val="000000"/>
                </a:solidFill>
                <a:uFill>
                  <a:solidFill>
                    <a:srgbClr val="FFFFFF"/>
                  </a:solidFill>
                </a:uFill>
                <a:latin typeface="Calibri"/>
              </a:rPr>
              <a:t>Tröster</a:t>
            </a:r>
            <a:r>
              <a:rPr lang="en-US" b="0" strike="noStrike" spc="-1" dirty="0">
                <a:solidFill>
                  <a:srgbClr val="000000"/>
                </a:solidFill>
                <a:uFill>
                  <a:solidFill>
                    <a:srgbClr val="FFFFFF"/>
                  </a:solidFill>
                </a:uFill>
                <a:latin typeface="Calibri"/>
              </a:rPr>
              <a:t>, Gerhard. (2009). </a:t>
            </a:r>
            <a:r>
              <a:rPr lang="en-US" b="0" strike="noStrike" spc="-1" dirty="0" err="1">
                <a:solidFill>
                  <a:srgbClr val="000000"/>
                </a:solidFill>
                <a:uFill>
                  <a:solidFill>
                    <a:srgbClr val="FFFFFF"/>
                  </a:solidFill>
                </a:uFill>
                <a:latin typeface="Calibri"/>
              </a:rPr>
              <a:t>SwimMaster</a:t>
            </a:r>
            <a:r>
              <a:rPr lang="en-US" b="0" strike="noStrike" spc="-1" dirty="0">
                <a:solidFill>
                  <a:srgbClr val="000000"/>
                </a:solidFill>
                <a:uFill>
                  <a:solidFill>
                    <a:srgbClr val="FFFFFF"/>
                  </a:solidFill>
                </a:uFill>
                <a:latin typeface="Calibri"/>
              </a:rPr>
              <a:t>: A Wearable Assistant for Swimmer. ACM International Conference Proceeding Series. 215-224. 10.1145/1620545.1620578. </a:t>
            </a:r>
            <a:endParaRPr lang="en-US" sz="2000" b="0" strike="noStrike" spc="-1" dirty="0">
              <a:solidFill>
                <a:srgbClr val="000000"/>
              </a:solidFill>
              <a:uFill>
                <a:solidFill>
                  <a:srgbClr val="FFFFFF"/>
                </a:solidFill>
              </a:uFill>
              <a:latin typeface="Arial"/>
            </a:endParaRPr>
          </a:p>
        </p:txBody>
      </p:sp>
      <p:pic>
        <p:nvPicPr>
          <p:cNvPr id="165" name="Picture 10"/>
          <p:cNvPicPr/>
          <p:nvPr/>
        </p:nvPicPr>
        <p:blipFill>
          <a:blip r:embed="rId3"/>
          <a:stretch/>
        </p:blipFill>
        <p:spPr>
          <a:xfrm>
            <a:off x="9450000" y="1856024"/>
            <a:ext cx="2593800" cy="4104856"/>
          </a:xfrm>
          <a:prstGeom prst="rect">
            <a:avLst/>
          </a:prstGeom>
          <a:ln>
            <a:noFill/>
          </a:ln>
        </p:spPr>
      </p:pic>
      <p:pic>
        <p:nvPicPr>
          <p:cNvPr id="167" name="Picture 12"/>
          <p:cNvPicPr/>
          <p:nvPr/>
        </p:nvPicPr>
        <p:blipFill>
          <a:blip r:embed="rId4"/>
          <a:stretch/>
        </p:blipFill>
        <p:spPr>
          <a:xfrm>
            <a:off x="6840630" y="1856024"/>
            <a:ext cx="2515320" cy="1829160"/>
          </a:xfrm>
          <a:prstGeom prst="rect">
            <a:avLst/>
          </a:prstGeom>
          <a:ln>
            <a:noFill/>
          </a:ln>
        </p:spPr>
      </p:pic>
      <p:sp>
        <p:nvSpPr>
          <p:cNvPr id="2" name="TextBox 1"/>
          <p:cNvSpPr txBox="1"/>
          <p:nvPr/>
        </p:nvSpPr>
        <p:spPr>
          <a:xfrm>
            <a:off x="1181458" y="1996374"/>
            <a:ext cx="6287017" cy="4093428"/>
          </a:xfrm>
          <a:prstGeom prst="rect">
            <a:avLst/>
          </a:prstGeom>
          <a:noFill/>
        </p:spPr>
        <p:txBody>
          <a:bodyPr wrap="square" rtlCol="0">
            <a:spAutoFit/>
          </a:bodyPr>
          <a:lstStyle/>
          <a:p>
            <a:pPr marL="343260" indent="-342900">
              <a:buClr>
                <a:srgbClr val="A50021"/>
              </a:buClr>
              <a:buFont typeface="Wingdings" panose="05000000000000000000" pitchFamily="2" charset="2"/>
              <a:buChar char="q"/>
            </a:pPr>
            <a:r>
              <a:rPr lang="en-US" sz="2400" spc="-1" dirty="0">
                <a:solidFill>
                  <a:srgbClr val="000000"/>
                </a:solidFill>
                <a:uFill>
                  <a:solidFill>
                    <a:srgbClr val="FFFFFF"/>
                  </a:solidFill>
                </a:uFill>
                <a:latin typeface="Calibri"/>
              </a:rPr>
              <a:t>Optimum body position </a:t>
            </a:r>
            <a:r>
              <a:rPr lang="en-US" sz="2000" spc="-1" dirty="0">
                <a:solidFill>
                  <a:srgbClr val="404040"/>
                </a:solidFill>
                <a:uFill>
                  <a:solidFill>
                    <a:srgbClr val="FFFFFF"/>
                  </a:solidFill>
                </a:uFill>
                <a:latin typeface="Calibri"/>
              </a:rPr>
              <a:t>.</a:t>
            </a:r>
            <a:r>
              <a:rPr lang="en-US" sz="2400" spc="-1" dirty="0">
                <a:solidFill>
                  <a:srgbClr val="000000"/>
                </a:solidFill>
                <a:uFill>
                  <a:solidFill>
                    <a:srgbClr val="FFFFFF"/>
                  </a:solidFill>
                </a:uFill>
                <a:latin typeface="Calibri"/>
              </a:rPr>
              <a:t>
Sensor positions:</a:t>
            </a:r>
          </a:p>
          <a:p>
            <a:pPr marL="742950" lvl="1" indent="-285750">
              <a:buClr>
                <a:srgbClr val="A50021"/>
              </a:buClr>
              <a:buFont typeface="Wingdings" panose="05000000000000000000" pitchFamily="2" charset="2"/>
              <a:buChar char="q"/>
            </a:pPr>
            <a:r>
              <a:rPr lang="en-US" dirty="0"/>
              <a:t>Upper back.</a:t>
            </a:r>
          </a:p>
          <a:p>
            <a:pPr marL="742950" lvl="1" indent="-285750">
              <a:buClr>
                <a:srgbClr val="A50021"/>
              </a:buClr>
              <a:buFont typeface="Wingdings" panose="05000000000000000000" pitchFamily="2" charset="2"/>
              <a:buChar char="q"/>
            </a:pPr>
            <a:r>
              <a:rPr lang="en-US" dirty="0"/>
              <a:t>Lower back.</a:t>
            </a:r>
          </a:p>
          <a:p>
            <a:pPr marL="742950" lvl="1" indent="-285750">
              <a:buClr>
                <a:srgbClr val="A50021"/>
              </a:buClr>
              <a:buFont typeface="Wingdings" panose="05000000000000000000" pitchFamily="2" charset="2"/>
              <a:buChar char="q"/>
            </a:pPr>
            <a:r>
              <a:rPr lang="en-US" dirty="0"/>
              <a:t>Right wrist.</a:t>
            </a:r>
          </a:p>
          <a:p>
            <a:pPr marL="742950" lvl="1" indent="-285750">
              <a:buClr>
                <a:srgbClr val="A50021"/>
              </a:buClr>
              <a:buFont typeface="Wingdings" panose="05000000000000000000" pitchFamily="2" charset="2"/>
              <a:buChar char="q"/>
            </a:pPr>
            <a:endParaRPr lang="en-US" dirty="0"/>
          </a:p>
          <a:p>
            <a:pPr marL="343260" indent="-342900">
              <a:buClr>
                <a:srgbClr val="A50021"/>
              </a:buClr>
              <a:buFont typeface="Wingdings" panose="05000000000000000000" pitchFamily="2" charset="2"/>
              <a:buChar char="q"/>
            </a:pPr>
            <a:r>
              <a:rPr lang="en-US" sz="2400" spc="-1" dirty="0">
                <a:solidFill>
                  <a:srgbClr val="000000"/>
                </a:solidFill>
                <a:uFill>
                  <a:solidFill>
                    <a:srgbClr val="FFFFFF"/>
                  </a:solidFill>
                </a:uFill>
                <a:latin typeface="Calibri"/>
              </a:rPr>
              <a:t>Time per lane, the swimming velocity and the number of strokes per lane.</a:t>
            </a:r>
          </a:p>
          <a:p>
            <a:pPr marL="343260" indent="-342900">
              <a:buClr>
                <a:srgbClr val="A50021"/>
              </a:buClr>
              <a:buFont typeface="Wingdings" panose="05000000000000000000" pitchFamily="2" charset="2"/>
              <a:buChar char="q"/>
            </a:pPr>
            <a:endParaRPr lang="en-US" sz="2400" spc="-1" dirty="0">
              <a:solidFill>
                <a:srgbClr val="000000"/>
              </a:solidFill>
              <a:uFill>
                <a:solidFill>
                  <a:srgbClr val="FFFFFF"/>
                </a:solidFill>
              </a:uFill>
              <a:latin typeface="Calibri"/>
            </a:endParaRPr>
          </a:p>
          <a:p>
            <a:pPr marL="342900" indent="-342900">
              <a:buClr>
                <a:srgbClr val="A50021"/>
              </a:buClr>
              <a:buFont typeface="Wingdings" panose="05000000000000000000" pitchFamily="2" charset="2"/>
              <a:buChar char="q"/>
            </a:pPr>
            <a:r>
              <a:rPr lang="en-US" sz="2400" spc="-1" dirty="0">
                <a:solidFill>
                  <a:srgbClr val="000000"/>
                </a:solidFill>
                <a:uFill>
                  <a:solidFill>
                    <a:srgbClr val="FFFFFF"/>
                  </a:solidFill>
                </a:uFill>
                <a:latin typeface="Calibri"/>
              </a:rPr>
              <a:t>Data analysis is based on </a:t>
            </a:r>
            <a:r>
              <a:rPr lang="en-US" sz="2400" b="1" spc="-1" dirty="0">
                <a:solidFill>
                  <a:srgbClr val="000000"/>
                </a:solidFill>
                <a:uFill>
                  <a:solidFill>
                    <a:srgbClr val="FFFFFF"/>
                  </a:solidFill>
                </a:uFill>
                <a:latin typeface="Calibri"/>
              </a:rPr>
              <a:t>off-line</a:t>
            </a:r>
            <a:r>
              <a:rPr lang="en-US" sz="2400" spc="-1" dirty="0">
                <a:solidFill>
                  <a:srgbClr val="000000"/>
                </a:solidFill>
                <a:uFill>
                  <a:solidFill>
                    <a:srgbClr val="FFFFFF"/>
                  </a:solidFill>
                </a:uFill>
                <a:latin typeface="Calibri"/>
              </a:rPr>
              <a:t> algorithms.</a:t>
            </a:r>
          </a:p>
          <a:p>
            <a:pPr marL="343260" indent="-342900">
              <a:lnSpc>
                <a:spcPct val="100000"/>
              </a:lnSpc>
              <a:buClr>
                <a:srgbClr val="A50021"/>
              </a:buClr>
              <a:buFont typeface="Wingdings" panose="05000000000000000000" pitchFamily="2" charset="2"/>
              <a:buChar char="q"/>
            </a:pPr>
            <a:endParaRPr lang="en-US" sz="2400" spc="-1" dirty="0">
              <a:solidFill>
                <a:srgbClr val="000000"/>
              </a:solidFill>
              <a:uFill>
                <a:solidFill>
                  <a:srgbClr val="FFFFFF"/>
                </a:solidFill>
              </a:uFill>
              <a:latin typeface="Calibri"/>
            </a:endParaRPr>
          </a:p>
          <a:p>
            <a:pPr marL="342900" indent="-342900">
              <a:buClr>
                <a:srgbClr val="A50021"/>
              </a:buClr>
              <a:buFont typeface="Wingdings" panose="05000000000000000000" pitchFamily="2" charset="2"/>
              <a:buChar char="q"/>
            </a:pPr>
            <a:endParaRPr lang="en-US" sz="2000" spc="-1" dirty="0">
              <a:solidFill>
                <a:srgbClr val="404040"/>
              </a:solidFill>
              <a:uFill>
                <a:solidFill>
                  <a:srgbClr val="FFFFFF"/>
                </a:solidFill>
              </a:uFill>
              <a:latin typeface="Calibri"/>
            </a:endParaRPr>
          </a:p>
        </p:txBody>
      </p:sp>
      <p:sp>
        <p:nvSpPr>
          <p:cNvPr id="7" name="Title 1"/>
          <p:cNvSpPr txBox="1">
            <a:spLocks/>
          </p:cNvSpPr>
          <p:nvPr/>
        </p:nvSpPr>
        <p:spPr>
          <a:xfrm>
            <a:off x="2592925" y="624110"/>
            <a:ext cx="8911687"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Similar System</a:t>
            </a:r>
          </a:p>
        </p:txBody>
      </p:sp>
    </p:spTree>
    <p:extLst>
      <p:ext uri="{BB962C8B-B14F-4D97-AF65-F5344CB8AC3E}">
        <p14:creationId xmlns:p14="http://schemas.microsoft.com/office/powerpoint/2010/main" val="40445241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2374231" y="400908"/>
            <a:ext cx="8738097"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400" b="0" strike="noStrike" spc="-1" dirty="0">
                <a:solidFill>
                  <a:srgbClr val="000000"/>
                </a:solidFill>
                <a:uFill>
                  <a:solidFill>
                    <a:srgbClr val="FFFFFF"/>
                  </a:solidFill>
                </a:uFill>
                <a:latin typeface="Calibri Light"/>
              </a:rPr>
              <a:t>DTW Algorithm</a:t>
            </a:r>
            <a:endParaRPr lang="en-US" sz="1800" b="0" strike="noStrike" spc="-1" dirty="0">
              <a:solidFill>
                <a:srgbClr val="000000"/>
              </a:solidFill>
              <a:uFill>
                <a:solidFill>
                  <a:srgbClr val="FFFFFF"/>
                </a:solidFill>
              </a:uFill>
              <a:latin typeface="Arial"/>
            </a:endParaRPr>
          </a:p>
        </p:txBody>
      </p:sp>
      <p:sp>
        <p:nvSpPr>
          <p:cNvPr id="211" name="CustomShape 2"/>
          <p:cNvSpPr/>
          <p:nvPr/>
        </p:nvSpPr>
        <p:spPr>
          <a:xfrm>
            <a:off x="838080" y="1907280"/>
            <a:ext cx="10514880" cy="367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b="1" dirty="0"/>
              <a:t>ACCELEROMETER-BASED GESTURE RECOGNITION VIA DYNAMIC–TIME WARPING,  AFFINITY PROPAGATION, &amp; COMPRESSIVE SENSING </a:t>
            </a:r>
          </a:p>
          <a:p>
            <a:endParaRPr lang="en-US" dirty="0"/>
          </a:p>
          <a:p>
            <a:pPr marL="285750" indent="-285750">
              <a:buClr>
                <a:schemeClr val="accent1">
                  <a:lumMod val="75000"/>
                </a:schemeClr>
              </a:buClr>
              <a:buFont typeface="Wingdings" panose="05000000000000000000" pitchFamily="2" charset="2"/>
              <a:buChar char="q"/>
            </a:pPr>
            <a:r>
              <a:rPr lang="en-US" dirty="0"/>
              <a:t>They  propose a gesture recognition system based primarily on a </a:t>
            </a:r>
          </a:p>
          <a:p>
            <a:pPr marL="285750" indent="-285750">
              <a:buClr>
                <a:schemeClr val="accent1">
                  <a:lumMod val="75000"/>
                </a:schemeClr>
              </a:buClr>
              <a:buFont typeface="Wingdings" panose="05000000000000000000" pitchFamily="2" charset="2"/>
              <a:buChar char="q"/>
            </a:pPr>
            <a:r>
              <a:rPr lang="en-US" dirty="0"/>
              <a:t>Single 3-axis accelerometer using dynamic time warping</a:t>
            </a:r>
          </a:p>
          <a:p>
            <a:pPr marL="285750" indent="-285750">
              <a:buClr>
                <a:schemeClr val="accent1">
                  <a:lumMod val="75000"/>
                </a:schemeClr>
              </a:buClr>
              <a:buFont typeface="Wingdings" panose="05000000000000000000" pitchFamily="2" charset="2"/>
              <a:buChar char="q"/>
            </a:pPr>
            <a:endParaRPr lang="en-US" dirty="0"/>
          </a:p>
          <a:p>
            <a:pPr marL="285750" indent="-285750">
              <a:buClr>
                <a:schemeClr val="accent1">
                  <a:lumMod val="75000"/>
                </a:schemeClr>
              </a:buClr>
              <a:buFont typeface="Wingdings" panose="05000000000000000000" pitchFamily="2" charset="2"/>
              <a:buChar char="q"/>
            </a:pPr>
            <a:r>
              <a:rPr lang="en-US" dirty="0"/>
              <a:t>Reported accuracy : 94.79%.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3136" y="2704482"/>
            <a:ext cx="3080984" cy="2874438"/>
          </a:xfrm>
          <a:prstGeom prst="rect">
            <a:avLst/>
          </a:prstGeom>
        </p:spPr>
      </p:pic>
      <p:sp>
        <p:nvSpPr>
          <p:cNvPr id="4" name="Rectangle 3"/>
          <p:cNvSpPr/>
          <p:nvPr/>
        </p:nvSpPr>
        <p:spPr>
          <a:xfrm>
            <a:off x="581407" y="6211669"/>
            <a:ext cx="11353920" cy="646331"/>
          </a:xfrm>
          <a:prstGeom prst="rect">
            <a:avLst/>
          </a:prstGeom>
        </p:spPr>
        <p:txBody>
          <a:bodyPr wrap="square">
            <a:spAutoFit/>
          </a:bodyPr>
          <a:lstStyle/>
          <a:p>
            <a:r>
              <a:rPr lang="en-US" dirty="0"/>
              <a:t>[</a:t>
            </a:r>
            <a:r>
              <a:rPr lang="en-US" dirty="0">
                <a:latin typeface="Calibri" panose="020F0502020204030204" pitchFamily="34" charset="0"/>
                <a:cs typeface="Calibri" panose="020F0502020204030204" pitchFamily="34" charset="0"/>
              </a:rPr>
              <a:t>2] </a:t>
            </a:r>
            <a:r>
              <a:rPr lang="en-US" dirty="0" err="1">
                <a:latin typeface="Calibri" panose="020F0502020204030204" pitchFamily="34" charset="0"/>
                <a:cs typeface="Calibri" panose="020F0502020204030204" pitchFamily="34" charset="0"/>
              </a:rPr>
              <a:t>Akl</a:t>
            </a:r>
            <a:r>
              <a:rPr lang="en-US" dirty="0">
                <a:latin typeface="Calibri" panose="020F0502020204030204" pitchFamily="34" charset="0"/>
                <a:cs typeface="Calibri" panose="020F0502020204030204" pitchFamily="34" charset="0"/>
              </a:rPr>
              <a:t>, Ahmad &amp; </a:t>
            </a:r>
            <a:r>
              <a:rPr lang="en-US" dirty="0" err="1">
                <a:latin typeface="Calibri" panose="020F0502020204030204" pitchFamily="34" charset="0"/>
                <a:cs typeface="Calibri" panose="020F0502020204030204" pitchFamily="34" charset="0"/>
              </a:rPr>
              <a:t>Valaee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Shahrokh</a:t>
            </a:r>
            <a:r>
              <a:rPr lang="en-US" dirty="0">
                <a:latin typeface="Calibri" panose="020F0502020204030204" pitchFamily="34" charset="0"/>
                <a:cs typeface="Calibri" panose="020F0502020204030204" pitchFamily="34" charset="0"/>
              </a:rPr>
              <a:t>. (2010). Accelerometer-based gesture recognition via dynamic-time warping, affinity propagation, &amp; compressive sensing. 2270 - 2273. 10.1109/ICASSP.2010.5495895</a:t>
            </a:r>
            <a:r>
              <a:rPr lang="en-US" dirty="0"/>
              <a:t>. </a:t>
            </a:r>
          </a:p>
        </p:txBody>
      </p:sp>
    </p:spTree>
    <p:extLst>
      <p:ext uri="{BB962C8B-B14F-4D97-AF65-F5344CB8AC3E}">
        <p14:creationId xmlns:p14="http://schemas.microsoft.com/office/powerpoint/2010/main" val="30265953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2277978" y="365040"/>
            <a:ext cx="9074981"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400" b="0" strike="noStrike" spc="-1" dirty="0">
                <a:solidFill>
                  <a:srgbClr val="000000"/>
                </a:solidFill>
                <a:uFill>
                  <a:solidFill>
                    <a:srgbClr val="FFFFFF"/>
                  </a:solidFill>
                </a:uFill>
                <a:latin typeface="Calibri Light"/>
              </a:rPr>
              <a:t>RNN Algorithm</a:t>
            </a:r>
            <a:endParaRPr lang="en-US" sz="1800" b="0" strike="noStrike" spc="-1" dirty="0">
              <a:solidFill>
                <a:srgbClr val="000000"/>
              </a:solidFill>
              <a:uFill>
                <a:solidFill>
                  <a:srgbClr val="FFFFFF"/>
                </a:solidFill>
              </a:uFill>
              <a:latin typeface="Arial"/>
            </a:endParaRPr>
          </a:p>
        </p:txBody>
      </p:sp>
      <p:sp>
        <p:nvSpPr>
          <p:cNvPr id="213" name="CustomShape 2"/>
          <p:cNvSpPr/>
          <p:nvPr/>
        </p:nvSpPr>
        <p:spPr>
          <a:xfrm>
            <a:off x="838080" y="1907280"/>
            <a:ext cx="10514880" cy="367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lang="en-US" b="1" dirty="0"/>
          </a:p>
          <a:p>
            <a:pPr marL="285750" indent="-285750">
              <a:buClr>
                <a:schemeClr val="accent1">
                  <a:lumMod val="75000"/>
                </a:schemeClr>
              </a:buClr>
              <a:buFont typeface="Wingdings" panose="05000000000000000000" pitchFamily="2" charset="2"/>
              <a:buChar char="q"/>
            </a:pPr>
            <a:r>
              <a:rPr lang="en-US" dirty="0"/>
              <a:t>The wide spread usage of wearable sensors such as in smart watches has provided</a:t>
            </a:r>
          </a:p>
          <a:p>
            <a:pPr marL="285750" indent="-285750">
              <a:buClr>
                <a:schemeClr val="accent1">
                  <a:lumMod val="75000"/>
                </a:schemeClr>
              </a:buClr>
              <a:buFont typeface="Wingdings" panose="05000000000000000000" pitchFamily="2" charset="2"/>
              <a:buChar char="q"/>
            </a:pPr>
            <a:r>
              <a:rPr lang="en-US" dirty="0"/>
              <a:t>continuous access to valuable user generated data such as human motion to identify an individual based on his motion patterns such as, gait.</a:t>
            </a:r>
          </a:p>
          <a:p>
            <a:pPr marL="285750" indent="-285750">
              <a:buClr>
                <a:schemeClr val="accent1">
                  <a:lumMod val="75000"/>
                </a:schemeClr>
              </a:buClr>
              <a:buFont typeface="Wingdings" panose="05000000000000000000" pitchFamily="2" charset="2"/>
              <a:buChar char="q"/>
            </a:pPr>
            <a:endParaRPr lang="en-US" dirty="0"/>
          </a:p>
          <a:p>
            <a:pPr marL="285750" indent="-285750">
              <a:buClr>
                <a:schemeClr val="accent1">
                  <a:lumMod val="75000"/>
                </a:schemeClr>
              </a:buClr>
              <a:buFont typeface="Wingdings" panose="05000000000000000000" pitchFamily="2" charset="2"/>
              <a:buChar char="q"/>
            </a:pPr>
            <a:endParaRPr lang="en-US" dirty="0"/>
          </a:p>
          <a:p>
            <a:pPr marL="285750" indent="-285750">
              <a:buClr>
                <a:schemeClr val="accent1">
                  <a:lumMod val="75000"/>
                </a:schemeClr>
              </a:buClr>
              <a:buFont typeface="Wingdings" panose="05000000000000000000" pitchFamily="2" charset="2"/>
              <a:buChar char="q"/>
            </a:pPr>
            <a:r>
              <a:rPr lang="en-US" dirty="0"/>
              <a:t>Reported accuracy : 97.06%</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502" y="3350530"/>
            <a:ext cx="5625498" cy="2610991"/>
          </a:xfrm>
          <a:prstGeom prst="rect">
            <a:avLst/>
          </a:prstGeom>
        </p:spPr>
      </p:pic>
      <p:sp>
        <p:nvSpPr>
          <p:cNvPr id="3" name="Rectangle 2"/>
          <p:cNvSpPr/>
          <p:nvPr/>
        </p:nvSpPr>
        <p:spPr>
          <a:xfrm>
            <a:off x="536812" y="6211669"/>
            <a:ext cx="11473218" cy="646331"/>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[3]</a:t>
            </a:r>
            <a:r>
              <a:rPr lang="en-US" dirty="0" err="1">
                <a:latin typeface="Calibri" panose="020F0502020204030204" pitchFamily="34" charset="0"/>
                <a:cs typeface="Calibri" panose="020F0502020204030204" pitchFamily="34" charset="0"/>
              </a:rPr>
              <a:t>Dehzangi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Omid</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Mojtaba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Taherisadr</a:t>
            </a:r>
            <a:r>
              <a:rPr lang="en-US" dirty="0">
                <a:latin typeface="Calibri" panose="020F0502020204030204" pitchFamily="34" charset="0"/>
                <a:cs typeface="Calibri" panose="020F0502020204030204" pitchFamily="34" charset="0"/>
              </a:rPr>
              <a:t>, and </a:t>
            </a:r>
            <a:r>
              <a:rPr lang="en-US" dirty="0" err="1">
                <a:latin typeface="Calibri" panose="020F0502020204030204" pitchFamily="34" charset="0"/>
                <a:cs typeface="Calibri" panose="020F0502020204030204" pitchFamily="34" charset="0"/>
              </a:rPr>
              <a:t>Raghvendar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ChangalVala</a:t>
            </a:r>
            <a:r>
              <a:rPr lang="en-US" dirty="0">
                <a:latin typeface="Calibri" panose="020F0502020204030204" pitchFamily="34" charset="0"/>
                <a:cs typeface="Calibri" panose="020F0502020204030204" pitchFamily="34" charset="0"/>
              </a:rPr>
              <a:t>. "IMU-Based Gait Recognition Using Convolutional Neural Networks and Multi-Sensor Fusion." Sensors 17.12 (2017): 2735.</a:t>
            </a:r>
          </a:p>
        </p:txBody>
      </p:sp>
    </p:spTree>
    <p:extLst>
      <p:ext uri="{BB962C8B-B14F-4D97-AF65-F5344CB8AC3E}">
        <p14:creationId xmlns:p14="http://schemas.microsoft.com/office/powerpoint/2010/main" val="11492365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KNN Algorithm</a:t>
            </a:r>
          </a:p>
        </p:txBody>
      </p:sp>
      <p:sp>
        <p:nvSpPr>
          <p:cNvPr id="3" name="Rectangle 2"/>
          <p:cNvSpPr/>
          <p:nvPr/>
        </p:nvSpPr>
        <p:spPr>
          <a:xfrm>
            <a:off x="545432" y="6211669"/>
            <a:ext cx="11165306" cy="646331"/>
          </a:xfrm>
          <a:prstGeom prst="rect">
            <a:avLst/>
          </a:prstGeom>
        </p:spPr>
        <p:txBody>
          <a:bodyPr wrap="square">
            <a:spAutoFit/>
          </a:bodyPr>
          <a:lstStyle/>
          <a:p>
            <a:r>
              <a:rPr lang="en-US" dirty="0">
                <a:solidFill>
                  <a:srgbClr val="222222"/>
                </a:solidFill>
                <a:latin typeface="Arial" panose="020B0604020202020204" pitchFamily="34" charset="0"/>
              </a:rPr>
              <a:t>[4]</a:t>
            </a:r>
            <a:r>
              <a:rPr lang="en-US" dirty="0" err="1">
                <a:solidFill>
                  <a:srgbClr val="222222"/>
                </a:solidFill>
                <a:latin typeface="Arial" panose="020B0604020202020204" pitchFamily="34" charset="0"/>
              </a:rPr>
              <a:t>Siirtola</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Pekka</a:t>
            </a:r>
            <a:r>
              <a:rPr lang="en-US" dirty="0">
                <a:solidFill>
                  <a:srgbClr val="222222"/>
                </a:solidFill>
                <a:latin typeface="Arial" panose="020B0604020202020204" pitchFamily="34" charset="0"/>
              </a:rPr>
              <a:t>, and </a:t>
            </a:r>
            <a:r>
              <a:rPr lang="en-US" dirty="0" err="1">
                <a:solidFill>
                  <a:srgbClr val="222222"/>
                </a:solidFill>
                <a:latin typeface="Arial" panose="020B0604020202020204" pitchFamily="34" charset="0"/>
              </a:rPr>
              <a:t>Juha</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Röning</a:t>
            </a:r>
            <a:r>
              <a:rPr lang="en-US" dirty="0">
                <a:solidFill>
                  <a:srgbClr val="222222"/>
                </a:solidFill>
                <a:latin typeface="Arial" panose="020B0604020202020204" pitchFamily="34" charset="0"/>
              </a:rPr>
              <a:t>. "Recognizing human activities user-independently on smartphones based on accelerometer data." </a:t>
            </a:r>
            <a:r>
              <a:rPr lang="en-US" i="1" dirty="0">
                <a:solidFill>
                  <a:srgbClr val="222222"/>
                </a:solidFill>
                <a:latin typeface="Arial" panose="020B0604020202020204" pitchFamily="34" charset="0"/>
              </a:rPr>
              <a:t>IJIMAI</a:t>
            </a:r>
            <a:r>
              <a:rPr lang="en-US" dirty="0">
                <a:solidFill>
                  <a:srgbClr val="222222"/>
                </a:solidFill>
                <a:latin typeface="Arial" panose="020B0604020202020204" pitchFamily="34" charset="0"/>
              </a:rPr>
              <a:t> 1.5 (2012): 38-45.</a:t>
            </a:r>
            <a:endParaRPr lang="en-US" dirty="0"/>
          </a:p>
        </p:txBody>
      </p:sp>
      <p:sp>
        <p:nvSpPr>
          <p:cNvPr id="5" name="Rectangle 4"/>
          <p:cNvSpPr/>
          <p:nvPr/>
        </p:nvSpPr>
        <p:spPr>
          <a:xfrm>
            <a:off x="1251284" y="1581834"/>
            <a:ext cx="9095873" cy="646331"/>
          </a:xfrm>
          <a:prstGeom prst="rect">
            <a:avLst/>
          </a:prstGeom>
        </p:spPr>
        <p:txBody>
          <a:bodyPr wrap="square">
            <a:spAutoFit/>
          </a:bodyPr>
          <a:lstStyle/>
          <a:p>
            <a:r>
              <a:rPr lang="en-US" b="1" dirty="0"/>
              <a:t>Recognizing Human Activities User independently on Smartphones Based on Accelerometer Data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284" y="3895220"/>
            <a:ext cx="9252855" cy="2316449"/>
          </a:xfrm>
          <a:prstGeom prst="rect">
            <a:avLst/>
          </a:prstGeom>
        </p:spPr>
      </p:pic>
      <p:sp>
        <p:nvSpPr>
          <p:cNvPr id="7" name="Rectangle 6"/>
          <p:cNvSpPr/>
          <p:nvPr/>
        </p:nvSpPr>
        <p:spPr>
          <a:xfrm>
            <a:off x="1251284" y="2413830"/>
            <a:ext cx="7010400" cy="646331"/>
          </a:xfrm>
          <a:prstGeom prst="rect">
            <a:avLst/>
          </a:prstGeom>
        </p:spPr>
        <p:txBody>
          <a:bodyPr wrap="square">
            <a:spAutoFit/>
          </a:bodyPr>
          <a:lstStyle/>
          <a:p>
            <a:pPr marL="285750" indent="-285750">
              <a:buClr>
                <a:schemeClr val="accent1">
                  <a:lumMod val="75000"/>
                </a:schemeClr>
              </a:buClr>
              <a:buFont typeface="Wingdings" panose="05000000000000000000" pitchFamily="2" charset="2"/>
              <a:buChar char="q"/>
            </a:pPr>
            <a:r>
              <a:rPr lang="en-US" dirty="0"/>
              <a:t>Human activity recognition of five everyday activities using a mobile phone.</a:t>
            </a:r>
          </a:p>
        </p:txBody>
      </p:sp>
      <p:sp>
        <p:nvSpPr>
          <p:cNvPr id="8" name="Rectangle 7"/>
          <p:cNvSpPr/>
          <p:nvPr/>
        </p:nvSpPr>
        <p:spPr>
          <a:xfrm>
            <a:off x="1251284" y="3018056"/>
            <a:ext cx="9480884" cy="646331"/>
          </a:xfrm>
          <a:prstGeom prst="rect">
            <a:avLst/>
          </a:prstGeom>
        </p:spPr>
        <p:txBody>
          <a:bodyPr wrap="square">
            <a:spAutoFit/>
          </a:bodyPr>
          <a:lstStyle/>
          <a:p>
            <a:pPr marL="285750" indent="-285750">
              <a:buClr>
                <a:schemeClr val="accent1">
                  <a:lumMod val="75000"/>
                </a:schemeClr>
              </a:buClr>
              <a:buFont typeface="Wingdings" panose="05000000000000000000" pitchFamily="2" charset="2"/>
              <a:buChar char="q"/>
            </a:pPr>
            <a:r>
              <a:rPr lang="en-US" dirty="0"/>
              <a:t>Models were implemented to the phone and the whole classification process (preprocessing, feature extraction and classification) was done. </a:t>
            </a:r>
          </a:p>
        </p:txBody>
      </p:sp>
    </p:spTree>
    <p:extLst>
      <p:ext uri="{BB962C8B-B14F-4D97-AF65-F5344CB8AC3E}">
        <p14:creationId xmlns:p14="http://schemas.microsoft.com/office/powerpoint/2010/main" val="109302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841" y="297134"/>
            <a:ext cx="8911687" cy="1280890"/>
          </a:xfrm>
        </p:spPr>
        <p:txBody>
          <a:bodyPr/>
          <a:lstStyle/>
          <a:p>
            <a:r>
              <a:rPr lang="en-US" dirty="0"/>
              <a:t>System Overview</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1682" y="866346"/>
            <a:ext cx="6198149" cy="5994125"/>
          </a:xfrm>
        </p:spPr>
      </p:pic>
    </p:spTree>
    <p:extLst>
      <p:ext uri="{BB962C8B-B14F-4D97-AF65-F5344CB8AC3E}">
        <p14:creationId xmlns:p14="http://schemas.microsoft.com/office/powerpoint/2010/main" val="2068662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Diagram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5695" y="1519040"/>
            <a:ext cx="9921026" cy="4758331"/>
          </a:xfrm>
        </p:spPr>
      </p:pic>
    </p:spTree>
    <p:extLst>
      <p:ext uri="{BB962C8B-B14F-4D97-AF65-F5344CB8AC3E}">
        <p14:creationId xmlns:p14="http://schemas.microsoft.com/office/powerpoint/2010/main" val="249439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796" y="570322"/>
            <a:ext cx="8911687" cy="1280890"/>
          </a:xfrm>
        </p:spPr>
        <p:txBody>
          <a:bodyPr/>
          <a:lstStyle/>
          <a:p>
            <a:r>
              <a:rPr lang="en-US" dirty="0"/>
              <a:t>Most Important Functional Requirement (1/7)- Collecting Signals</a:t>
            </a:r>
          </a:p>
        </p:txBody>
      </p:sp>
      <p:pic>
        <p:nvPicPr>
          <p:cNvPr id="5" name="table"/>
          <p:cNvPicPr>
            <a:picLocks noChangeAspect="1"/>
          </p:cNvPicPr>
          <p:nvPr/>
        </p:nvPicPr>
        <p:blipFill>
          <a:blip r:embed="rId2"/>
          <a:stretch>
            <a:fillRect/>
          </a:stretch>
        </p:blipFill>
        <p:spPr>
          <a:xfrm>
            <a:off x="2002663" y="1851212"/>
            <a:ext cx="9202612" cy="4882782"/>
          </a:xfrm>
          <a:prstGeom prst="rect">
            <a:avLst/>
          </a:prstGeom>
        </p:spPr>
      </p:pic>
    </p:spTree>
    <p:extLst>
      <p:ext uri="{BB962C8B-B14F-4D97-AF65-F5344CB8AC3E}">
        <p14:creationId xmlns:p14="http://schemas.microsoft.com/office/powerpoint/2010/main" val="172171064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4988</TotalTime>
  <Words>616</Words>
  <Application>Microsoft Office PowerPoint</Application>
  <PresentationFormat>Widescreen</PresentationFormat>
  <Paragraphs>72</Paragraphs>
  <Slides>21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Century Gothic</vt:lpstr>
      <vt:lpstr>Times New Roman</vt:lpstr>
      <vt:lpstr>Wingdings</vt:lpstr>
      <vt:lpstr>Wingdings 3</vt:lpstr>
      <vt:lpstr>Wisp</vt:lpstr>
      <vt:lpstr>PowerPoint Presentation</vt:lpstr>
      <vt:lpstr>Objective</vt:lpstr>
      <vt:lpstr>PowerPoint Presentation</vt:lpstr>
      <vt:lpstr>PowerPoint Presentation</vt:lpstr>
      <vt:lpstr>PowerPoint Presentation</vt:lpstr>
      <vt:lpstr>KNN Algorithm</vt:lpstr>
      <vt:lpstr>System Overview</vt:lpstr>
      <vt:lpstr>Block Diagram</vt:lpstr>
      <vt:lpstr>Most Important Functional Requirement (1/7)- Collecting Signals</vt:lpstr>
      <vt:lpstr>Most Important Functional Requirement (2/7)- Filtering Signals</vt:lpstr>
      <vt:lpstr>Most Important Functional Requirement (3/7)- Cutting Methods</vt:lpstr>
      <vt:lpstr>Most Important Functional Requirement (4/7)- Optimization</vt:lpstr>
      <vt:lpstr>Most Important Functional Requirement (5/7)- Interpolation</vt:lpstr>
      <vt:lpstr>Most Important Functional Requirement (6/7)- Extrapolation</vt:lpstr>
      <vt:lpstr>Most Important Functional Requirement (7/7)- Classification</vt:lpstr>
      <vt:lpstr>Non Functional Requirements</vt:lpstr>
      <vt:lpstr>Database Diagram</vt:lpstr>
      <vt:lpstr>Class Diagram</vt:lpstr>
      <vt:lpstr>Web Monitor Page</vt:lpstr>
      <vt:lpstr>Coach AR Mobile Application</vt:lpstr>
      <vt:lpstr>Swimmer Mobile 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Swimming Self-Coaching</dc:title>
  <dc:creator>Muhamed Ahmed</dc:creator>
  <cp:lastModifiedBy>Mohamed Swilam</cp:lastModifiedBy>
  <cp:revision>217</cp:revision>
  <dcterms:created xsi:type="dcterms:W3CDTF">2018-11-09T17:49:18Z</dcterms:created>
  <dcterms:modified xsi:type="dcterms:W3CDTF">2019-01-14T05:38:51Z</dcterms:modified>
</cp:coreProperties>
</file>