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6858000" cy="9144000"/>
  <p:embeddedFontLst>
    <p:embeddedFont>
      <p:font typeface="Raleway"/>
      <p:regular r:id="rId25"/>
      <p:bold r:id="rId26"/>
      <p:italic r:id="rId27"/>
      <p:boldItalic r:id="rId28"/>
    </p:embeddedFont>
    <p:embeddedFont>
      <p:font typeface="Roboto"/>
      <p:regular r:id="rId29"/>
      <p:bold r:id="rId30"/>
      <p:italic r:id="rId31"/>
      <p:boldItalic r:id="rId32"/>
    </p:embeddedFont>
    <p:embeddedFont>
      <p:font typeface="Lato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61468D56-A347-4505-A300-4E12AB4834BE}">
  <a:tblStyle styleId="{61468D56-A347-4505-A300-4E12AB4834B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Raleway-bold.fntdata"/><Relationship Id="rId25" Type="http://schemas.openxmlformats.org/officeDocument/2006/relationships/font" Target="fonts/Raleway-regular.fntdata"/><Relationship Id="rId28" Type="http://schemas.openxmlformats.org/officeDocument/2006/relationships/font" Target="fonts/Raleway-boldItalic.fntdata"/><Relationship Id="rId27" Type="http://schemas.openxmlformats.org/officeDocument/2006/relationships/font" Target="fonts/Raleway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oboto-italic.fntdata"/><Relationship Id="rId30" Type="http://schemas.openxmlformats.org/officeDocument/2006/relationships/font" Target="fonts/Roboto-bold.fntdata"/><Relationship Id="rId11" Type="http://schemas.openxmlformats.org/officeDocument/2006/relationships/slide" Target="slides/slide5.xml"/><Relationship Id="rId33" Type="http://schemas.openxmlformats.org/officeDocument/2006/relationships/font" Target="fonts/Lato-regular.fntdata"/><Relationship Id="rId10" Type="http://schemas.openxmlformats.org/officeDocument/2006/relationships/slide" Target="slides/slide4.xml"/><Relationship Id="rId32" Type="http://schemas.openxmlformats.org/officeDocument/2006/relationships/font" Target="fonts/Roboto-boldItalic.fntdata"/><Relationship Id="rId13" Type="http://schemas.openxmlformats.org/officeDocument/2006/relationships/slide" Target="slides/slide7.xml"/><Relationship Id="rId35" Type="http://schemas.openxmlformats.org/officeDocument/2006/relationships/font" Target="fonts/Lato-italic.fntdata"/><Relationship Id="rId12" Type="http://schemas.openxmlformats.org/officeDocument/2006/relationships/slide" Target="slides/slide6.xml"/><Relationship Id="rId34" Type="http://schemas.openxmlformats.org/officeDocument/2006/relationships/font" Target="fonts/Lato-bold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schemas.openxmlformats.org/officeDocument/2006/relationships/font" Target="fonts/Lato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42bca85370_1_4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42bca85370_1_4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dataset contains </a:t>
            </a:r>
            <a:r>
              <a:rPr lang="en" sz="1050">
                <a:latin typeface="Roboto"/>
                <a:ea typeface="Roboto"/>
                <a:cs typeface="Roboto"/>
                <a:sym typeface="Roboto"/>
              </a:rPr>
              <a:t>23906 Images that was collected from ISIC </a:t>
            </a:r>
            <a:r>
              <a:rPr lang="en" sz="1050">
                <a:solidFill>
                  <a:srgbClr val="6E748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International Skin Imaging Collaboration: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42bca85370_1_4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42bca85370_1_4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dataset contains </a:t>
            </a:r>
            <a:r>
              <a:rPr lang="en" sz="1050">
                <a:latin typeface="Roboto"/>
                <a:ea typeface="Roboto"/>
                <a:cs typeface="Roboto"/>
                <a:sym typeface="Roboto"/>
              </a:rPr>
              <a:t>23906 Images that was collected from ISIC </a:t>
            </a:r>
            <a:r>
              <a:rPr lang="en" sz="1050">
                <a:solidFill>
                  <a:srgbClr val="6E748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International Skin Imaging Collaboration: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42bca85370_1_4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42bca85370_1_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dataset contains </a:t>
            </a:r>
            <a:r>
              <a:rPr lang="en" sz="1050">
                <a:latin typeface="Roboto"/>
                <a:ea typeface="Roboto"/>
                <a:cs typeface="Roboto"/>
                <a:sym typeface="Roboto"/>
              </a:rPr>
              <a:t>23906 Images that was collected from ISIC </a:t>
            </a:r>
            <a:r>
              <a:rPr lang="en" sz="1050">
                <a:solidFill>
                  <a:srgbClr val="6E748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International Skin Imaging Collaboration: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424d434c6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424d434c6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4241f0e0c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4241f0e0c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42bca85370_1_3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42bca85370_1_3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424d434c6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424d434c6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42bca85370_1_3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42bca85370_1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424d7659f3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424d7659f3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42bca85370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42bca85370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2bca85370_1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2bca85370_1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241f0e0c6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4241f0e0c6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42bca85370_1_2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42bca85370_1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2bca85370_1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42bca85370_1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2bca85370_1_3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42bca85370_1_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dataset contains </a:t>
            </a:r>
            <a:r>
              <a:rPr lang="en" sz="1050">
                <a:latin typeface="Roboto"/>
                <a:ea typeface="Roboto"/>
                <a:cs typeface="Roboto"/>
                <a:sym typeface="Roboto"/>
              </a:rPr>
              <a:t>2390</a:t>
            </a:r>
            <a:r>
              <a:rPr lang="en" sz="1050">
                <a:latin typeface="Roboto"/>
                <a:ea typeface="Roboto"/>
                <a:cs typeface="Roboto"/>
                <a:sym typeface="Roboto"/>
              </a:rPr>
              <a:t>6 </a:t>
            </a:r>
            <a:r>
              <a:rPr lang="en" sz="1050">
                <a:latin typeface="Roboto"/>
                <a:ea typeface="Roboto"/>
                <a:cs typeface="Roboto"/>
                <a:sym typeface="Roboto"/>
              </a:rPr>
              <a:t>Images that was </a:t>
            </a:r>
            <a:r>
              <a:rPr lang="en" sz="1050">
                <a:latin typeface="Roboto"/>
                <a:ea typeface="Roboto"/>
                <a:cs typeface="Roboto"/>
                <a:sym typeface="Roboto"/>
              </a:rPr>
              <a:t>collected</a:t>
            </a:r>
            <a:r>
              <a:rPr lang="en" sz="1050">
                <a:latin typeface="Roboto"/>
                <a:ea typeface="Roboto"/>
                <a:cs typeface="Roboto"/>
                <a:sym typeface="Roboto"/>
              </a:rPr>
              <a:t> from ISIC </a:t>
            </a:r>
            <a:r>
              <a:rPr lang="en" sz="1050">
                <a:solidFill>
                  <a:srgbClr val="6E748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International Skin Imaging Collaboration: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42bca85370_1_2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42bca85370_1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42bca85370_1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42bca85370_1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dermoscopedia.org/Melanoma" TargetMode="External"/><Relationship Id="rId4" Type="http://schemas.openxmlformats.org/officeDocument/2006/relationships/hyperlink" Target="https://dermoscopedia.org/Nevus#Blue_nevus_of_the_nail_unit" TargetMode="External"/><Relationship Id="rId9" Type="http://schemas.openxmlformats.org/officeDocument/2006/relationships/image" Target="../media/image14.png"/><Relationship Id="rId5" Type="http://schemas.openxmlformats.org/officeDocument/2006/relationships/hyperlink" Target="https://dermoscopedia.org/Basal_cell_carcinoma" TargetMode="External"/><Relationship Id="rId6" Type="http://schemas.openxmlformats.org/officeDocument/2006/relationships/hyperlink" Target="https://dermoscopedia.org/Actinic_keratosis" TargetMode="External"/><Relationship Id="rId7" Type="http://schemas.openxmlformats.org/officeDocument/2006/relationships/hyperlink" Target="https://dermoscopedia.org/Seborrheic_keratoses" TargetMode="External"/><Relationship Id="rId8" Type="http://schemas.openxmlformats.org/officeDocument/2006/relationships/hyperlink" Target="https://dermoscopedia.org/Glossary:Dermatofibroma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Relationship Id="rId4" Type="http://schemas.openxmlformats.org/officeDocument/2006/relationships/image" Target="../media/image7.jpg"/><Relationship Id="rId5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Relationship Id="rId4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3.jpg"/><Relationship Id="rId5" Type="http://schemas.openxmlformats.org/officeDocument/2006/relationships/image" Target="../media/image1.jpg"/><Relationship Id="rId6" Type="http://schemas.openxmlformats.org/officeDocument/2006/relationships/image" Target="../media/image9.jpg"/><Relationship Id="rId7" Type="http://schemas.openxmlformats.org/officeDocument/2006/relationships/image" Target="../media/image8.jpg"/><Relationship Id="rId8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Relationship Id="rId4" Type="http://schemas.openxmlformats.org/officeDocument/2006/relationships/image" Target="../media/image2.png"/><Relationship Id="rId5" Type="http://schemas.openxmlformats.org/officeDocument/2006/relationships/image" Target="../media/image11.jpg"/><Relationship Id="rId6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685800" y="424650"/>
            <a:ext cx="6318900" cy="7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Dermatologist </a:t>
            </a:r>
            <a:r>
              <a:rPr lang="en"/>
              <a:t>Assistant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614127" y="21172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Presented by: </a:t>
            </a:r>
            <a:endParaRPr sz="1800"/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</a:rPr>
              <a:t>Alaa </a:t>
            </a:r>
            <a:r>
              <a:rPr lang="en" sz="1400"/>
              <a:t>Muhammed</a:t>
            </a:r>
            <a:endParaRPr sz="1400"/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</a:rPr>
              <a:t>Ehab </a:t>
            </a:r>
            <a:r>
              <a:rPr lang="en" sz="1400"/>
              <a:t>Mustafa</a:t>
            </a:r>
            <a:endParaRPr sz="1400"/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</a:rPr>
              <a:t>Hagar </a:t>
            </a:r>
            <a:r>
              <a:rPr lang="en" sz="1400"/>
              <a:t>Maher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Supervised</a:t>
            </a:r>
            <a:r>
              <a:rPr lang="en" sz="1800"/>
              <a:t> by: </a:t>
            </a:r>
            <a:endParaRPr sz="1800"/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Dr. </a:t>
            </a:r>
            <a:r>
              <a:rPr b="1" lang="en" sz="1800">
                <a:solidFill>
                  <a:srgbClr val="FF0000"/>
                </a:solidFill>
              </a:rPr>
              <a:t>Alaa Hamdy</a:t>
            </a:r>
            <a:endParaRPr b="1" sz="1800">
              <a:solidFill>
                <a:srgbClr val="FF0000"/>
              </a:solidFill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TA. </a:t>
            </a:r>
            <a:r>
              <a:rPr b="1" lang="en" sz="1800">
                <a:solidFill>
                  <a:srgbClr val="FF0000"/>
                </a:solidFill>
              </a:rPr>
              <a:t>Nada Ayman</a:t>
            </a:r>
            <a:endParaRPr b="1" sz="1800">
              <a:solidFill>
                <a:srgbClr val="FF0000"/>
              </a:solidFill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0" y="4868700"/>
            <a:ext cx="22488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Wednesday, 26th September, 2018</a:t>
            </a:r>
            <a:endParaRPr sz="1000"/>
          </a:p>
        </p:txBody>
      </p:sp>
      <p:pic>
        <p:nvPicPr>
          <p:cNvPr id="89" name="Google Shape;8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7064" y="0"/>
            <a:ext cx="1575637" cy="75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 rotWithShape="1">
          <a:blip r:embed="rId4">
            <a:alphaModFix/>
          </a:blip>
          <a:srcRect b="8573" l="50000" r="22105" t="39275"/>
          <a:stretch/>
        </p:blipFill>
        <p:spPr>
          <a:xfrm>
            <a:off x="5382981" y="1246625"/>
            <a:ext cx="3707321" cy="3896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2"/>
          <p:cNvSpPr txBox="1"/>
          <p:nvPr>
            <p:ph type="title"/>
          </p:nvPr>
        </p:nvSpPr>
        <p:spPr>
          <a:xfrm>
            <a:off x="281400" y="6241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Overview - </a:t>
            </a:r>
            <a:r>
              <a:rPr lang="en">
                <a:solidFill>
                  <a:srgbClr val="FF0000"/>
                </a:solidFill>
              </a:rPr>
              <a:t>Segmentation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2"/>
          <p:cNvSpPr txBox="1"/>
          <p:nvPr/>
        </p:nvSpPr>
        <p:spPr>
          <a:xfrm>
            <a:off x="609825" y="1611125"/>
            <a:ext cx="7905900" cy="31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Color to monochrome image conversion</a:t>
            </a:r>
            <a:endParaRPr sz="1800"/>
          </a:p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 Image binarization using an adaptive threshold</a:t>
            </a:r>
            <a:endParaRPr sz="1800"/>
          </a:p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Border identification</a:t>
            </a: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3"/>
          <p:cNvSpPr txBox="1"/>
          <p:nvPr>
            <p:ph type="title"/>
          </p:nvPr>
        </p:nvSpPr>
        <p:spPr>
          <a:xfrm>
            <a:off x="281400" y="6241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Overview - </a:t>
            </a:r>
            <a:r>
              <a:rPr lang="en">
                <a:solidFill>
                  <a:srgbClr val="FF0000"/>
                </a:solidFill>
              </a:rPr>
              <a:t>Feature Extraction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3"/>
          <p:cNvSpPr txBox="1"/>
          <p:nvPr/>
        </p:nvSpPr>
        <p:spPr>
          <a:xfrm>
            <a:off x="609825" y="1611125"/>
            <a:ext cx="7905900" cy="31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Color Features</a:t>
            </a:r>
            <a:endParaRPr sz="1800"/>
          </a:p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Texture Features</a:t>
            </a:r>
            <a:endParaRPr sz="1800"/>
          </a:p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RGB Histogram Features</a:t>
            </a:r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4"/>
          <p:cNvSpPr txBox="1"/>
          <p:nvPr>
            <p:ph type="title"/>
          </p:nvPr>
        </p:nvSpPr>
        <p:spPr>
          <a:xfrm>
            <a:off x="281400" y="6241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Overview - </a:t>
            </a:r>
            <a:r>
              <a:rPr lang="en">
                <a:solidFill>
                  <a:srgbClr val="FF0000"/>
                </a:solidFill>
              </a:rPr>
              <a:t>Classification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03" name="Google Shape;203;p24"/>
          <p:cNvGraphicFramePr/>
          <p:nvPr/>
        </p:nvGraphicFramePr>
        <p:xfrm>
          <a:off x="3499375" y="1243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{61468D56-A347-4505-A300-4E12AB4834BE}</a:tableStyleId>
              </a:tblPr>
              <a:tblGrid>
                <a:gridCol w="902625"/>
                <a:gridCol w="1865150"/>
                <a:gridCol w="2694350"/>
              </a:tblGrid>
              <a:tr h="498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Class </a:t>
                      </a:r>
                      <a:endParaRPr b="1" sz="1100"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Diseases</a:t>
                      </a:r>
                      <a:endParaRPr b="1" sz="1100"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Description</a:t>
                      </a:r>
                      <a:endParaRPr b="1" sz="1100"/>
                    </a:p>
                  </a:txBody>
                  <a:tcPr marT="91425" marB="91425" marR="91425" marL="91425" anchor="ctr"/>
                </a:tc>
              </a:tr>
              <a:tr h="498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Class </a:t>
                      </a:r>
                      <a:r>
                        <a:rPr b="1" lang="en">
                          <a:solidFill>
                            <a:srgbClr val="FF0000"/>
                          </a:solidFill>
                        </a:rPr>
                        <a:t>A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0000"/>
                          </a:solidFill>
                        </a:rPr>
                        <a:t>Melanoma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uFill>
                            <a:noFill/>
                          </a:uFill>
                          <a:hlinkClick r:id="rId3"/>
                        </a:rPr>
                        <a:t>Melanoma Description </a:t>
                      </a:r>
                      <a:endParaRPr b="1" sz="1100"/>
                    </a:p>
                  </a:txBody>
                  <a:tcPr marT="91425" marB="91425" marR="91425" marL="91425" anchor="ctr"/>
                </a:tc>
              </a:tr>
              <a:tr h="498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Class </a:t>
                      </a:r>
                      <a:r>
                        <a:rPr b="1" lang="en">
                          <a:solidFill>
                            <a:srgbClr val="FF0000"/>
                          </a:solidFill>
                        </a:rPr>
                        <a:t>B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0000"/>
                          </a:solidFill>
                        </a:rPr>
                        <a:t>Nevus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uFill>
                            <a:noFill/>
                          </a:uFill>
                          <a:hlinkClick r:id="rId4"/>
                        </a:rPr>
                        <a:t>Nevus Description </a:t>
                      </a:r>
                      <a:endParaRPr b="1" sz="1100"/>
                    </a:p>
                  </a:txBody>
                  <a:tcPr marT="91425" marB="91425" marR="91425" marL="91425" anchor="ctr"/>
                </a:tc>
              </a:tr>
              <a:tr h="5846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Class </a:t>
                      </a:r>
                      <a:r>
                        <a:rPr b="1" lang="en">
                          <a:solidFill>
                            <a:srgbClr val="FF0000"/>
                          </a:solidFill>
                        </a:rPr>
                        <a:t>C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b="1" lang="en">
                          <a:solidFill>
                            <a:srgbClr val="FF0000"/>
                          </a:solidFill>
                        </a:rPr>
                        <a:t>asal Cell Carcinoma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uFill>
                            <a:noFill/>
                          </a:uFill>
                          <a:hlinkClick r:id="rId5"/>
                        </a:rPr>
                        <a:t>Basal Cell Carcinoma Description</a:t>
                      </a:r>
                      <a:endParaRPr b="1" sz="1100"/>
                    </a:p>
                  </a:txBody>
                  <a:tcPr marT="91425" marB="91425" marR="91425" marL="91425" anchor="ctr"/>
                </a:tc>
              </a:tr>
              <a:tr h="498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Class </a:t>
                      </a:r>
                      <a:r>
                        <a:rPr b="1" lang="en">
                          <a:solidFill>
                            <a:srgbClr val="FF0000"/>
                          </a:solidFill>
                        </a:rPr>
                        <a:t>D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b="1" lang="en">
                          <a:solidFill>
                            <a:srgbClr val="FF0000"/>
                          </a:solidFill>
                        </a:rPr>
                        <a:t>ctinic Keratosis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uFill>
                            <a:noFill/>
                          </a:uFill>
                          <a:hlinkClick r:id="rId6"/>
                        </a:rPr>
                        <a:t>Actinic Keratosis Description</a:t>
                      </a:r>
                      <a:endParaRPr b="1" sz="1100"/>
                    </a:p>
                  </a:txBody>
                  <a:tcPr marT="91425" marB="91425" marR="91425" marL="91425" anchor="ctr"/>
                </a:tc>
              </a:tr>
              <a:tr h="5846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Class </a:t>
                      </a:r>
                      <a:r>
                        <a:rPr b="1" lang="en">
                          <a:solidFill>
                            <a:srgbClr val="FF0000"/>
                          </a:solidFill>
                        </a:rPr>
                        <a:t>E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0000"/>
                          </a:solidFill>
                        </a:rPr>
                        <a:t>S</a:t>
                      </a:r>
                      <a:r>
                        <a:rPr b="1" lang="en">
                          <a:solidFill>
                            <a:srgbClr val="FF0000"/>
                          </a:solidFill>
                        </a:rPr>
                        <a:t>eborrheic Keratosis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uFill>
                            <a:noFill/>
                          </a:uFill>
                          <a:hlinkClick r:id="rId7"/>
                        </a:rPr>
                        <a:t>Seborrheic keratosis Description</a:t>
                      </a:r>
                      <a:endParaRPr b="1" sz="1100"/>
                    </a:p>
                  </a:txBody>
                  <a:tcPr marT="91425" marB="91425" marR="91425" marL="91425" anchor="ctr"/>
                </a:tc>
              </a:tr>
              <a:tr h="498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Class </a:t>
                      </a:r>
                      <a:r>
                        <a:rPr b="1" lang="en">
                          <a:solidFill>
                            <a:srgbClr val="FF0000"/>
                          </a:solidFill>
                        </a:rPr>
                        <a:t>F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0000"/>
                          </a:solidFill>
                        </a:rPr>
                        <a:t>D</a:t>
                      </a:r>
                      <a:r>
                        <a:rPr b="1" lang="en">
                          <a:solidFill>
                            <a:srgbClr val="FF0000"/>
                          </a:solidFill>
                        </a:rPr>
                        <a:t>ermatofibroma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uFill>
                            <a:noFill/>
                          </a:uFill>
                          <a:hlinkClick r:id="rId8"/>
                        </a:rPr>
                        <a:t>Dermatofibroma Description</a:t>
                      </a:r>
                      <a:endParaRPr b="1" sz="1100"/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204" name="Google Shape;204;p24"/>
          <p:cNvSpPr txBox="1"/>
          <p:nvPr/>
        </p:nvSpPr>
        <p:spPr>
          <a:xfrm>
            <a:off x="241425" y="1664175"/>
            <a:ext cx="2735100" cy="30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5" name="Google Shape;205;p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0975" y="1666875"/>
            <a:ext cx="3122300" cy="285172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4"/>
          <p:cNvSpPr txBox="1"/>
          <p:nvPr/>
        </p:nvSpPr>
        <p:spPr>
          <a:xfrm>
            <a:off x="344575" y="4442000"/>
            <a:ext cx="27351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highlight>
                  <a:srgbClr val="FFFFFF"/>
                </a:highlight>
              </a:rPr>
              <a:t>Support Vector Machine</a:t>
            </a:r>
            <a:r>
              <a:rPr b="1" lang="en" sz="1800">
                <a:solidFill>
                  <a:srgbClr val="FF0000"/>
                </a:solidFill>
                <a:highlight>
                  <a:srgbClr val="FFFFFF"/>
                </a:highlight>
              </a:rPr>
              <a:t> </a:t>
            </a:r>
            <a:r>
              <a:rPr lang="en" sz="1800">
                <a:solidFill>
                  <a:srgbClr val="FF0000"/>
                </a:solidFill>
                <a:highlight>
                  <a:srgbClr val="FFFFFF"/>
                </a:highlight>
              </a:rPr>
              <a:t>(</a:t>
            </a:r>
            <a:r>
              <a:rPr b="1" lang="en" sz="1800">
                <a:solidFill>
                  <a:srgbClr val="FF0000"/>
                </a:solidFill>
                <a:highlight>
                  <a:srgbClr val="FFFFFF"/>
                </a:highlight>
              </a:rPr>
              <a:t>SVM</a:t>
            </a:r>
            <a:r>
              <a:rPr lang="en" sz="1800">
                <a:solidFill>
                  <a:srgbClr val="FF0000"/>
                </a:solidFill>
                <a:highlight>
                  <a:srgbClr val="FFFFFF"/>
                </a:highlight>
              </a:rPr>
              <a:t>)</a:t>
            </a:r>
            <a:endParaRPr sz="1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5"/>
          <p:cNvPicPr preferRelativeResize="0"/>
          <p:nvPr/>
        </p:nvPicPr>
        <p:blipFill rotWithShape="1">
          <a:blip r:embed="rId3">
            <a:alphaModFix/>
          </a:blip>
          <a:srcRect b="24899" l="38210" r="33152" t="27362"/>
          <a:stretch/>
        </p:blipFill>
        <p:spPr>
          <a:xfrm>
            <a:off x="0" y="0"/>
            <a:ext cx="47625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5"/>
          <p:cNvPicPr preferRelativeResize="0"/>
          <p:nvPr/>
        </p:nvPicPr>
        <p:blipFill rotWithShape="1">
          <a:blip r:embed="rId4">
            <a:alphaModFix/>
          </a:blip>
          <a:srcRect b="18352" l="37039" r="33470" t="20979"/>
          <a:stretch/>
        </p:blipFill>
        <p:spPr>
          <a:xfrm>
            <a:off x="4679150" y="0"/>
            <a:ext cx="44648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6"/>
          <p:cNvSpPr txBox="1"/>
          <p:nvPr>
            <p:ph type="title"/>
          </p:nvPr>
        </p:nvSpPr>
        <p:spPr>
          <a:xfrm>
            <a:off x="387900" y="624175"/>
            <a:ext cx="8633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/>
              <a:t>Related Work 1:</a:t>
            </a:r>
            <a:r>
              <a:rPr lang="en"/>
              <a:t> </a:t>
            </a:r>
            <a:r>
              <a:rPr lang="en" sz="1800">
                <a:solidFill>
                  <a:srgbClr val="FF0000"/>
                </a:solidFill>
              </a:rPr>
              <a:t>SKIN LESION ANALYSIS TOWARD MELANOMA DETECTION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218" name="Google Shape;218;p26"/>
          <p:cNvSpPr txBox="1"/>
          <p:nvPr>
            <p:ph idx="1" type="body"/>
          </p:nvPr>
        </p:nvSpPr>
        <p:spPr>
          <a:xfrm>
            <a:off x="122700" y="1487400"/>
            <a:ext cx="88986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Task 1_</a:t>
            </a:r>
            <a:r>
              <a:rPr b="1" lang="en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Lesion Segmentation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They achieved a Jaccard Index of </a:t>
            </a:r>
            <a:r>
              <a:rPr b="1" lang="en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0.765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accuracy of </a:t>
            </a:r>
            <a:r>
              <a:rPr b="1" lang="en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93.4%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and Dice coefficient of</a:t>
            </a:r>
            <a:r>
              <a:rPr b="1" lang="en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0.849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using a variation of a fully convolutional network ensemble (a</a:t>
            </a:r>
            <a:r>
              <a:rPr b="1" lang="en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deep learning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approach).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Task 2_</a:t>
            </a:r>
            <a:r>
              <a:rPr b="1" lang="en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Dermoscopic Feature Classification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 They detected clinical features by reformulating the problem as a segmentation task, and finetuning a </a:t>
            </a:r>
            <a:r>
              <a:rPr b="1" lang="en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CNN 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detect pixels that contain the studied clinical features.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Task 3_</a:t>
            </a:r>
            <a:r>
              <a:rPr b="1" lang="en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Disease Classification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They added additional </a:t>
            </a:r>
            <a:r>
              <a:rPr b="1" lang="en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weakly labelled pattern annotations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their training data, and used </a:t>
            </a:r>
            <a:r>
              <a:rPr b="1" lang="en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AVG 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(Average between two classes).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7"/>
          <p:cNvSpPr txBox="1"/>
          <p:nvPr>
            <p:ph type="title"/>
          </p:nvPr>
        </p:nvSpPr>
        <p:spPr>
          <a:xfrm>
            <a:off x="51750" y="386900"/>
            <a:ext cx="90405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/>
              <a:t>Related Work 2:</a:t>
            </a:r>
            <a:r>
              <a:rPr lang="en"/>
              <a:t> </a:t>
            </a:r>
            <a:r>
              <a:rPr lang="en" sz="1800">
                <a:solidFill>
                  <a:srgbClr val="FF0000"/>
                </a:solidFill>
              </a:rPr>
              <a:t>Automatic Diagnosis of Melanoma: a Software System based on the 7-Point </a:t>
            </a:r>
            <a:r>
              <a:rPr lang="en" sz="1800">
                <a:solidFill>
                  <a:srgbClr val="FF0000"/>
                </a:solidFill>
              </a:rPr>
              <a:t>Checklist</a:t>
            </a:r>
            <a:endParaRPr sz="1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224" name="Google Shape;224;p27"/>
          <p:cNvSpPr txBox="1"/>
          <p:nvPr>
            <p:ph idx="1" type="body"/>
          </p:nvPr>
        </p:nvSpPr>
        <p:spPr>
          <a:xfrm>
            <a:off x="387900" y="1258799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b="1" lang="en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Boundary Detection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Extract the pigmented lesion from the surrounding healthy skin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a)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RGB 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image         </a:t>
            </a:r>
            <a:r>
              <a:rPr b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b)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Binary 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mask     </a:t>
            </a:r>
            <a:r>
              <a:rPr b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c)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RGB 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image and </a:t>
            </a:r>
            <a:r>
              <a:rPr b="1" lang="en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Superimposed 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contour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b="1" lang="en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Feature Extraction</a:t>
            </a: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Measure morphological and chromatic features related to the dermoscopic structures of interest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a) </a:t>
            </a:r>
            <a:r>
              <a:rPr b="1" lang="en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Color 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Segmentation			 b) </a:t>
            </a:r>
            <a:r>
              <a:rPr b="1" lang="en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Texture 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Extraction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b="1" lang="en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Feature Classification</a:t>
            </a: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Detection of each criteria using </a:t>
            </a:r>
            <a:r>
              <a:rPr b="1" lang="en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Decision Tree 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&amp; </a:t>
            </a:r>
            <a:r>
              <a:rPr b="1" lang="en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SVM </a:t>
            </a:r>
            <a:endParaRPr b="1" sz="1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b="1" lang="en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Accuracy: 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whole diagnostic software provided a lesion sensitivity  and specificity  greater than</a:t>
            </a:r>
            <a:r>
              <a:rPr b="1" lang="en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85%.</a:t>
            </a:r>
            <a:endParaRPr b="1" sz="1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28"/>
          <p:cNvPicPr preferRelativeResize="0"/>
          <p:nvPr/>
        </p:nvPicPr>
        <p:blipFill rotWithShape="1">
          <a:blip r:embed="rId3">
            <a:alphaModFix/>
          </a:blip>
          <a:srcRect b="27754" l="50247" r="23854" t="10237"/>
          <a:stretch/>
        </p:blipFill>
        <p:spPr>
          <a:xfrm>
            <a:off x="2695575" y="0"/>
            <a:ext cx="382088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8"/>
          <p:cNvSpPr/>
          <p:nvPr/>
        </p:nvSpPr>
        <p:spPr>
          <a:xfrm>
            <a:off x="2771775" y="190500"/>
            <a:ext cx="238200" cy="295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9"/>
          <p:cNvSpPr txBox="1"/>
          <p:nvPr>
            <p:ph type="title"/>
          </p:nvPr>
        </p:nvSpPr>
        <p:spPr>
          <a:xfrm>
            <a:off x="281400" y="6241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Expected </a:t>
            </a:r>
            <a:r>
              <a:rPr lang="en">
                <a:solidFill>
                  <a:srgbClr val="FF0000"/>
                </a:solidFill>
              </a:rPr>
              <a:t>Results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9"/>
          <p:cNvSpPr txBox="1"/>
          <p:nvPr>
            <p:ph idx="1" type="body"/>
          </p:nvPr>
        </p:nvSpPr>
        <p:spPr>
          <a:xfrm>
            <a:off x="387900" y="1487400"/>
            <a:ext cx="85686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1" lang="en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Automated detection </a:t>
            </a: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application of Skin disease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Automatically </a:t>
            </a:r>
            <a:r>
              <a:rPr b="1" lang="en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determine the type</a:t>
            </a: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the skin diseases.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 the </a:t>
            </a:r>
            <a:r>
              <a:rPr b="1" lang="en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detected disease</a:t>
            </a: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with </a:t>
            </a:r>
            <a:r>
              <a:rPr b="1" lang="en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treatments and procedures</a:t>
            </a: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take.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1" lang="en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Accurate </a:t>
            </a: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diagnosis results.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0"/>
          <p:cNvSpPr txBox="1"/>
          <p:nvPr>
            <p:ph type="title"/>
          </p:nvPr>
        </p:nvSpPr>
        <p:spPr>
          <a:xfrm>
            <a:off x="727650" y="6337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>
            <p:ph type="title"/>
          </p:nvPr>
        </p:nvSpPr>
        <p:spPr>
          <a:xfrm>
            <a:off x="281400" y="6241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Skin </a:t>
            </a:r>
            <a:r>
              <a:rPr lang="en"/>
              <a:t>Diseases</a:t>
            </a:r>
            <a:endParaRPr/>
          </a:p>
        </p:txBody>
      </p:sp>
      <p:sp>
        <p:nvSpPr>
          <p:cNvPr id="96" name="Google Shape;96;p14"/>
          <p:cNvSpPr txBox="1"/>
          <p:nvPr>
            <p:ph idx="1" type="body"/>
          </p:nvPr>
        </p:nvSpPr>
        <p:spPr>
          <a:xfrm>
            <a:off x="281400" y="1108500"/>
            <a:ext cx="87234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just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Approximately  </a:t>
            </a:r>
            <a:r>
              <a:rPr b="1" lang="en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7%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b="1" lang="en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10%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hospitalized patients are influenced by </a:t>
            </a:r>
            <a:r>
              <a:rPr b="1" lang="en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skin infections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just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Studies reveal that about </a:t>
            </a:r>
            <a:r>
              <a:rPr b="1" lang="en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0.1%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the total population are affected by major </a:t>
            </a:r>
            <a:r>
              <a:rPr b="1" lang="en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burns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1" lang="en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One in every three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cancers diagnosed is a </a:t>
            </a:r>
            <a:r>
              <a:rPr b="1" lang="en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skin cancer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according to Skin Cancer Foundation Statistics.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1" lang="en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Dermatosis 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spreading due to many reasons.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 b="0" l="0" r="0" t="41145"/>
          <a:stretch/>
        </p:blipFill>
        <p:spPr>
          <a:xfrm>
            <a:off x="0" y="4005750"/>
            <a:ext cx="9144000" cy="113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type="title"/>
          </p:nvPr>
        </p:nvSpPr>
        <p:spPr>
          <a:xfrm>
            <a:off x="281400" y="6241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</p:txBody>
      </p:sp>
      <p:sp>
        <p:nvSpPr>
          <p:cNvPr id="103" name="Google Shape;103;p15"/>
          <p:cNvSpPr txBox="1"/>
          <p:nvPr>
            <p:ph idx="1" type="body"/>
          </p:nvPr>
        </p:nvSpPr>
        <p:spPr>
          <a:xfrm>
            <a:off x="161700" y="1369800"/>
            <a:ext cx="8982300" cy="32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February 23, 2015 the </a:t>
            </a:r>
            <a:r>
              <a:rPr b="1" lang="en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FTC</a:t>
            </a: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(Federal Trade Commission) fined app makers for </a:t>
            </a:r>
            <a:r>
              <a:rPr b="1" lang="en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false advertising</a:t>
            </a: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availability of </a:t>
            </a:r>
            <a:r>
              <a:rPr b="1" lang="en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inaccurate </a:t>
            </a: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self-diagnosis’ apps may lead some patients to </a:t>
            </a: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causes difficulty in absorption of  the dose of treatment </a:t>
            </a:r>
            <a:endParaRPr b="1"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type="title"/>
          </p:nvPr>
        </p:nvSpPr>
        <p:spPr>
          <a:xfrm>
            <a:off x="281400" y="6241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ISIC </a:t>
            </a:r>
            <a:r>
              <a:rPr lang="en"/>
              <a:t>Challenge</a:t>
            </a:r>
            <a:endParaRPr/>
          </a:p>
        </p:txBody>
      </p:sp>
      <p:sp>
        <p:nvSpPr>
          <p:cNvPr id="109" name="Google Shape;109;p16"/>
          <p:cNvSpPr txBox="1"/>
          <p:nvPr>
            <p:ph idx="1" type="body"/>
          </p:nvPr>
        </p:nvSpPr>
        <p:spPr>
          <a:xfrm>
            <a:off x="161700" y="1491200"/>
            <a:ext cx="89823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This challenge is broken into three separate tasks:</a:t>
            </a:r>
            <a:endParaRPr sz="1400">
              <a:solidFill>
                <a:srgbClr val="66666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AutoNum type="alphaLcPeriod"/>
            </a:pPr>
            <a:r>
              <a:rPr lang="en" sz="1400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Task 1: </a:t>
            </a:r>
            <a:r>
              <a:rPr b="1" lang="en" sz="1400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Lesion Segmentation</a:t>
            </a:r>
            <a:r>
              <a:rPr lang="en" sz="1400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</a:t>
            </a:r>
            <a:endParaRPr sz="1400">
              <a:solidFill>
                <a:srgbClr val="66666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AutoNum type="alphaLcPeriod"/>
            </a:pPr>
            <a:r>
              <a:rPr lang="en" sz="1400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Task 2: </a:t>
            </a:r>
            <a:r>
              <a:rPr b="1" lang="en" sz="1400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Lesion Attribute Detection</a:t>
            </a:r>
            <a:endParaRPr b="1" sz="1400">
              <a:solidFill>
                <a:srgbClr val="FF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AutoNum type="alphaLcPeriod"/>
            </a:pPr>
            <a:r>
              <a:rPr lang="en" sz="1400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Task 3: </a:t>
            </a:r>
            <a:r>
              <a:rPr b="1" lang="en" sz="1400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Disease Classification</a:t>
            </a:r>
            <a:endParaRPr b="1" sz="1400">
              <a:solidFill>
                <a:srgbClr val="FF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66666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Each competitor may participate in </a:t>
            </a:r>
            <a:r>
              <a:rPr b="1" lang="en" sz="1800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any or all</a:t>
            </a:r>
            <a:r>
              <a:rPr lang="en" sz="1400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of these tasks.</a:t>
            </a:r>
            <a:endParaRPr sz="1400">
              <a:solidFill>
                <a:srgbClr val="66666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66666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Cash prizes of </a:t>
            </a:r>
            <a:r>
              <a:rPr b="1" lang="en" sz="1800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$2500 USD</a:t>
            </a:r>
            <a:r>
              <a:rPr lang="en" sz="1400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will be awarded to winners of each of the tasks. The monetary prizes for the winners of the challenge will be awarded at the time of the MICCAI Workshop. </a:t>
            </a:r>
            <a:endParaRPr b="1" sz="1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4050" y="519350"/>
            <a:ext cx="4389950" cy="21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/>
          <p:nvPr>
            <p:ph type="title"/>
          </p:nvPr>
        </p:nvSpPr>
        <p:spPr>
          <a:xfrm>
            <a:off x="281400" y="6241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Statement</a:t>
            </a:r>
            <a:endParaRPr/>
          </a:p>
        </p:txBody>
      </p:sp>
      <p:sp>
        <p:nvSpPr>
          <p:cNvPr id="116" name="Google Shape;116;p17"/>
          <p:cNvSpPr txBox="1"/>
          <p:nvPr/>
        </p:nvSpPr>
        <p:spPr>
          <a:xfrm>
            <a:off x="474650" y="1325975"/>
            <a:ext cx="8427300" cy="36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Some </a:t>
            </a:r>
            <a:r>
              <a:rPr b="1" lang="en" sz="1800">
                <a:solidFill>
                  <a:srgbClr val="FF0000"/>
                </a:solidFill>
              </a:rPr>
              <a:t>dermatosis </a:t>
            </a:r>
            <a:r>
              <a:rPr lang="en" sz="1800"/>
              <a:t>which are examined late causes difficulty in absorption of  the dose of treatment thus, the patient doesn’t respond quickly to medication.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High </a:t>
            </a:r>
            <a:r>
              <a:rPr b="1" lang="en" sz="1800">
                <a:solidFill>
                  <a:srgbClr val="FF0000"/>
                </a:solidFill>
              </a:rPr>
              <a:t>similarity </a:t>
            </a:r>
            <a:r>
              <a:rPr lang="en" sz="1800"/>
              <a:t>in skin lesion </a:t>
            </a:r>
            <a:r>
              <a:rPr b="1" lang="en" sz="1800">
                <a:solidFill>
                  <a:srgbClr val="FF0000"/>
                </a:solidFill>
              </a:rPr>
              <a:t>shapes </a:t>
            </a:r>
            <a:r>
              <a:rPr lang="en" sz="1800"/>
              <a:t>and </a:t>
            </a:r>
            <a:r>
              <a:rPr b="1" lang="en" sz="1800">
                <a:solidFill>
                  <a:srgbClr val="FF0000"/>
                </a:solidFill>
              </a:rPr>
              <a:t>color</a:t>
            </a:r>
            <a:r>
              <a:rPr lang="en" sz="1800"/>
              <a:t>.</a:t>
            </a:r>
            <a:endParaRPr sz="1800"/>
          </a:p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>
            <p:ph type="title"/>
          </p:nvPr>
        </p:nvSpPr>
        <p:spPr>
          <a:xfrm>
            <a:off x="281400" y="6241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Overview</a:t>
            </a:r>
            <a:endParaRPr/>
          </a:p>
        </p:txBody>
      </p:sp>
      <p:grpSp>
        <p:nvGrpSpPr>
          <p:cNvPr id="122" name="Google Shape;122;p18"/>
          <p:cNvGrpSpPr/>
          <p:nvPr/>
        </p:nvGrpSpPr>
        <p:grpSpPr>
          <a:xfrm>
            <a:off x="282600" y="1397900"/>
            <a:ext cx="8663339" cy="3242125"/>
            <a:chOff x="282600" y="1397900"/>
            <a:chExt cx="8663339" cy="3242125"/>
          </a:xfrm>
        </p:grpSpPr>
        <p:pic>
          <p:nvPicPr>
            <p:cNvPr id="123" name="Google Shape;123;p18"/>
            <p:cNvPicPr preferRelativeResize="0"/>
            <p:nvPr/>
          </p:nvPicPr>
          <p:blipFill rotWithShape="1">
            <a:blip r:embed="rId3">
              <a:alphaModFix/>
            </a:blip>
            <a:srcRect b="16562" l="0" r="0" t="0"/>
            <a:stretch/>
          </p:blipFill>
          <p:spPr>
            <a:xfrm>
              <a:off x="282600" y="2277825"/>
              <a:ext cx="1757051" cy="1203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4" name="Google Shape;124;p18"/>
            <p:cNvSpPr/>
            <p:nvPr/>
          </p:nvSpPr>
          <p:spPr>
            <a:xfrm>
              <a:off x="2413025" y="2277825"/>
              <a:ext cx="4387800" cy="2362200"/>
            </a:xfrm>
            <a:prstGeom prst="rect">
              <a:avLst/>
            </a:prstGeom>
            <a:solidFill>
              <a:srgbClr val="F3F3F3"/>
            </a:solidFill>
            <a:ln cap="flat" cmpd="sng" w="2857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8"/>
            <p:cNvSpPr txBox="1"/>
            <p:nvPr/>
          </p:nvSpPr>
          <p:spPr>
            <a:xfrm>
              <a:off x="2615808" y="4009976"/>
              <a:ext cx="1454700" cy="480000"/>
            </a:xfrm>
            <a:prstGeom prst="rect">
              <a:avLst/>
            </a:prstGeom>
            <a:solidFill>
              <a:srgbClr val="66666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Classification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26" name="Google Shape;126;p18"/>
            <p:cNvSpPr txBox="1"/>
            <p:nvPr/>
          </p:nvSpPr>
          <p:spPr>
            <a:xfrm>
              <a:off x="5140026" y="2427918"/>
              <a:ext cx="1454700" cy="480000"/>
            </a:xfrm>
            <a:prstGeom prst="rect">
              <a:avLst/>
            </a:prstGeom>
            <a:solidFill>
              <a:srgbClr val="66666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Segmentation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27" name="Google Shape;127;p18"/>
            <p:cNvSpPr txBox="1"/>
            <p:nvPr/>
          </p:nvSpPr>
          <p:spPr>
            <a:xfrm>
              <a:off x="3856740" y="3218938"/>
              <a:ext cx="1454700" cy="480000"/>
            </a:xfrm>
            <a:prstGeom prst="rect">
              <a:avLst/>
            </a:prstGeom>
            <a:solidFill>
              <a:srgbClr val="66666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Feature </a:t>
              </a:r>
              <a:r>
                <a:rPr lang="en">
                  <a:solidFill>
                    <a:srgbClr val="FFFFFF"/>
                  </a:solidFill>
                </a:rPr>
                <a:t>Extraction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28" name="Google Shape;128;p18"/>
            <p:cNvSpPr txBox="1"/>
            <p:nvPr/>
          </p:nvSpPr>
          <p:spPr>
            <a:xfrm>
              <a:off x="5140026" y="4009958"/>
              <a:ext cx="1454700" cy="480000"/>
            </a:xfrm>
            <a:prstGeom prst="rect">
              <a:avLst/>
            </a:prstGeom>
            <a:solidFill>
              <a:srgbClr val="66666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Analysis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29" name="Google Shape;129;p18"/>
            <p:cNvSpPr txBox="1"/>
            <p:nvPr/>
          </p:nvSpPr>
          <p:spPr>
            <a:xfrm>
              <a:off x="2615808" y="2427918"/>
              <a:ext cx="1454700" cy="480000"/>
            </a:xfrm>
            <a:prstGeom prst="rect">
              <a:avLst/>
            </a:prstGeom>
            <a:solidFill>
              <a:srgbClr val="66666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Preprocessing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30" name="Google Shape;130;p18"/>
            <p:cNvSpPr/>
            <p:nvPr/>
          </p:nvSpPr>
          <p:spPr>
            <a:xfrm>
              <a:off x="4218752" y="2515260"/>
              <a:ext cx="765000" cy="2940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8"/>
            <p:cNvSpPr/>
            <p:nvPr/>
          </p:nvSpPr>
          <p:spPr>
            <a:xfrm flipH="1" rot="10800000">
              <a:off x="4222635" y="4108653"/>
              <a:ext cx="765000" cy="2940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8"/>
            <p:cNvSpPr/>
            <p:nvPr/>
          </p:nvSpPr>
          <p:spPr>
            <a:xfrm flipH="1" rot="-5400000">
              <a:off x="5622179" y="3030172"/>
              <a:ext cx="480300" cy="571500"/>
            </a:xfrm>
            <a:prstGeom prst="bentUpArrow">
              <a:avLst>
                <a:gd fmla="val 25000" name="adj1"/>
                <a:gd fmla="val 25000" name="adj2"/>
                <a:gd fmla="val 25000" name="adj3"/>
              </a:avLst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8"/>
            <p:cNvSpPr/>
            <p:nvPr/>
          </p:nvSpPr>
          <p:spPr>
            <a:xfrm rot="10800000">
              <a:off x="3076602" y="3350684"/>
              <a:ext cx="514800" cy="533700"/>
            </a:xfrm>
            <a:prstGeom prst="bentUpArrow">
              <a:avLst>
                <a:gd fmla="val 25000" name="adj1"/>
                <a:gd fmla="val 25000" name="adj2"/>
                <a:gd fmla="val 25000" name="adj3"/>
              </a:avLst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4" name="Google Shape;134;p18"/>
            <p:cNvGrpSpPr/>
            <p:nvPr/>
          </p:nvGrpSpPr>
          <p:grpSpPr>
            <a:xfrm>
              <a:off x="7021800" y="2277826"/>
              <a:ext cx="1924138" cy="2051416"/>
              <a:chOff x="256214" y="1560375"/>
              <a:chExt cx="2715025" cy="3191375"/>
            </a:xfrm>
          </p:grpSpPr>
          <p:pic>
            <p:nvPicPr>
              <p:cNvPr id="135" name="Google Shape;135;p18"/>
              <p:cNvPicPr preferRelativeResize="0"/>
              <p:nvPr/>
            </p:nvPicPr>
            <p:blipFill rotWithShape="1">
              <a:blip r:embed="rId4">
                <a:alphaModFix/>
              </a:blip>
              <a:srcRect b="30843" l="59819" r="8243" t="0"/>
              <a:stretch/>
            </p:blipFill>
            <p:spPr>
              <a:xfrm>
                <a:off x="256214" y="1560375"/>
                <a:ext cx="2715025" cy="31913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6" name="Google Shape;136;p18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879972" y="2053779"/>
                <a:ext cx="1448124" cy="76066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7" name="Google Shape;137;p18"/>
              <p:cNvSpPr txBox="1"/>
              <p:nvPr/>
            </p:nvSpPr>
            <p:spPr>
              <a:xfrm>
                <a:off x="788875" y="2957325"/>
                <a:ext cx="1649700" cy="809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/>
                  <a:t>??????????</a:t>
                </a:r>
                <a:endParaRPr sz="1000"/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/>
                  <a:t>Is Detected</a:t>
                </a:r>
                <a:endParaRPr sz="1000"/>
              </a:p>
            </p:txBody>
          </p:sp>
          <p:sp>
            <p:nvSpPr>
              <p:cNvPr id="138" name="Google Shape;138;p18"/>
              <p:cNvSpPr txBox="1"/>
              <p:nvPr/>
            </p:nvSpPr>
            <p:spPr>
              <a:xfrm>
                <a:off x="788875" y="3824100"/>
                <a:ext cx="790500" cy="3714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>
                    <a:solidFill>
                      <a:srgbClr val="FFFFFF"/>
                    </a:solidFill>
                  </a:rPr>
                  <a:t>Treatment</a:t>
                </a:r>
                <a:endParaRPr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9" name="Google Shape;139;p18"/>
              <p:cNvSpPr txBox="1"/>
              <p:nvPr/>
            </p:nvSpPr>
            <p:spPr>
              <a:xfrm>
                <a:off x="1626510" y="3824100"/>
                <a:ext cx="733500" cy="3714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>
                    <a:solidFill>
                      <a:srgbClr val="FFFFFF"/>
                    </a:solidFill>
                  </a:rPr>
                  <a:t>Hospitals</a:t>
                </a:r>
                <a:endParaRPr sz="6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40" name="Google Shape;140;p18"/>
            <p:cNvSpPr/>
            <p:nvPr/>
          </p:nvSpPr>
          <p:spPr>
            <a:xfrm>
              <a:off x="1250200" y="1472950"/>
              <a:ext cx="2341200" cy="641400"/>
            </a:xfrm>
            <a:prstGeom prst="uturnArrow">
              <a:avLst>
                <a:gd fmla="val 25000" name="adj1"/>
                <a:gd fmla="val 25000" name="adj2"/>
                <a:gd fmla="val 25000" name="adj3"/>
                <a:gd fmla="val 43750" name="adj4"/>
                <a:gd fmla="val 75000" name="adj5"/>
              </a:avLst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8"/>
            <p:cNvSpPr/>
            <p:nvPr/>
          </p:nvSpPr>
          <p:spPr>
            <a:xfrm>
              <a:off x="5888400" y="1397900"/>
              <a:ext cx="2341200" cy="641400"/>
            </a:xfrm>
            <a:prstGeom prst="uturnArrow">
              <a:avLst>
                <a:gd fmla="val 25000" name="adj1"/>
                <a:gd fmla="val 25000" name="adj2"/>
                <a:gd fmla="val 25000" name="adj3"/>
                <a:gd fmla="val 43750" name="adj4"/>
                <a:gd fmla="val 75000" name="adj5"/>
              </a:avLst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/>
          <p:nvPr>
            <p:ph type="title"/>
          </p:nvPr>
        </p:nvSpPr>
        <p:spPr>
          <a:xfrm>
            <a:off x="281400" y="6241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Overview - </a:t>
            </a:r>
            <a:r>
              <a:rPr lang="en">
                <a:solidFill>
                  <a:srgbClr val="FF0000"/>
                </a:solidFill>
              </a:rPr>
              <a:t>Dataset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9"/>
          <p:cNvSpPr txBox="1"/>
          <p:nvPr/>
        </p:nvSpPr>
        <p:spPr>
          <a:xfrm>
            <a:off x="281400" y="1393825"/>
            <a:ext cx="7905900" cy="31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Our Dataset consists of </a:t>
            </a:r>
            <a:r>
              <a:rPr b="1" lang="en" sz="1800">
                <a:solidFill>
                  <a:srgbClr val="FF0000"/>
                </a:solidFill>
              </a:rPr>
              <a:t>images </a:t>
            </a:r>
            <a:r>
              <a:rPr lang="en"/>
              <a:t>with it’s </a:t>
            </a:r>
            <a:r>
              <a:rPr b="1" lang="en" sz="1800">
                <a:solidFill>
                  <a:srgbClr val="FF0000"/>
                </a:solidFill>
              </a:rPr>
              <a:t>metadata </a:t>
            </a:r>
            <a:r>
              <a:rPr lang="en"/>
              <a:t>and </a:t>
            </a:r>
            <a:r>
              <a:rPr b="1" lang="en" sz="1800">
                <a:solidFill>
                  <a:srgbClr val="FF0000"/>
                </a:solidFill>
              </a:rPr>
              <a:t>groundtruth</a:t>
            </a:r>
            <a:r>
              <a:rPr lang="en"/>
              <a:t>.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 total </a:t>
            </a:r>
            <a:r>
              <a:rPr b="1" lang="en" sz="1800">
                <a:solidFill>
                  <a:srgbClr val="FF0000"/>
                </a:solidFill>
              </a:rPr>
              <a:t>22191 </a:t>
            </a:r>
            <a:r>
              <a:rPr lang="en"/>
              <a:t> images that is </a:t>
            </a:r>
            <a:r>
              <a:rPr lang="en"/>
              <a:t>distributed</a:t>
            </a:r>
            <a:r>
              <a:rPr lang="en"/>
              <a:t> as follow: </a:t>
            </a:r>
            <a:endParaRPr/>
          </a:p>
          <a:p>
            <a:pPr indent="-317500" lvl="0" marL="914400" marR="368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Basal cell carcinoma _ </a:t>
            </a:r>
            <a:r>
              <a:rPr b="1" lang="en" sz="1800">
                <a:solidFill>
                  <a:srgbClr val="FF0000"/>
                </a:solidFill>
              </a:rPr>
              <a:t>586 </a:t>
            </a:r>
            <a:r>
              <a:rPr lang="en"/>
              <a:t>Images</a:t>
            </a:r>
            <a:endParaRPr/>
          </a:p>
          <a:p>
            <a:pPr indent="-317500" lvl="0" marL="914400" marR="368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Actinic keratosis _ </a:t>
            </a:r>
            <a:r>
              <a:rPr b="1" lang="en" sz="1800">
                <a:solidFill>
                  <a:srgbClr val="FF0000"/>
                </a:solidFill>
              </a:rPr>
              <a:t>329 </a:t>
            </a:r>
            <a:r>
              <a:rPr lang="en"/>
              <a:t>Images</a:t>
            </a:r>
            <a:endParaRPr/>
          </a:p>
          <a:p>
            <a:pPr indent="-317500" lvl="0" marL="914400" marR="368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Melanoma _ </a:t>
            </a:r>
            <a:r>
              <a:rPr b="1" lang="en" sz="1800">
                <a:solidFill>
                  <a:srgbClr val="FF0000"/>
                </a:solidFill>
              </a:rPr>
              <a:t>2169 </a:t>
            </a:r>
            <a:r>
              <a:rPr lang="en"/>
              <a:t>Images</a:t>
            </a:r>
            <a:endParaRPr/>
          </a:p>
          <a:p>
            <a:pPr indent="-317500" lvl="0" marL="914400" marR="368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Nevus _ </a:t>
            </a:r>
            <a:r>
              <a:rPr b="1" lang="en" sz="1800">
                <a:solidFill>
                  <a:srgbClr val="FF0000"/>
                </a:solidFill>
              </a:rPr>
              <a:t>18566 </a:t>
            </a:r>
            <a:r>
              <a:rPr lang="en"/>
              <a:t>Images</a:t>
            </a:r>
            <a:endParaRPr/>
          </a:p>
          <a:p>
            <a:pPr indent="-317500" lvl="0" marL="914400" marR="368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Seborrheic keratosis _ </a:t>
            </a:r>
            <a:r>
              <a:rPr b="1" lang="en" sz="1800">
                <a:solidFill>
                  <a:srgbClr val="FF0000"/>
                </a:solidFill>
              </a:rPr>
              <a:t>419 </a:t>
            </a:r>
            <a:r>
              <a:rPr lang="en"/>
              <a:t>Images</a:t>
            </a:r>
            <a:endParaRPr/>
          </a:p>
          <a:p>
            <a:pPr indent="-317500" lvl="0" marL="914400" marR="368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Dermatofibroma _ </a:t>
            </a:r>
            <a:r>
              <a:rPr b="1" lang="en" sz="1800">
                <a:solidFill>
                  <a:srgbClr val="FF0000"/>
                </a:solidFill>
              </a:rPr>
              <a:t>122 </a:t>
            </a:r>
            <a:r>
              <a:rPr lang="en"/>
              <a:t>Images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8" name="Google Shape;148;p19"/>
          <p:cNvGrpSpPr/>
          <p:nvPr/>
        </p:nvGrpSpPr>
        <p:grpSpPr>
          <a:xfrm>
            <a:off x="7201675" y="1611125"/>
            <a:ext cx="1703351" cy="2925800"/>
            <a:chOff x="7134650" y="1828425"/>
            <a:chExt cx="1703351" cy="2925800"/>
          </a:xfrm>
        </p:grpSpPr>
        <p:pic>
          <p:nvPicPr>
            <p:cNvPr id="149" name="Google Shape;149;p19"/>
            <p:cNvPicPr preferRelativeResize="0"/>
            <p:nvPr/>
          </p:nvPicPr>
          <p:blipFill rotWithShape="1">
            <a:blip r:embed="rId3">
              <a:alphaModFix/>
            </a:blip>
            <a:srcRect b="11532" l="3539" r="3324" t="6560"/>
            <a:stretch/>
          </p:blipFill>
          <p:spPr>
            <a:xfrm>
              <a:off x="7134650" y="1828425"/>
              <a:ext cx="1703351" cy="1264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" name="Google Shape;150;p19"/>
            <p:cNvPicPr preferRelativeResize="0"/>
            <p:nvPr/>
          </p:nvPicPr>
          <p:blipFill rotWithShape="1">
            <a:blip r:embed="rId4">
              <a:alphaModFix/>
            </a:blip>
            <a:srcRect b="8707" l="0" r="0" t="10588"/>
            <a:stretch/>
          </p:blipFill>
          <p:spPr>
            <a:xfrm>
              <a:off x="7134650" y="3489675"/>
              <a:ext cx="1703351" cy="12645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/>
          <p:nvPr>
            <p:ph type="title"/>
          </p:nvPr>
        </p:nvSpPr>
        <p:spPr>
          <a:xfrm>
            <a:off x="281400" y="6241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Overview - </a:t>
            </a:r>
            <a:r>
              <a:rPr lang="en">
                <a:solidFill>
                  <a:srgbClr val="FF0000"/>
                </a:solidFill>
              </a:rPr>
              <a:t>Input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156" name="Google Shape;156;p20"/>
          <p:cNvPicPr preferRelativeResize="0"/>
          <p:nvPr/>
        </p:nvPicPr>
        <p:blipFill rotWithShape="1">
          <a:blip r:embed="rId3">
            <a:alphaModFix/>
          </a:blip>
          <a:srcRect b="39126" l="57334" r="32546" t="43905"/>
          <a:stretch/>
        </p:blipFill>
        <p:spPr>
          <a:xfrm>
            <a:off x="0" y="1295125"/>
            <a:ext cx="2947370" cy="33043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7" name="Google Shape;157;p20"/>
          <p:cNvGrpSpPr/>
          <p:nvPr/>
        </p:nvGrpSpPr>
        <p:grpSpPr>
          <a:xfrm>
            <a:off x="4571932" y="2618043"/>
            <a:ext cx="4432738" cy="2263244"/>
            <a:chOff x="3062000" y="2618056"/>
            <a:chExt cx="5942805" cy="2263244"/>
          </a:xfrm>
        </p:grpSpPr>
        <p:pic>
          <p:nvPicPr>
            <p:cNvPr id="158" name="Google Shape;158;p20"/>
            <p:cNvPicPr preferRelativeResize="0"/>
            <p:nvPr/>
          </p:nvPicPr>
          <p:blipFill rotWithShape="1">
            <a:blip r:embed="rId4">
              <a:alphaModFix/>
            </a:blip>
            <a:srcRect b="41458" l="0" r="0" t="0"/>
            <a:stretch/>
          </p:blipFill>
          <p:spPr>
            <a:xfrm>
              <a:off x="3062008" y="2618056"/>
              <a:ext cx="5942797" cy="10089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2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097861" y="3872357"/>
              <a:ext cx="1871100" cy="10089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p20"/>
            <p:cNvPicPr preferRelativeResize="0"/>
            <p:nvPr/>
          </p:nvPicPr>
          <p:blipFill rotWithShape="1">
            <a:blip r:embed="rId6">
              <a:alphaModFix/>
            </a:blip>
            <a:srcRect b="16117" l="0" r="52326" t="23221"/>
            <a:stretch/>
          </p:blipFill>
          <p:spPr>
            <a:xfrm>
              <a:off x="7133695" y="3872357"/>
              <a:ext cx="1871110" cy="10089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" name="Google Shape;161;p20"/>
            <p:cNvPicPr preferRelativeResize="0"/>
            <p:nvPr/>
          </p:nvPicPr>
          <p:blipFill rotWithShape="1">
            <a:blip r:embed="rId7">
              <a:alphaModFix/>
            </a:blip>
            <a:srcRect b="26896" l="52045" r="0" t="33798"/>
            <a:stretch/>
          </p:blipFill>
          <p:spPr>
            <a:xfrm>
              <a:off x="3062000" y="3872350"/>
              <a:ext cx="1871124" cy="10089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2" name="Google Shape;162;p20"/>
          <p:cNvPicPr preferRelativeResize="0"/>
          <p:nvPr/>
        </p:nvPicPr>
        <p:blipFill rotWithShape="1">
          <a:blip r:embed="rId8">
            <a:alphaModFix/>
          </a:blip>
          <a:srcRect b="22970" l="0" r="0" t="0"/>
          <a:stretch/>
        </p:blipFill>
        <p:spPr>
          <a:xfrm>
            <a:off x="4572000" y="555725"/>
            <a:ext cx="4432825" cy="18415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0"/>
          <p:cNvSpPr/>
          <p:nvPr/>
        </p:nvSpPr>
        <p:spPr>
          <a:xfrm>
            <a:off x="3218488" y="1469925"/>
            <a:ext cx="1082400" cy="535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0"/>
          <p:cNvSpPr/>
          <p:nvPr/>
        </p:nvSpPr>
        <p:spPr>
          <a:xfrm>
            <a:off x="3218438" y="2859175"/>
            <a:ext cx="1082400" cy="535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0"/>
          <p:cNvSpPr/>
          <p:nvPr/>
        </p:nvSpPr>
        <p:spPr>
          <a:xfrm>
            <a:off x="3218438" y="4127750"/>
            <a:ext cx="1082400" cy="535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1"/>
          <p:cNvSpPr txBox="1"/>
          <p:nvPr>
            <p:ph type="title"/>
          </p:nvPr>
        </p:nvSpPr>
        <p:spPr>
          <a:xfrm>
            <a:off x="281400" y="6241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Overview - </a:t>
            </a:r>
            <a:r>
              <a:rPr lang="en">
                <a:solidFill>
                  <a:srgbClr val="FF0000"/>
                </a:solidFill>
              </a:rPr>
              <a:t>Output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1" name="Google Shape;171;p21"/>
          <p:cNvGrpSpPr/>
          <p:nvPr/>
        </p:nvGrpSpPr>
        <p:grpSpPr>
          <a:xfrm>
            <a:off x="6333050" y="1560375"/>
            <a:ext cx="2715025" cy="3191375"/>
            <a:chOff x="6180650" y="1560375"/>
            <a:chExt cx="2715025" cy="3191375"/>
          </a:xfrm>
        </p:grpSpPr>
        <p:pic>
          <p:nvPicPr>
            <p:cNvPr id="172" name="Google Shape;172;p21"/>
            <p:cNvPicPr preferRelativeResize="0"/>
            <p:nvPr/>
          </p:nvPicPr>
          <p:blipFill rotWithShape="1">
            <a:blip r:embed="rId3">
              <a:alphaModFix/>
            </a:blip>
            <a:srcRect b="30843" l="59819" r="8243" t="0"/>
            <a:stretch/>
          </p:blipFill>
          <p:spPr>
            <a:xfrm>
              <a:off x="6180650" y="1560375"/>
              <a:ext cx="2715025" cy="3191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p21"/>
            <p:cNvPicPr preferRelativeResize="0"/>
            <p:nvPr/>
          </p:nvPicPr>
          <p:blipFill rotWithShape="1">
            <a:blip r:embed="rId4">
              <a:alphaModFix/>
            </a:blip>
            <a:srcRect b="4415" l="33541" r="13579" t="16595"/>
            <a:stretch/>
          </p:blipFill>
          <p:spPr>
            <a:xfrm>
              <a:off x="6643750" y="1947875"/>
              <a:ext cx="1818375" cy="23609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4" name="Google Shape;174;p21"/>
          <p:cNvGrpSpPr/>
          <p:nvPr/>
        </p:nvGrpSpPr>
        <p:grpSpPr>
          <a:xfrm>
            <a:off x="357600" y="1560375"/>
            <a:ext cx="2715025" cy="3191375"/>
            <a:chOff x="281400" y="1560375"/>
            <a:chExt cx="2715025" cy="3191375"/>
          </a:xfrm>
        </p:grpSpPr>
        <p:pic>
          <p:nvPicPr>
            <p:cNvPr id="175" name="Google Shape;175;p21"/>
            <p:cNvPicPr preferRelativeResize="0"/>
            <p:nvPr/>
          </p:nvPicPr>
          <p:blipFill rotWithShape="1">
            <a:blip r:embed="rId3">
              <a:alphaModFix/>
            </a:blip>
            <a:srcRect b="30843" l="59819" r="8243" t="0"/>
            <a:stretch/>
          </p:blipFill>
          <p:spPr>
            <a:xfrm>
              <a:off x="281400" y="1560375"/>
              <a:ext cx="2715025" cy="3191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2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88875" y="1947875"/>
              <a:ext cx="1649700" cy="8665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7" name="Google Shape;177;p21"/>
            <p:cNvSpPr txBox="1"/>
            <p:nvPr/>
          </p:nvSpPr>
          <p:spPr>
            <a:xfrm>
              <a:off x="788875" y="2957325"/>
              <a:ext cx="1649700" cy="80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/>
                <a:t>??????????</a:t>
              </a:r>
              <a:endParaRPr sz="18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/>
                <a:t>Is Detected</a:t>
              </a:r>
              <a:endParaRPr sz="1800"/>
            </a:p>
          </p:txBody>
        </p:sp>
        <p:sp>
          <p:nvSpPr>
            <p:cNvPr id="178" name="Google Shape;178;p21"/>
            <p:cNvSpPr txBox="1"/>
            <p:nvPr/>
          </p:nvSpPr>
          <p:spPr>
            <a:xfrm>
              <a:off x="788875" y="3824100"/>
              <a:ext cx="790500" cy="3714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</a:rPr>
                <a:t>Treatment</a:t>
              </a:r>
              <a:endParaRPr sz="1000">
                <a:solidFill>
                  <a:srgbClr val="FFFFFF"/>
                </a:solidFill>
              </a:endParaRPr>
            </a:p>
          </p:txBody>
        </p:sp>
        <p:sp>
          <p:nvSpPr>
            <p:cNvPr id="179" name="Google Shape;179;p21"/>
            <p:cNvSpPr txBox="1"/>
            <p:nvPr/>
          </p:nvSpPr>
          <p:spPr>
            <a:xfrm>
              <a:off x="1705075" y="3824100"/>
              <a:ext cx="733500" cy="3714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</a:rPr>
                <a:t>Hospitals</a:t>
              </a:r>
              <a:endParaRPr sz="1000">
                <a:solidFill>
                  <a:srgbClr val="FFFFFF"/>
                </a:solidFill>
              </a:endParaRPr>
            </a:p>
          </p:txBody>
        </p:sp>
      </p:grpSp>
      <p:sp>
        <p:nvSpPr>
          <p:cNvPr id="180" name="Google Shape;180;p21"/>
          <p:cNvSpPr txBox="1"/>
          <p:nvPr/>
        </p:nvSpPr>
        <p:spPr>
          <a:xfrm>
            <a:off x="827875" y="4723775"/>
            <a:ext cx="17061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</a:rPr>
              <a:t>Main Screen</a:t>
            </a:r>
            <a:endParaRPr b="1" sz="1800">
              <a:solidFill>
                <a:srgbClr val="FF0000"/>
              </a:solidFill>
            </a:endParaRPr>
          </a:p>
        </p:txBody>
      </p:sp>
      <p:sp>
        <p:nvSpPr>
          <p:cNvPr id="181" name="Google Shape;181;p21"/>
          <p:cNvSpPr txBox="1"/>
          <p:nvPr/>
        </p:nvSpPr>
        <p:spPr>
          <a:xfrm>
            <a:off x="3256300" y="4723775"/>
            <a:ext cx="29184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</a:rPr>
              <a:t>Hospital \ </a:t>
            </a:r>
            <a:r>
              <a:rPr b="1" lang="en" sz="1800">
                <a:solidFill>
                  <a:srgbClr val="FF0000"/>
                </a:solidFill>
              </a:rPr>
              <a:t>Clinic</a:t>
            </a:r>
            <a:r>
              <a:rPr b="1" lang="en" sz="1800">
                <a:solidFill>
                  <a:srgbClr val="FF0000"/>
                </a:solidFill>
              </a:rPr>
              <a:t> Screen</a:t>
            </a:r>
            <a:endParaRPr b="1" sz="1800">
              <a:solidFill>
                <a:srgbClr val="FF0000"/>
              </a:solidFill>
            </a:endParaRPr>
          </a:p>
        </p:txBody>
      </p:sp>
      <p:sp>
        <p:nvSpPr>
          <p:cNvPr id="182" name="Google Shape;182;p21"/>
          <p:cNvSpPr txBox="1"/>
          <p:nvPr/>
        </p:nvSpPr>
        <p:spPr>
          <a:xfrm>
            <a:off x="6533763" y="4723775"/>
            <a:ext cx="23136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</a:rPr>
              <a:t>Treatment Screen</a:t>
            </a:r>
            <a:endParaRPr b="1" sz="1800">
              <a:solidFill>
                <a:srgbClr val="FF0000"/>
              </a:solidFill>
            </a:endParaRPr>
          </a:p>
        </p:txBody>
      </p:sp>
      <p:grpSp>
        <p:nvGrpSpPr>
          <p:cNvPr id="183" name="Google Shape;183;p21"/>
          <p:cNvGrpSpPr/>
          <p:nvPr/>
        </p:nvGrpSpPr>
        <p:grpSpPr>
          <a:xfrm>
            <a:off x="3307225" y="1560375"/>
            <a:ext cx="2715025" cy="3191375"/>
            <a:chOff x="3231025" y="1560375"/>
            <a:chExt cx="2715025" cy="3191375"/>
          </a:xfrm>
        </p:grpSpPr>
        <p:pic>
          <p:nvPicPr>
            <p:cNvPr id="184" name="Google Shape;184;p21"/>
            <p:cNvPicPr preferRelativeResize="0"/>
            <p:nvPr/>
          </p:nvPicPr>
          <p:blipFill rotWithShape="1">
            <a:blip r:embed="rId3">
              <a:alphaModFix/>
            </a:blip>
            <a:srcRect b="30843" l="59819" r="8243" t="0"/>
            <a:stretch/>
          </p:blipFill>
          <p:spPr>
            <a:xfrm>
              <a:off x="3231025" y="1560375"/>
              <a:ext cx="2715025" cy="3191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21"/>
            <p:cNvPicPr preferRelativeResize="0"/>
            <p:nvPr/>
          </p:nvPicPr>
          <p:blipFill rotWithShape="1">
            <a:blip r:embed="rId6">
              <a:alphaModFix/>
            </a:blip>
            <a:srcRect b="3275" l="0" r="71564" t="33613"/>
            <a:stretch/>
          </p:blipFill>
          <p:spPr>
            <a:xfrm>
              <a:off x="3716325" y="2010025"/>
              <a:ext cx="1649701" cy="21854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