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27.jpeg" ContentType="image/jpeg"/>
  <Override PartName="/ppt/media/image5.png" ContentType="image/png"/>
  <Override PartName="/ppt/media/image4.png" ContentType="image/png"/>
  <Override PartName="/ppt/media/image3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28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.jpeg" ContentType="image/jpeg"/>
  <Override PartName="/ppt/media/image2.jpeg" ContentType="image/jpeg"/>
  <Override PartName="/ppt/media/image8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_rels/slideLayout9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6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6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0" y="0"/>
            <a:ext cx="9136440" cy="5190480"/>
          </a:xfrm>
          <a:custGeom>
            <a:avLst/>
            <a:gdLst/>
            <a:ahLst/>
            <a:rect l="l" t="t" r="r" b="b"/>
            <a:pathLst>
              <a:path w="28001" h="11685">
                <a:moveTo>
                  <a:pt x="0" y="11684"/>
                </a:moveTo>
                <a:cubicBezTo>
                  <a:pt x="0" y="7789"/>
                  <a:pt x="0" y="3895"/>
                  <a:pt x="0" y="0"/>
                </a:cubicBezTo>
                <a:cubicBezTo>
                  <a:pt x="9333" y="0"/>
                  <a:pt x="18667" y="0"/>
                  <a:pt x="28000" y="0"/>
                </a:cubicBezTo>
                <a:cubicBezTo>
                  <a:pt x="28000" y="3895"/>
                  <a:pt x="28000" y="7789"/>
                  <a:pt x="28000" y="11684"/>
                </a:cubicBezTo>
                <a:cubicBezTo>
                  <a:pt x="18667" y="11684"/>
                  <a:pt x="9333" y="11684"/>
                  <a:pt x="0" y="11684"/>
                </a:cubicBezTo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2"/>
          <p:cNvSpPr/>
          <p:nvPr/>
        </p:nvSpPr>
        <p:spPr>
          <a:xfrm>
            <a:off x="181080" y="5142240"/>
            <a:ext cx="2966040" cy="195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By: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John Hani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Mohamed Nashaat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Mostafa Ahmed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Zeyad Emad </a:t>
            </a:r>
            <a:r>
              <a:rPr b="0" lang="en-US" sz="1600" spc="-1" strike="noStrike">
                <a:solidFill>
                  <a:srgbClr val="808080"/>
                </a:solidFill>
                <a:latin typeface="Arial"/>
                <a:ea typeface="DejaVu Sans"/>
              </a:rPr>
              <a:t>(Team Leader)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4295520" y="5308200"/>
            <a:ext cx="2666520" cy="176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Under supervision of 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Dr. Eslam Amer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Dr. Ammar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Eng. Menna Gamil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Date:28\2\2019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07" name="CustomShape 4"/>
          <p:cNvSpPr/>
          <p:nvPr/>
        </p:nvSpPr>
        <p:spPr>
          <a:xfrm>
            <a:off x="3150720" y="4164840"/>
            <a:ext cx="5982120" cy="113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Cyberbullying Detection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08" name="Picture 2" descr=""/>
          <p:cNvPicPr/>
          <p:nvPr/>
        </p:nvPicPr>
        <p:blipFill>
          <a:blip r:embed="rId2"/>
          <a:stretch/>
        </p:blipFill>
        <p:spPr>
          <a:xfrm>
            <a:off x="7131240" y="5546520"/>
            <a:ext cx="1801080" cy="1150200"/>
          </a:xfrm>
          <a:prstGeom prst="rect">
            <a:avLst/>
          </a:prstGeom>
          <a:ln>
            <a:noFill/>
          </a:ln>
        </p:spPr>
      </p:pic>
      <p:sp>
        <p:nvSpPr>
          <p:cNvPr id="309" name="CustomShape 5"/>
          <p:cNvSpPr/>
          <p:nvPr/>
        </p:nvSpPr>
        <p:spPr>
          <a:xfrm>
            <a:off x="6248520" y="457200"/>
            <a:ext cx="2409120" cy="36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2f2f2"/>
                </a:solidFill>
                <a:latin typeface="Arial"/>
                <a:ea typeface="DejaVu Sans"/>
              </a:rPr>
              <a:t>ايذاء الاخرين لفظيآ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352" descr=""/>
          <p:cNvPicPr/>
          <p:nvPr/>
        </p:nvPicPr>
        <p:blipFill>
          <a:blip r:embed="rId1"/>
          <a:stretch/>
        </p:blipFill>
        <p:spPr>
          <a:xfrm>
            <a:off x="16560" y="2525040"/>
            <a:ext cx="9142560" cy="1814400"/>
          </a:xfrm>
          <a:prstGeom prst="rect">
            <a:avLst/>
          </a:prstGeom>
          <a:ln>
            <a:noFill/>
          </a:ln>
        </p:spPr>
      </p:pic>
      <p:sp>
        <p:nvSpPr>
          <p:cNvPr id="351" name="CustomShape 1"/>
          <p:cNvSpPr/>
          <p:nvPr/>
        </p:nvSpPr>
        <p:spPr>
          <a:xfrm>
            <a:off x="1460160" y="304920"/>
            <a:ext cx="5839560" cy="7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Facade Design Pattern</a:t>
            </a:r>
            <a:endParaRPr b="0" lang="en-US" sz="44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8" descr=""/>
          <p:cNvPicPr/>
          <p:nvPr/>
        </p:nvPicPr>
        <p:blipFill>
          <a:blip r:embed="rId1"/>
          <a:stretch/>
        </p:blipFill>
        <p:spPr>
          <a:xfrm>
            <a:off x="0" y="1828800"/>
            <a:ext cx="2437920" cy="4405320"/>
          </a:xfrm>
          <a:prstGeom prst="rect">
            <a:avLst/>
          </a:prstGeom>
          <a:ln>
            <a:noFill/>
          </a:ln>
        </p:spPr>
      </p:pic>
      <p:pic>
        <p:nvPicPr>
          <p:cNvPr id="353" name="Picture 10" descr=""/>
          <p:cNvPicPr/>
          <p:nvPr/>
        </p:nvPicPr>
        <p:blipFill>
          <a:blip r:embed="rId2"/>
          <a:stretch/>
        </p:blipFill>
        <p:spPr>
          <a:xfrm>
            <a:off x="3124080" y="1828800"/>
            <a:ext cx="2590560" cy="5028840"/>
          </a:xfrm>
          <a:prstGeom prst="rect">
            <a:avLst/>
          </a:prstGeom>
          <a:ln>
            <a:noFill/>
          </a:ln>
        </p:spPr>
      </p:pic>
      <p:sp>
        <p:nvSpPr>
          <p:cNvPr id="354" name="CustomShape 1"/>
          <p:cNvSpPr/>
          <p:nvPr/>
        </p:nvSpPr>
        <p:spPr>
          <a:xfrm>
            <a:off x="3457080" y="159480"/>
            <a:ext cx="205416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GUI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355" name="Picture 251" descr=""/>
          <p:cNvPicPr/>
          <p:nvPr/>
        </p:nvPicPr>
        <p:blipFill>
          <a:blip r:embed="rId3"/>
          <a:stretch/>
        </p:blipFill>
        <p:spPr>
          <a:xfrm>
            <a:off x="6629400" y="1842480"/>
            <a:ext cx="2512080" cy="4405320"/>
          </a:xfrm>
          <a:prstGeom prst="rect">
            <a:avLst/>
          </a:prstGeom>
          <a:ln>
            <a:noFill/>
          </a:ln>
        </p:spPr>
      </p:pic>
      <p:pic>
        <p:nvPicPr>
          <p:cNvPr id="356" name="Picture 170" descr=""/>
          <p:cNvPicPr/>
          <p:nvPr/>
        </p:nvPicPr>
        <p:blipFill>
          <a:blip r:embed="rId4"/>
          <a:stretch/>
        </p:blipFill>
        <p:spPr>
          <a:xfrm>
            <a:off x="7589520" y="91800"/>
            <a:ext cx="1551960" cy="1230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Arial"/>
                <a:ea typeface="DejaVu Sans"/>
              </a:rPr>
              <a:t>What we have used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0" y="1287720"/>
            <a:ext cx="9109080" cy="556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TFIDF</a:t>
            </a:r>
            <a:endParaRPr b="0" lang="en-US" sz="3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Construct weight Vector for the sentence based of the fitted vocabulary from the dataset</a:t>
            </a:r>
            <a:endParaRPr b="0" lang="en-U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Sentiment analysis</a:t>
            </a:r>
            <a:endParaRPr b="0" lang="en-US" sz="3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Calculate the Total Polarity of the Sentence</a:t>
            </a:r>
            <a:endParaRPr b="0" lang="en-U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SVM</a:t>
            </a:r>
            <a:endParaRPr b="0" lang="en-US" sz="3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Used to classify the messages received from the Social Media receives the vector Resulted from TF-IDF and the polarities from the Sentiment analysis.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3657600" y="5788440"/>
            <a:ext cx="5486040" cy="120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050" spc="-1" strike="noStrike">
                <a:solidFill>
                  <a:srgbClr val="000000"/>
                </a:solidFill>
                <a:latin typeface="Arial"/>
                <a:ea typeface="DejaVu Sans"/>
              </a:rPr>
              <a:t>Ref:</a:t>
            </a:r>
            <a:endParaRPr b="0" lang="en-US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050" spc="-1" strike="noStrike">
                <a:solidFill>
                  <a:srgbClr val="000000"/>
                </a:solidFill>
                <a:latin typeface="Arial"/>
                <a:ea typeface="DejaVu Sans"/>
              </a:rPr>
              <a:t>Cyberbullying System Detection and Analysis</a:t>
            </a:r>
            <a:endParaRPr b="0" lang="en-US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050" spc="-1" strike="noStrike">
                <a:solidFill>
                  <a:srgbClr val="000000"/>
                </a:solidFill>
                <a:latin typeface="Arial"/>
                <a:ea typeface="DejaVu Sans"/>
              </a:rPr>
              <a:t>Experts and Machines Against Bullies A Hybrid Approach to Detect Cyberbullies</a:t>
            </a:r>
            <a:endParaRPr b="0" lang="en-US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050" spc="-1" strike="noStrike">
                <a:solidFill>
                  <a:srgbClr val="000000"/>
                </a:solidFill>
                <a:latin typeface="Arial"/>
                <a:ea typeface="DejaVu Sans"/>
              </a:rPr>
              <a:t>Cyberbullying Detection using Time Series Modeling</a:t>
            </a:r>
            <a:endParaRPr b="0" lang="en-US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050" spc="-1" strike="noStrike">
                <a:solidFill>
                  <a:srgbClr val="000000"/>
                </a:solidFill>
                <a:latin typeface="Arial"/>
                <a:ea typeface="DejaVu Sans"/>
              </a:rPr>
              <a:t>Machine Learning Approach for Detection of Cyber-Aggressive Comments by Peers on Social Media Network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05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Arial"/>
                <a:ea typeface="DejaVu Sans"/>
              </a:rPr>
              <a:t>Design Rationale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0" y="1295280"/>
            <a:ext cx="9143640" cy="556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Bag of words</a:t>
            </a:r>
            <a:endParaRPr b="0" lang="en-US" sz="36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Bag of word models don’t respect semantics of the word.</a:t>
            </a:r>
            <a:endParaRPr b="0" lang="en-US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KNN</a:t>
            </a:r>
            <a:endParaRPr b="0" lang="en-US" sz="3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Must compute the distance and sort all the training data at each prediction, which can be slow if there are a large number of training examples.</a:t>
            </a:r>
            <a:endParaRPr b="0" lang="en-US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Skip gram</a:t>
            </a:r>
            <a:endParaRPr b="0" lang="en-US" sz="36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Failed to identify the combined word phrases and the different meanings of the same word because it is represented with one vector. Also Failed to identify the combined word phrases.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685800" y="380880"/>
            <a:ext cx="69336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Sequence diagram</a:t>
            </a:r>
            <a:endParaRPr b="0" lang="en-US" sz="4000" spc="-1" strike="noStrike">
              <a:latin typeface="Arial"/>
            </a:endParaRPr>
          </a:p>
        </p:txBody>
      </p:sp>
      <p:grpSp>
        <p:nvGrpSpPr>
          <p:cNvPr id="363" name="Group 2"/>
          <p:cNvGrpSpPr/>
          <p:nvPr/>
        </p:nvGrpSpPr>
        <p:grpSpPr>
          <a:xfrm>
            <a:off x="0" y="1523880"/>
            <a:ext cx="9142560" cy="5053680"/>
            <a:chOff x="0" y="1523880"/>
            <a:chExt cx="9142560" cy="5053680"/>
          </a:xfrm>
        </p:grpSpPr>
        <p:pic>
          <p:nvPicPr>
            <p:cNvPr id="364" name="Picture 3" descr=""/>
            <p:cNvPicPr/>
            <p:nvPr/>
          </p:nvPicPr>
          <p:blipFill>
            <a:blip r:embed="rId1"/>
            <a:stretch/>
          </p:blipFill>
          <p:spPr>
            <a:xfrm>
              <a:off x="0" y="1523880"/>
              <a:ext cx="9142560" cy="5053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5" name="CustomShape 3"/>
            <p:cNvSpPr/>
            <p:nvPr/>
          </p:nvSpPr>
          <p:spPr>
            <a:xfrm>
              <a:off x="3809880" y="1828800"/>
              <a:ext cx="685440" cy="30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9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Lowering</a:t>
              </a:r>
              <a:endParaRPr b="0" lang="en-US" sz="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9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Text</a:t>
              </a:r>
              <a:endParaRPr b="0" lang="en-US" sz="900" spc="-1" strike="noStrike">
                <a:latin typeface="Arial"/>
              </a:endParaRPr>
            </a:p>
          </p:txBody>
        </p:sp>
        <p:sp>
          <p:nvSpPr>
            <p:cNvPr id="366" name="CustomShape 4"/>
            <p:cNvSpPr/>
            <p:nvPr/>
          </p:nvSpPr>
          <p:spPr>
            <a:xfrm>
              <a:off x="4267080" y="3886200"/>
              <a:ext cx="990360" cy="456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9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LoweringText()</a:t>
              </a:r>
              <a:endParaRPr b="0" lang="en-US" sz="900" spc="-1" strike="noStrike">
                <a:latin typeface="Arial"/>
              </a:endParaRPr>
            </a:p>
          </p:txBody>
        </p:sp>
      </p:grp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Sequence diagram</a:t>
            </a:r>
            <a:br/>
            <a:endParaRPr b="0" lang="en-US" sz="3600" spc="-1" strike="noStrike">
              <a:latin typeface="Arial"/>
            </a:endParaRPr>
          </a:p>
        </p:txBody>
      </p:sp>
      <p:pic>
        <p:nvPicPr>
          <p:cNvPr id="368" name="Picture 3" descr=""/>
          <p:cNvPicPr/>
          <p:nvPr/>
        </p:nvPicPr>
        <p:blipFill>
          <a:blip r:embed="rId1"/>
          <a:stretch/>
        </p:blipFill>
        <p:spPr>
          <a:xfrm>
            <a:off x="0" y="1565280"/>
            <a:ext cx="9143280" cy="4910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334" descr=""/>
          <p:cNvPicPr/>
          <p:nvPr/>
        </p:nvPicPr>
        <p:blipFill>
          <a:blip r:embed="rId1"/>
          <a:stretch/>
        </p:blipFill>
        <p:spPr>
          <a:xfrm>
            <a:off x="16560" y="1014840"/>
            <a:ext cx="9142560" cy="4835160"/>
          </a:xfrm>
          <a:prstGeom prst="rect">
            <a:avLst/>
          </a:prstGeom>
          <a:ln>
            <a:noFill/>
          </a:ln>
        </p:spPr>
      </p:pic>
      <p:sp>
        <p:nvSpPr>
          <p:cNvPr id="370" name="CustomShape 1"/>
          <p:cNvSpPr/>
          <p:nvPr/>
        </p:nvSpPr>
        <p:spPr>
          <a:xfrm>
            <a:off x="1474560" y="91440"/>
            <a:ext cx="5839560" cy="7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Database</a:t>
            </a:r>
            <a:endParaRPr b="0" lang="en-US" sz="44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3457080" y="159480"/>
            <a:ext cx="205416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Demo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372" name="Picture 170" descr=""/>
          <p:cNvPicPr/>
          <p:nvPr/>
        </p:nvPicPr>
        <p:blipFill>
          <a:blip r:embed="rId1"/>
          <a:stretch/>
        </p:blipFill>
        <p:spPr>
          <a:xfrm>
            <a:off x="7589520" y="91800"/>
            <a:ext cx="1551960" cy="1230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457200" y="273600"/>
            <a:ext cx="8227440" cy="206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228600" indent="-2268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Any Questions ?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Appendix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2" descr=""/>
          <p:cNvPicPr/>
          <p:nvPr/>
        </p:nvPicPr>
        <p:blipFill>
          <a:blip r:embed="rId1"/>
          <a:stretch/>
        </p:blipFill>
        <p:spPr>
          <a:xfrm>
            <a:off x="5500440" y="4229280"/>
            <a:ext cx="3647160" cy="2622600"/>
          </a:xfrm>
          <a:prstGeom prst="rect">
            <a:avLst/>
          </a:prstGeom>
          <a:ln>
            <a:noFill/>
          </a:ln>
        </p:spPr>
      </p:pic>
      <p:pic>
        <p:nvPicPr>
          <p:cNvPr id="311" name="Picture 4" descr=""/>
          <p:cNvPicPr/>
          <p:nvPr/>
        </p:nvPicPr>
        <p:blipFill>
          <a:blip r:embed="rId2"/>
          <a:stretch/>
        </p:blipFill>
        <p:spPr>
          <a:xfrm>
            <a:off x="10800" y="4254120"/>
            <a:ext cx="3444840" cy="2634120"/>
          </a:xfrm>
          <a:prstGeom prst="rect">
            <a:avLst/>
          </a:prstGeom>
          <a:ln>
            <a:noFill/>
          </a:ln>
        </p:spPr>
      </p:pic>
      <p:sp>
        <p:nvSpPr>
          <p:cNvPr id="312" name="CustomShape 1"/>
          <p:cNvSpPr/>
          <p:nvPr/>
        </p:nvSpPr>
        <p:spPr>
          <a:xfrm>
            <a:off x="3456360" y="5572800"/>
            <a:ext cx="2043720" cy="436320"/>
          </a:xfrm>
          <a:prstGeom prst="rightArrow">
            <a:avLst>
              <a:gd name="adj1" fmla="val 50000"/>
              <a:gd name="adj2" fmla="val 50000"/>
            </a:avLst>
          </a:prstGeom>
          <a:ln w="57240"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</p:sp>
      <p:sp>
        <p:nvSpPr>
          <p:cNvPr id="313" name="CustomShape 2"/>
          <p:cNvSpPr/>
          <p:nvPr/>
        </p:nvSpPr>
        <p:spPr>
          <a:xfrm>
            <a:off x="5760" y="817920"/>
            <a:ext cx="9151200" cy="47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Use of superior strength or influence to intimidate someone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4680" y="72000"/>
            <a:ext cx="2963160" cy="6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Introduction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15" name="CustomShape 4"/>
          <p:cNvSpPr/>
          <p:nvPr/>
        </p:nvSpPr>
        <p:spPr>
          <a:xfrm>
            <a:off x="160560" y="3909600"/>
            <a:ext cx="264780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Real life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16" name="CustomShape 5"/>
          <p:cNvSpPr/>
          <p:nvPr/>
        </p:nvSpPr>
        <p:spPr>
          <a:xfrm>
            <a:off x="5975640" y="3868920"/>
            <a:ext cx="269712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Internet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17" name="CustomShape 6"/>
          <p:cNvSpPr/>
          <p:nvPr/>
        </p:nvSpPr>
        <p:spPr>
          <a:xfrm>
            <a:off x="1080" y="1447920"/>
            <a:ext cx="2966760" cy="6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Our Scope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18" name="CustomShape 7"/>
          <p:cNvSpPr/>
          <p:nvPr/>
        </p:nvSpPr>
        <p:spPr>
          <a:xfrm>
            <a:off x="9720" y="2133720"/>
            <a:ext cx="9121680" cy="8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Social Media platforms will benefit from our software as cyberbullying rates will drop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731520" y="346320"/>
            <a:ext cx="6019920" cy="118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 Functional Requirements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377" name="Group 2"/>
          <p:cNvGrpSpPr/>
          <p:nvPr/>
        </p:nvGrpSpPr>
        <p:grpSpPr>
          <a:xfrm>
            <a:off x="-90360" y="1737360"/>
            <a:ext cx="3013920" cy="4129920"/>
            <a:chOff x="-90360" y="1737360"/>
            <a:chExt cx="3013920" cy="4129920"/>
          </a:xfrm>
        </p:grpSpPr>
        <p:sp>
          <p:nvSpPr>
            <p:cNvPr id="378" name="CustomShape 3"/>
            <p:cNvSpPr/>
            <p:nvPr/>
          </p:nvSpPr>
          <p:spPr>
            <a:xfrm>
              <a:off x="220320" y="1737360"/>
              <a:ext cx="1665360" cy="1989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79" name="Picture 2" descr=""/>
            <p:cNvPicPr/>
            <p:nvPr/>
          </p:nvPicPr>
          <p:blipFill>
            <a:blip r:embed="rId1"/>
            <a:stretch/>
          </p:blipFill>
          <p:spPr>
            <a:xfrm>
              <a:off x="608400" y="2204640"/>
              <a:ext cx="901080" cy="1069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0" name="CustomShape 4"/>
            <p:cNvSpPr/>
            <p:nvPr/>
          </p:nvSpPr>
          <p:spPr>
            <a:xfrm flipH="1">
              <a:off x="1048320" y="4253400"/>
              <a:ext cx="1800" cy="839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4a7ebb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" name="CustomShape 5"/>
            <p:cNvSpPr/>
            <p:nvPr/>
          </p:nvSpPr>
          <p:spPr>
            <a:xfrm>
              <a:off x="-90360" y="5229720"/>
              <a:ext cx="2310480" cy="637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4f81bd"/>
                  </a:solidFill>
                  <a:latin typeface="Calibri"/>
                  <a:ea typeface="DejaVu Sans"/>
                </a:rPr>
                <a:t>Have Encryption and Decryption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82" name="CustomShape 6"/>
            <p:cNvSpPr/>
            <p:nvPr/>
          </p:nvSpPr>
          <p:spPr>
            <a:xfrm>
              <a:off x="613080" y="3791880"/>
              <a:ext cx="2310480" cy="45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4f81bd"/>
                  </a:solidFill>
                  <a:latin typeface="Calibri"/>
                  <a:ea typeface="DejaVu Sans"/>
                </a:rPr>
                <a:t>Security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383" name="Group 7"/>
          <p:cNvGrpSpPr/>
          <p:nvPr/>
        </p:nvGrpSpPr>
        <p:grpSpPr>
          <a:xfrm>
            <a:off x="3230640" y="1757520"/>
            <a:ext cx="2801520" cy="4316760"/>
            <a:chOff x="3230640" y="1757520"/>
            <a:chExt cx="2801520" cy="4316760"/>
          </a:xfrm>
        </p:grpSpPr>
        <p:sp>
          <p:nvSpPr>
            <p:cNvPr id="384" name="CustomShape 8"/>
            <p:cNvSpPr/>
            <p:nvPr/>
          </p:nvSpPr>
          <p:spPr>
            <a:xfrm>
              <a:off x="3435120" y="1757520"/>
              <a:ext cx="1690920" cy="1989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85" name="Picture 4" descr=""/>
            <p:cNvPicPr/>
            <p:nvPr/>
          </p:nvPicPr>
          <p:blipFill>
            <a:blip r:embed="rId2"/>
            <a:stretch/>
          </p:blipFill>
          <p:spPr>
            <a:xfrm>
              <a:off x="3853440" y="2253600"/>
              <a:ext cx="853920" cy="1011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6" name="CustomShape 9"/>
            <p:cNvSpPr/>
            <p:nvPr/>
          </p:nvSpPr>
          <p:spPr>
            <a:xfrm flipH="1">
              <a:off x="4337640" y="4417560"/>
              <a:ext cx="1800" cy="839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4a7ebb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" name="CustomShape 10"/>
            <p:cNvSpPr/>
            <p:nvPr/>
          </p:nvSpPr>
          <p:spPr>
            <a:xfrm>
              <a:off x="3230640" y="5436720"/>
              <a:ext cx="2346120" cy="637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4f81bd"/>
                  </a:solidFill>
                  <a:latin typeface="Calibri"/>
                  <a:ea typeface="DejaVu Sans"/>
                </a:rPr>
                <a:t>Both Desktop and Android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88" name="CustomShape 11"/>
            <p:cNvSpPr/>
            <p:nvPr/>
          </p:nvSpPr>
          <p:spPr>
            <a:xfrm>
              <a:off x="3686040" y="3956040"/>
              <a:ext cx="2346120" cy="45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4f81bd"/>
                  </a:solidFill>
                  <a:latin typeface="Calibri"/>
                  <a:ea typeface="DejaVu Sans"/>
                </a:rPr>
                <a:t>Portability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389" name="Group 12"/>
          <p:cNvGrpSpPr/>
          <p:nvPr/>
        </p:nvGrpSpPr>
        <p:grpSpPr>
          <a:xfrm>
            <a:off x="6309360" y="1743480"/>
            <a:ext cx="2997360" cy="3740400"/>
            <a:chOff x="6309360" y="1743480"/>
            <a:chExt cx="2997360" cy="3740400"/>
          </a:xfrm>
        </p:grpSpPr>
        <p:sp>
          <p:nvSpPr>
            <p:cNvPr id="390" name="CustomShape 13"/>
            <p:cNvSpPr/>
            <p:nvPr/>
          </p:nvSpPr>
          <p:spPr>
            <a:xfrm>
              <a:off x="6535080" y="1743480"/>
              <a:ext cx="1739160" cy="1989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91" name="Picture 6" descr=""/>
            <p:cNvPicPr/>
            <p:nvPr/>
          </p:nvPicPr>
          <p:blipFill>
            <a:blip r:embed="rId3"/>
            <a:stretch/>
          </p:blipFill>
          <p:spPr>
            <a:xfrm>
              <a:off x="7028640" y="2311200"/>
              <a:ext cx="751320" cy="867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2" name="CustomShape 14"/>
            <p:cNvSpPr/>
            <p:nvPr/>
          </p:nvSpPr>
          <p:spPr>
            <a:xfrm flipH="1">
              <a:off x="7463160" y="4201920"/>
              <a:ext cx="1800" cy="839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4a7ebb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3" name="CustomShape 15"/>
            <p:cNvSpPr/>
            <p:nvPr/>
          </p:nvSpPr>
          <p:spPr>
            <a:xfrm>
              <a:off x="6894360" y="5120640"/>
              <a:ext cx="2412360" cy="363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4f81bd"/>
                  </a:solidFill>
                  <a:latin typeface="Calibri"/>
                  <a:ea typeface="DejaVu Sans"/>
                </a:rPr>
                <a:t>Self Learning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94" name="CustomShape 16"/>
            <p:cNvSpPr/>
            <p:nvPr/>
          </p:nvSpPr>
          <p:spPr>
            <a:xfrm>
              <a:off x="6309360" y="3740400"/>
              <a:ext cx="2693520" cy="45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4f81bd"/>
                  </a:solidFill>
                  <a:latin typeface="Calibri"/>
                  <a:ea typeface="DejaVu Sans"/>
                </a:rPr>
                <a:t>Maintainability</a:t>
              </a:r>
              <a:endParaRPr b="0" lang="en-US" sz="2400" spc="-1" strike="noStrike">
                <a:latin typeface="Arial"/>
              </a:endParaRPr>
            </a:p>
          </p:txBody>
        </p:sp>
      </p:grpSp>
      <p:pic>
        <p:nvPicPr>
          <p:cNvPr id="395" name="Picture 170" descr=""/>
          <p:cNvPicPr/>
          <p:nvPr/>
        </p:nvPicPr>
        <p:blipFill>
          <a:blip r:embed="rId4"/>
          <a:stretch/>
        </p:blipFill>
        <p:spPr>
          <a:xfrm>
            <a:off x="7589520" y="91800"/>
            <a:ext cx="1551960" cy="1230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USE Case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457200" y="1604520"/>
            <a:ext cx="8227440" cy="397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98" name="Picture 3" descr=""/>
          <p:cNvPicPr/>
          <p:nvPr/>
        </p:nvPicPr>
        <p:blipFill>
          <a:blip r:embed="rId1"/>
          <a:stretch/>
        </p:blipFill>
        <p:spPr>
          <a:xfrm>
            <a:off x="457200" y="1604520"/>
            <a:ext cx="8123040" cy="410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Block diagram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400" name="Picture 3" descr=""/>
          <p:cNvPicPr/>
          <p:nvPr/>
        </p:nvPicPr>
        <p:blipFill>
          <a:blip r:embed="rId1"/>
          <a:stretch/>
        </p:blipFill>
        <p:spPr>
          <a:xfrm>
            <a:off x="347760" y="1688760"/>
            <a:ext cx="8036640" cy="386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236" descr=""/>
          <p:cNvPicPr/>
          <p:nvPr/>
        </p:nvPicPr>
        <p:blipFill>
          <a:blip r:embed="rId1"/>
          <a:stretch/>
        </p:blipFill>
        <p:spPr>
          <a:xfrm>
            <a:off x="1280160" y="734400"/>
            <a:ext cx="6588000" cy="6763680"/>
          </a:xfrm>
          <a:prstGeom prst="rect">
            <a:avLst/>
          </a:prstGeom>
          <a:ln>
            <a:noFill/>
          </a:ln>
        </p:spPr>
      </p:pic>
      <p:sp>
        <p:nvSpPr>
          <p:cNvPr id="320" name="CustomShape 1"/>
          <p:cNvSpPr/>
          <p:nvPr/>
        </p:nvSpPr>
        <p:spPr>
          <a:xfrm>
            <a:off x="2504520" y="304920"/>
            <a:ext cx="4112280" cy="7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Context Diagram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21" name="Picture 170" descr=""/>
          <p:cNvPicPr/>
          <p:nvPr/>
        </p:nvPicPr>
        <p:blipFill>
          <a:blip r:embed="rId2"/>
          <a:stretch/>
        </p:blipFill>
        <p:spPr>
          <a:xfrm>
            <a:off x="7760880" y="92160"/>
            <a:ext cx="1380960" cy="1095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1460160" y="304920"/>
            <a:ext cx="5839560" cy="7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System Architecture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23" name="Picture 170" descr=""/>
          <p:cNvPicPr/>
          <p:nvPr/>
        </p:nvPicPr>
        <p:blipFill>
          <a:blip r:embed="rId1"/>
          <a:stretch/>
        </p:blipFill>
        <p:spPr>
          <a:xfrm>
            <a:off x="7760880" y="92160"/>
            <a:ext cx="1380960" cy="1095120"/>
          </a:xfrm>
          <a:prstGeom prst="rect">
            <a:avLst/>
          </a:prstGeom>
          <a:ln>
            <a:noFill/>
          </a:ln>
        </p:spPr>
      </p:pic>
      <p:grpSp>
        <p:nvGrpSpPr>
          <p:cNvPr id="324" name="Group 2"/>
          <p:cNvGrpSpPr/>
          <p:nvPr/>
        </p:nvGrpSpPr>
        <p:grpSpPr>
          <a:xfrm>
            <a:off x="325080" y="1244520"/>
            <a:ext cx="7837200" cy="5484600"/>
            <a:chOff x="325080" y="1244520"/>
            <a:chExt cx="7837200" cy="5484600"/>
          </a:xfrm>
        </p:grpSpPr>
        <p:pic>
          <p:nvPicPr>
            <p:cNvPr id="325" name="Picture 1" descr=""/>
            <p:cNvPicPr/>
            <p:nvPr/>
          </p:nvPicPr>
          <p:blipFill>
            <a:blip r:embed="rId2"/>
            <a:stretch/>
          </p:blipFill>
          <p:spPr>
            <a:xfrm>
              <a:off x="325080" y="1244520"/>
              <a:ext cx="7837200" cy="548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6" name="CustomShape 3"/>
            <p:cNvSpPr/>
            <p:nvPr/>
          </p:nvSpPr>
          <p:spPr>
            <a:xfrm>
              <a:off x="5715000" y="1748160"/>
              <a:ext cx="914040" cy="232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7" name="CustomShape 4"/>
            <p:cNvSpPr/>
            <p:nvPr/>
          </p:nvSpPr>
          <p:spPr>
            <a:xfrm>
              <a:off x="5935680" y="1354320"/>
              <a:ext cx="831600" cy="39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Feature</a:t>
              </a:r>
              <a:endParaRPr b="0" lang="en-US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Extraction</a:t>
              </a:r>
              <a:endParaRPr b="0" lang="en-US" sz="1000" spc="-1" strike="noStrike">
                <a:latin typeface="Arial"/>
              </a:endParaRPr>
            </a:p>
          </p:txBody>
        </p:sp>
        <p:sp>
          <p:nvSpPr>
            <p:cNvPr id="328" name="CustomShape 5"/>
            <p:cNvSpPr/>
            <p:nvPr/>
          </p:nvSpPr>
          <p:spPr>
            <a:xfrm>
              <a:off x="6769080" y="1354320"/>
              <a:ext cx="963360" cy="241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Classifiers</a:t>
              </a:r>
              <a:endParaRPr b="0" lang="en-US" sz="1000" spc="-1" strike="noStrike">
                <a:latin typeface="Arial"/>
              </a:endParaRPr>
            </a:p>
          </p:txBody>
        </p:sp>
      </p:grp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13680" y="15840"/>
            <a:ext cx="91299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System overview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1" name="Picture 2" descr=""/>
          <p:cNvPicPr/>
          <p:nvPr/>
        </p:nvPicPr>
        <p:blipFill>
          <a:blip r:embed="rId1"/>
          <a:stretch/>
        </p:blipFill>
        <p:spPr>
          <a:xfrm>
            <a:off x="0" y="838080"/>
            <a:ext cx="9143640" cy="601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Activity diagram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333" name="Picture 3" descr=""/>
          <p:cNvPicPr/>
          <p:nvPr/>
        </p:nvPicPr>
        <p:blipFill>
          <a:blip r:embed="rId1"/>
          <a:stretch/>
        </p:blipFill>
        <p:spPr>
          <a:xfrm>
            <a:off x="2057400" y="2133720"/>
            <a:ext cx="5181120" cy="4262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336" descr=""/>
          <p:cNvPicPr/>
          <p:nvPr/>
        </p:nvPicPr>
        <p:blipFill>
          <a:blip r:embed="rId1"/>
          <a:stretch/>
        </p:blipFill>
        <p:spPr>
          <a:xfrm>
            <a:off x="0" y="1005840"/>
            <a:ext cx="9142920" cy="5820840"/>
          </a:xfrm>
          <a:prstGeom prst="rect">
            <a:avLst/>
          </a:prstGeom>
          <a:ln>
            <a:noFill/>
          </a:ln>
        </p:spPr>
      </p:pic>
      <p:sp>
        <p:nvSpPr>
          <p:cNvPr id="335" name="CustomShape 1"/>
          <p:cNvSpPr/>
          <p:nvPr/>
        </p:nvSpPr>
        <p:spPr>
          <a:xfrm>
            <a:off x="1474560" y="182880"/>
            <a:ext cx="5839560" cy="7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MVC Design Pattern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0" y="3749040"/>
            <a:ext cx="2285280" cy="307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3"/>
          <p:cNvSpPr/>
          <p:nvPr/>
        </p:nvSpPr>
        <p:spPr>
          <a:xfrm>
            <a:off x="0" y="3383280"/>
            <a:ext cx="3656880" cy="21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4"/>
          <p:cNvSpPr/>
          <p:nvPr/>
        </p:nvSpPr>
        <p:spPr>
          <a:xfrm>
            <a:off x="0" y="2194560"/>
            <a:ext cx="1462320" cy="21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5"/>
          <p:cNvSpPr/>
          <p:nvPr/>
        </p:nvSpPr>
        <p:spPr>
          <a:xfrm>
            <a:off x="4389120" y="3108960"/>
            <a:ext cx="4662720" cy="118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6"/>
          <p:cNvSpPr/>
          <p:nvPr/>
        </p:nvSpPr>
        <p:spPr>
          <a:xfrm>
            <a:off x="7589520" y="2743200"/>
            <a:ext cx="1553400" cy="164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7"/>
          <p:cNvSpPr/>
          <p:nvPr/>
        </p:nvSpPr>
        <p:spPr>
          <a:xfrm>
            <a:off x="3657600" y="2743200"/>
            <a:ext cx="1462320" cy="164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344" descr=""/>
          <p:cNvPicPr/>
          <p:nvPr/>
        </p:nvPicPr>
        <p:blipFill>
          <a:blip r:embed="rId1"/>
          <a:stretch/>
        </p:blipFill>
        <p:spPr>
          <a:xfrm>
            <a:off x="0" y="1188720"/>
            <a:ext cx="9142560" cy="5612400"/>
          </a:xfrm>
          <a:prstGeom prst="rect">
            <a:avLst/>
          </a:prstGeom>
          <a:ln>
            <a:noFill/>
          </a:ln>
        </p:spPr>
      </p:pic>
      <p:sp>
        <p:nvSpPr>
          <p:cNvPr id="343" name="CustomShape 1"/>
          <p:cNvSpPr/>
          <p:nvPr/>
        </p:nvSpPr>
        <p:spPr>
          <a:xfrm>
            <a:off x="0" y="1064160"/>
            <a:ext cx="4753800" cy="149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2"/>
          <p:cNvSpPr/>
          <p:nvPr/>
        </p:nvSpPr>
        <p:spPr>
          <a:xfrm>
            <a:off x="1460160" y="304920"/>
            <a:ext cx="5839560" cy="7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Observer Design Pattern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0" y="2560320"/>
            <a:ext cx="1919520" cy="2010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4"/>
          <p:cNvSpPr/>
          <p:nvPr/>
        </p:nvSpPr>
        <p:spPr>
          <a:xfrm>
            <a:off x="5761080" y="1097280"/>
            <a:ext cx="3381840" cy="33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349" descr=""/>
          <p:cNvPicPr/>
          <p:nvPr/>
        </p:nvPicPr>
        <p:blipFill>
          <a:blip r:embed="rId1"/>
          <a:stretch/>
        </p:blipFill>
        <p:spPr>
          <a:xfrm>
            <a:off x="2011680" y="2194560"/>
            <a:ext cx="4890960" cy="4258440"/>
          </a:xfrm>
          <a:prstGeom prst="rect">
            <a:avLst/>
          </a:prstGeom>
          <a:ln>
            <a:noFill/>
          </a:ln>
        </p:spPr>
      </p:pic>
      <p:sp>
        <p:nvSpPr>
          <p:cNvPr id="348" name="CustomShape 1"/>
          <p:cNvSpPr/>
          <p:nvPr/>
        </p:nvSpPr>
        <p:spPr>
          <a:xfrm>
            <a:off x="1460160" y="304920"/>
            <a:ext cx="5839560" cy="7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Strategy Design Pattern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548640" y="1645920"/>
            <a:ext cx="3290760" cy="228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3136</TotalTime>
  <Application>LibreOffice/6.0.7.3$Linux_X86_64 LibreOffice_project/00m0$Build-3</Application>
  <Words>290</Words>
  <Paragraphs>70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2018-11-12T18:05:06Z</dcterms:created>
  <dc:creator>Zeyad</dc:creator>
  <dc:description/>
  <dc:language>en-US</dc:language>
  <cp:lastModifiedBy/>
  <dcterms:modified xsi:type="dcterms:W3CDTF">2019-05-02T00:10:23Z</dcterms:modified>
  <cp:revision>113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