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43.png" ContentType="image/png"/>
  <Override PartName="/ppt/media/image42.png" ContentType="image/png"/>
  <Override PartName="/ppt/media/image40.png" ContentType="image/png"/>
  <Override PartName="/ppt/media/image37.jpeg" ContentType="image/jpeg"/>
  <Override PartName="/ppt/media/image35.png" ContentType="image/png"/>
  <Override PartName="/ppt/media/image34.png" ContentType="image/png"/>
  <Override PartName="/ppt/media/image33.png" ContentType="image/png"/>
  <Override PartName="/ppt/media/image32.png" ContentType="image/png"/>
  <Override PartName="/ppt/media/image41.jpeg" ContentType="image/jpeg"/>
  <Override PartName="/ppt/media/image31.png" ContentType="image/png"/>
  <Override PartName="/ppt/media/image29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8.png" ContentType="image/png"/>
  <Override PartName="/ppt/media/image23.png" ContentType="image/png"/>
  <Override PartName="/ppt/media/image18.png" ContentType="image/png"/>
  <Override PartName="/ppt/media/image17.jpeg" ContentType="image/jpeg"/>
  <Override PartName="/ppt/media/image15.png" ContentType="image/png"/>
  <Override PartName="/ppt/media/image20.png" ContentType="image/png"/>
  <Override PartName="/ppt/media/image21.png" ContentType="image/png"/>
  <Override PartName="/ppt/media/image6.png" ContentType="image/png"/>
  <Override PartName="/ppt/media/image14.jpeg" ContentType="image/jpeg"/>
  <Override PartName="/ppt/media/image13.png" ContentType="image/png"/>
  <Override PartName="/ppt/media/image28.jpeg" ContentType="image/jpeg"/>
  <Override PartName="/ppt/media/image12.png" ContentType="image/png"/>
  <Override PartName="/ppt/media/image10.png" ContentType="image/png"/>
  <Override PartName="/ppt/media/image24.png" ContentType="image/png"/>
  <Override PartName="/ppt/media/image9.png" ContentType="image/png"/>
  <Override PartName="/ppt/media/image22.png" ContentType="image/png"/>
  <Override PartName="/ppt/media/image7.png" ContentType="image/png"/>
  <Override PartName="/ppt/media/image11.jpeg" ContentType="image/jpeg"/>
  <Override PartName="/ppt/media/image39.png" ContentType="image/png"/>
  <Override PartName="/ppt/media/image4.png" ContentType="image/png"/>
  <Override PartName="/ppt/media/image16.png" ContentType="image/png"/>
  <Override PartName="/ppt/media/image3.jpeg" ContentType="image/jpeg"/>
  <Override PartName="/ppt/media/image30.jpeg" ContentType="image/jpeg"/>
  <Override PartName="/ppt/media/image2.png" ContentType="image/png"/>
  <Override PartName="/ppt/media/image5.jpeg" ContentType="image/jpeg"/>
  <Override PartName="/ppt/media/image38.png" ContentType="image/png"/>
  <Override PartName="/ppt/media/image19.jpeg" ContentType="image/jpeg"/>
  <Override PartName="/ppt/media/image36.png" ContentType="image/png"/>
  <Override PartName="/ppt/media/image1.png" ContentType="image/png"/>
  <Override PartName="/ppt/slides/_rels/slide20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EG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EG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EG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EG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EG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EG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EG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EG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EG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EG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EG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EG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EG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EG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EG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EG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EG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EG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EG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EG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EG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EG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EG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EG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EG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EG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EG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EG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EG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EG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EG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EG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EG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EG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EG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EG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EG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EG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EG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EG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EG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EG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EG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EG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EG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EG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EG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EG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EG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EG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EG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EG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EG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EG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EG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EG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EG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EG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EG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EG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EG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EG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EG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EG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EG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EG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EG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EG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EG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EG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EG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EG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EG" sz="4400" spc="-1" strike="noStrike">
                <a:latin typeface="Arial"/>
              </a:rPr>
              <a:t>Click to edit the title text format</a:t>
            </a:r>
            <a:endParaRPr b="0" lang="en-EG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EG" sz="3200" spc="-1" strike="noStrike">
                <a:latin typeface="Arial"/>
              </a:rPr>
              <a:t>Click to edit the outline text format</a:t>
            </a:r>
            <a:endParaRPr b="0" lang="en-EG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EG" sz="2800" spc="-1" strike="noStrike">
                <a:latin typeface="Arial"/>
              </a:rPr>
              <a:t>Second Outline Level</a:t>
            </a:r>
            <a:endParaRPr b="0" lang="en-EG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EG" sz="2400" spc="-1" strike="noStrike">
                <a:latin typeface="Arial"/>
              </a:rPr>
              <a:t>Third Outline Level</a:t>
            </a:r>
            <a:endParaRPr b="0" lang="en-EG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EG" sz="2000" spc="-1" strike="noStrike">
                <a:latin typeface="Arial"/>
              </a:rPr>
              <a:t>Fourth Outline Level</a:t>
            </a:r>
            <a:endParaRPr b="0" lang="en-EG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EG" sz="2000" spc="-1" strike="noStrike">
                <a:latin typeface="Arial"/>
              </a:rPr>
              <a:t>Fifth Outline Level</a:t>
            </a:r>
            <a:endParaRPr b="0" lang="en-EG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EG" sz="2000" spc="-1" strike="noStrike">
                <a:latin typeface="Arial"/>
              </a:rPr>
              <a:t>Sixth Outline Level</a:t>
            </a:r>
            <a:endParaRPr b="0" lang="en-EG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EG" sz="2000" spc="-1" strike="noStrike">
                <a:latin typeface="Arial"/>
              </a:rPr>
              <a:t>Seventh Outline Level</a:t>
            </a:r>
            <a:endParaRPr b="0" lang="en-EG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EG" sz="4400" spc="-1" strike="noStrike">
                <a:latin typeface="Arial"/>
              </a:rPr>
              <a:t>Click to edit the title text format</a:t>
            </a:r>
            <a:endParaRPr b="0" lang="en-EG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EG" sz="3200" spc="-1" strike="noStrike">
                <a:latin typeface="Arial"/>
              </a:rPr>
              <a:t>Click to edit the outline text format</a:t>
            </a:r>
            <a:endParaRPr b="0" lang="en-EG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EG" sz="2800" spc="-1" strike="noStrike">
                <a:latin typeface="Arial"/>
              </a:rPr>
              <a:t>Second Outline Level</a:t>
            </a:r>
            <a:endParaRPr b="0" lang="en-EG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EG" sz="2400" spc="-1" strike="noStrike">
                <a:latin typeface="Arial"/>
              </a:rPr>
              <a:t>Third Outline Level</a:t>
            </a:r>
            <a:endParaRPr b="0" lang="en-EG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EG" sz="2000" spc="-1" strike="noStrike">
                <a:latin typeface="Arial"/>
              </a:rPr>
              <a:t>Fourth Outline Level</a:t>
            </a:r>
            <a:endParaRPr b="0" lang="en-EG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EG" sz="2000" spc="-1" strike="noStrike">
                <a:latin typeface="Arial"/>
              </a:rPr>
              <a:t>Fifth Outline Level</a:t>
            </a:r>
            <a:endParaRPr b="0" lang="en-EG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EG" sz="2000" spc="-1" strike="noStrike">
                <a:latin typeface="Arial"/>
              </a:rPr>
              <a:t>Sixth Outline Level</a:t>
            </a:r>
            <a:endParaRPr b="0" lang="en-EG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EG" sz="2000" spc="-1" strike="noStrike">
                <a:latin typeface="Arial"/>
              </a:rPr>
              <a:t>Seventh Outline Level</a:t>
            </a:r>
            <a:endParaRPr b="0" lang="en-EG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png"/><Relationship Id="rId3" Type="http://schemas.openxmlformats.org/officeDocument/2006/relationships/image" Target="../media/image30.jpeg"/><Relationship Id="rId4" Type="http://schemas.openxmlformats.org/officeDocument/2006/relationships/image" Target="../media/image31.png"/><Relationship Id="rId5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jpeg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jpeg"/><Relationship Id="rId3" Type="http://schemas.openxmlformats.org/officeDocument/2006/relationships/image" Target="../media/image42.png"/><Relationship Id="rId4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3" descr=""/>
          <p:cNvPicPr/>
          <p:nvPr/>
        </p:nvPicPr>
        <p:blipFill>
          <a:blip r:embed="rId1"/>
          <a:stretch/>
        </p:blipFill>
        <p:spPr>
          <a:xfrm>
            <a:off x="4512960" y="0"/>
            <a:ext cx="3164760" cy="3164760"/>
          </a:xfrm>
          <a:prstGeom prst="rect">
            <a:avLst/>
          </a:prstGeom>
          <a:ln>
            <a:noFill/>
          </a:ln>
        </p:spPr>
      </p:pic>
      <p:sp>
        <p:nvSpPr>
          <p:cNvPr id="77" name="CustomShape 1"/>
          <p:cNvSpPr/>
          <p:nvPr/>
        </p:nvSpPr>
        <p:spPr>
          <a:xfrm>
            <a:off x="1295280" y="3144240"/>
            <a:ext cx="9600120" cy="17280"/>
          </a:xfrm>
          <a:prstGeom prst="rect">
            <a:avLst/>
          </a:prstGeom>
          <a:gradFill rotWithShape="0">
            <a:gsLst>
              <a:gs pos="23000">
                <a:srgbClr val="f36023"/>
              </a:gs>
              <a:gs pos="100000">
                <a:srgbClr val="ef2e7d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8" name="CustomShape 2"/>
          <p:cNvSpPr/>
          <p:nvPr/>
        </p:nvSpPr>
        <p:spPr>
          <a:xfrm>
            <a:off x="1642680" y="3530520"/>
            <a:ext cx="400356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EG" sz="3200" spc="-1" strike="noStrike">
                <a:solidFill>
                  <a:srgbClr val="f36023"/>
                </a:solidFill>
                <a:latin typeface="Minion Pro Med"/>
                <a:ea typeface="DejaVu Sans"/>
              </a:rPr>
              <a:t>Omar Maysour</a:t>
            </a:r>
            <a:endParaRPr b="0" lang="en-EG" sz="3200" spc="-1" strike="noStrike">
              <a:latin typeface="Arial"/>
            </a:endParaRPr>
          </a:p>
        </p:txBody>
      </p:sp>
      <p:sp>
        <p:nvSpPr>
          <p:cNvPr id="79" name="CustomShape 3"/>
          <p:cNvSpPr/>
          <p:nvPr/>
        </p:nvSpPr>
        <p:spPr>
          <a:xfrm>
            <a:off x="1701720" y="4003920"/>
            <a:ext cx="2716560" cy="51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EG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Full Stack Web Developer</a:t>
            </a:r>
            <a:endParaRPr b="0" lang="en-EG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EG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omarmaysour@hotmail.com</a:t>
            </a:r>
            <a:endParaRPr b="0" lang="en-EG" sz="1400" spc="-1" strike="noStrike">
              <a:latin typeface="Arial"/>
            </a:endParaRPr>
          </a:p>
        </p:txBody>
      </p:sp>
      <p:sp>
        <p:nvSpPr>
          <p:cNvPr id="80" name="CustomShape 4"/>
          <p:cNvSpPr/>
          <p:nvPr/>
        </p:nvSpPr>
        <p:spPr>
          <a:xfrm>
            <a:off x="7476120" y="3530520"/>
            <a:ext cx="400356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EG" sz="3200" spc="-1" strike="noStrike">
                <a:solidFill>
                  <a:srgbClr val="f36023"/>
                </a:solidFill>
                <a:latin typeface="Minion Pro Med"/>
                <a:ea typeface="DejaVu Sans"/>
              </a:rPr>
              <a:t>Mohamed Eleish</a:t>
            </a:r>
            <a:endParaRPr b="0" lang="en-EG" sz="3200" spc="-1" strike="noStrike">
              <a:latin typeface="Arial"/>
            </a:endParaRPr>
          </a:p>
        </p:txBody>
      </p:sp>
      <p:sp>
        <p:nvSpPr>
          <p:cNvPr id="81" name="CustomShape 5"/>
          <p:cNvSpPr/>
          <p:nvPr/>
        </p:nvSpPr>
        <p:spPr>
          <a:xfrm>
            <a:off x="7535520" y="4003920"/>
            <a:ext cx="2716560" cy="51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EG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Android Developer</a:t>
            </a:r>
            <a:endParaRPr b="0" lang="en-EG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EG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mohamed.a.eleish@gmail.com</a:t>
            </a:r>
            <a:endParaRPr b="0" lang="en-EG" sz="1400" spc="-1" strike="noStrike">
              <a:latin typeface="Arial"/>
            </a:endParaRPr>
          </a:p>
        </p:txBody>
      </p:sp>
      <p:sp>
        <p:nvSpPr>
          <p:cNvPr id="82" name="CustomShape 6"/>
          <p:cNvSpPr/>
          <p:nvPr/>
        </p:nvSpPr>
        <p:spPr>
          <a:xfrm>
            <a:off x="1634040" y="4572000"/>
            <a:ext cx="400356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EG" sz="3200" spc="-1" strike="noStrike">
                <a:solidFill>
                  <a:srgbClr val="f36023"/>
                </a:solidFill>
                <a:latin typeface="Minion Pro Med"/>
                <a:ea typeface="DejaVu Sans"/>
              </a:rPr>
              <a:t>Mohamed Alaa</a:t>
            </a:r>
            <a:endParaRPr b="0" lang="en-EG" sz="3200" spc="-1" strike="noStrike">
              <a:latin typeface="Arial"/>
            </a:endParaRPr>
          </a:p>
        </p:txBody>
      </p:sp>
      <p:sp>
        <p:nvSpPr>
          <p:cNvPr id="83" name="CustomShape 7"/>
          <p:cNvSpPr/>
          <p:nvPr/>
        </p:nvSpPr>
        <p:spPr>
          <a:xfrm>
            <a:off x="1693440" y="5045040"/>
            <a:ext cx="2716560" cy="51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EG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Software Engineer</a:t>
            </a:r>
            <a:endParaRPr b="0" lang="en-EG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EG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mohamedsedkey9113@gmail.com</a:t>
            </a:r>
            <a:endParaRPr b="0" lang="en-EG" sz="1400" spc="-1" strike="noStrike">
              <a:latin typeface="Arial"/>
            </a:endParaRPr>
          </a:p>
        </p:txBody>
      </p:sp>
      <p:sp>
        <p:nvSpPr>
          <p:cNvPr id="84" name="CustomShape 8"/>
          <p:cNvSpPr/>
          <p:nvPr/>
        </p:nvSpPr>
        <p:spPr>
          <a:xfrm>
            <a:off x="7467480" y="4572000"/>
            <a:ext cx="400356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EG" sz="3200" spc="-1" strike="noStrike">
                <a:solidFill>
                  <a:srgbClr val="f36023"/>
                </a:solidFill>
                <a:latin typeface="Minion Pro Med"/>
                <a:ea typeface="DejaVu Sans"/>
              </a:rPr>
              <a:t>Nour El-din Tarek</a:t>
            </a:r>
            <a:endParaRPr b="0" lang="en-EG" sz="3200" spc="-1" strike="noStrike">
              <a:latin typeface="Arial"/>
            </a:endParaRPr>
          </a:p>
        </p:txBody>
      </p:sp>
      <p:sp>
        <p:nvSpPr>
          <p:cNvPr id="85" name="CustomShape 9"/>
          <p:cNvSpPr/>
          <p:nvPr/>
        </p:nvSpPr>
        <p:spPr>
          <a:xfrm>
            <a:off x="7526880" y="5045040"/>
            <a:ext cx="2716560" cy="51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EG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Full Stack Web Developer</a:t>
            </a:r>
            <a:endParaRPr b="0" lang="en-EG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EG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nour.tarek177@gmail.com</a:t>
            </a:r>
            <a:endParaRPr b="0" lang="en-EG" sz="1400" spc="-1" strike="noStrike">
              <a:latin typeface="Arial"/>
            </a:endParaRPr>
          </a:p>
        </p:txBody>
      </p:sp>
      <p:sp>
        <p:nvSpPr>
          <p:cNvPr id="86" name="CustomShape 10"/>
          <p:cNvSpPr/>
          <p:nvPr/>
        </p:nvSpPr>
        <p:spPr>
          <a:xfrm>
            <a:off x="3636360" y="5933160"/>
            <a:ext cx="490968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EG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Supervised By</a:t>
            </a:r>
            <a:endParaRPr b="0" lang="en-EG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EG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Dr. Soha.A.Ehssan &amp; Eng. Youssef Mobarek</a:t>
            </a:r>
            <a:endParaRPr b="0" lang="en-EG" sz="16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0" y="8640"/>
            <a:ext cx="4113720" cy="685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CustomShape 2"/>
          <p:cNvSpPr/>
          <p:nvPr/>
        </p:nvSpPr>
        <p:spPr>
          <a:xfrm>
            <a:off x="237240" y="532440"/>
            <a:ext cx="363960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EG" sz="3600" spc="-1" strike="noStrike">
                <a:solidFill>
                  <a:srgbClr val="ffffff"/>
                </a:solidFill>
                <a:latin typeface="Roboto Light"/>
                <a:ea typeface="Roboto Light"/>
              </a:rPr>
              <a:t>Architecture</a:t>
            </a:r>
            <a:endParaRPr b="0" lang="en-EG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EG" sz="3600" spc="-1" strike="noStrike">
                <a:solidFill>
                  <a:srgbClr val="ffffff"/>
                </a:solidFill>
                <a:latin typeface="Roboto Light"/>
                <a:ea typeface="Roboto Light"/>
              </a:rPr>
              <a:t>Design </a:t>
            </a:r>
            <a:endParaRPr b="0" lang="en-EG" sz="3600" spc="-1" strike="noStrike">
              <a:latin typeface="Arial"/>
            </a:endParaRPr>
          </a:p>
        </p:txBody>
      </p:sp>
      <p:pic>
        <p:nvPicPr>
          <p:cNvPr id="139" name="Picture 3" descr=""/>
          <p:cNvPicPr/>
          <p:nvPr/>
        </p:nvPicPr>
        <p:blipFill>
          <a:blip r:embed="rId1"/>
          <a:stretch/>
        </p:blipFill>
        <p:spPr>
          <a:xfrm>
            <a:off x="1104840" y="2502000"/>
            <a:ext cx="1868040" cy="1868040"/>
          </a:xfrm>
          <a:prstGeom prst="rect">
            <a:avLst/>
          </a:prstGeom>
          <a:ln>
            <a:noFill/>
          </a:ln>
        </p:spPr>
      </p:pic>
      <p:sp>
        <p:nvSpPr>
          <p:cNvPr id="140" name="CustomShape 3"/>
          <p:cNvSpPr/>
          <p:nvPr/>
        </p:nvSpPr>
        <p:spPr>
          <a:xfrm>
            <a:off x="6365520" y="240120"/>
            <a:ext cx="384084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EG" sz="3200" spc="-1" strike="noStrike">
                <a:solidFill>
                  <a:srgbClr val="000000"/>
                </a:solidFill>
                <a:latin typeface="Roboto Light"/>
                <a:ea typeface="DejaVu Sans"/>
              </a:rPr>
              <a:t>Layered Architecture</a:t>
            </a:r>
            <a:endParaRPr b="0" lang="en-EG" sz="3200" spc="-1" strike="noStrike">
              <a:latin typeface="Arial"/>
            </a:endParaRPr>
          </a:p>
        </p:txBody>
      </p:sp>
      <p:sp>
        <p:nvSpPr>
          <p:cNvPr id="141" name="CustomShape 4"/>
          <p:cNvSpPr/>
          <p:nvPr/>
        </p:nvSpPr>
        <p:spPr>
          <a:xfrm>
            <a:off x="4486680" y="1448280"/>
            <a:ext cx="7034400" cy="145512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5"/>
          <p:cNvSpPr/>
          <p:nvPr/>
        </p:nvSpPr>
        <p:spPr>
          <a:xfrm flipV="1">
            <a:off x="4486680" y="116280"/>
            <a:ext cx="998640" cy="443160"/>
          </a:xfrm>
          <a:prstGeom prst="snip1Rect">
            <a:avLst>
              <a:gd name="adj" fmla="val 16667"/>
            </a:avLst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6"/>
          <p:cNvSpPr/>
          <p:nvPr/>
        </p:nvSpPr>
        <p:spPr>
          <a:xfrm>
            <a:off x="4494240" y="1076760"/>
            <a:ext cx="99108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EG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Service Layer</a:t>
            </a:r>
            <a:endParaRPr b="0" lang="en-EG" sz="1200" spc="-1" strike="noStrike">
              <a:latin typeface="Arial"/>
            </a:endParaRPr>
          </a:p>
        </p:txBody>
      </p:sp>
      <p:sp>
        <p:nvSpPr>
          <p:cNvPr id="144" name="CustomShape 7"/>
          <p:cNvSpPr/>
          <p:nvPr/>
        </p:nvSpPr>
        <p:spPr>
          <a:xfrm>
            <a:off x="4612680" y="1687680"/>
            <a:ext cx="2062080" cy="103284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CustomShape 8"/>
          <p:cNvSpPr/>
          <p:nvPr/>
        </p:nvSpPr>
        <p:spPr>
          <a:xfrm>
            <a:off x="4835160" y="1989360"/>
            <a:ext cx="1605240" cy="51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EG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Anomaly Detection </a:t>
            </a:r>
            <a:endParaRPr b="0" lang="en-EG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EG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           </a:t>
            </a:r>
            <a:r>
              <a:rPr b="0" lang="en-EG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Service</a:t>
            </a:r>
            <a:endParaRPr b="0" lang="en-EG" sz="1400" spc="-1" strike="noStrike">
              <a:latin typeface="Arial"/>
            </a:endParaRPr>
          </a:p>
        </p:txBody>
      </p:sp>
      <p:sp>
        <p:nvSpPr>
          <p:cNvPr id="146" name="CustomShape 9"/>
          <p:cNvSpPr/>
          <p:nvPr/>
        </p:nvSpPr>
        <p:spPr>
          <a:xfrm>
            <a:off x="6910920" y="1687680"/>
            <a:ext cx="2062080" cy="103284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7" name="CustomShape 10"/>
          <p:cNvSpPr/>
          <p:nvPr/>
        </p:nvSpPr>
        <p:spPr>
          <a:xfrm>
            <a:off x="7018200" y="1987920"/>
            <a:ext cx="1847520" cy="30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EG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Road Condition Service</a:t>
            </a:r>
            <a:endParaRPr b="0" lang="en-EG" sz="1400" spc="-1" strike="noStrike">
              <a:latin typeface="Arial"/>
            </a:endParaRPr>
          </a:p>
        </p:txBody>
      </p:sp>
      <p:sp>
        <p:nvSpPr>
          <p:cNvPr id="148" name="CustomShape 11"/>
          <p:cNvSpPr/>
          <p:nvPr/>
        </p:nvSpPr>
        <p:spPr>
          <a:xfrm>
            <a:off x="9284760" y="1687680"/>
            <a:ext cx="2062080" cy="103284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9" name="CustomShape 12"/>
          <p:cNvSpPr/>
          <p:nvPr/>
        </p:nvSpPr>
        <p:spPr>
          <a:xfrm>
            <a:off x="9561600" y="2050560"/>
            <a:ext cx="1646280" cy="30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EG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Update Data Service</a:t>
            </a:r>
            <a:endParaRPr b="0" lang="en-EG" sz="1400" spc="-1" strike="noStrike">
              <a:latin typeface="Arial"/>
            </a:endParaRPr>
          </a:p>
        </p:txBody>
      </p:sp>
      <p:sp>
        <p:nvSpPr>
          <p:cNvPr id="150" name="CustomShape 13"/>
          <p:cNvSpPr/>
          <p:nvPr/>
        </p:nvSpPr>
        <p:spPr>
          <a:xfrm>
            <a:off x="4487040" y="3644280"/>
            <a:ext cx="5022360" cy="147600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1" name="CustomShape 14"/>
          <p:cNvSpPr/>
          <p:nvPr/>
        </p:nvSpPr>
        <p:spPr>
          <a:xfrm>
            <a:off x="4606560" y="3889080"/>
            <a:ext cx="1387080" cy="103284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CustomShape 15"/>
          <p:cNvSpPr/>
          <p:nvPr/>
        </p:nvSpPr>
        <p:spPr>
          <a:xfrm>
            <a:off x="6311160" y="3887640"/>
            <a:ext cx="1387080" cy="103284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CustomShape 16"/>
          <p:cNvSpPr/>
          <p:nvPr/>
        </p:nvSpPr>
        <p:spPr>
          <a:xfrm>
            <a:off x="8015760" y="3887640"/>
            <a:ext cx="1387080" cy="103284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CustomShape 17"/>
          <p:cNvSpPr/>
          <p:nvPr/>
        </p:nvSpPr>
        <p:spPr>
          <a:xfrm flipV="1">
            <a:off x="4486680" y="2312280"/>
            <a:ext cx="1295640" cy="443160"/>
          </a:xfrm>
          <a:prstGeom prst="snip1Rect">
            <a:avLst>
              <a:gd name="adj" fmla="val 16667"/>
            </a:avLst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5" name="CustomShape 18"/>
          <p:cNvSpPr/>
          <p:nvPr/>
        </p:nvSpPr>
        <p:spPr>
          <a:xfrm>
            <a:off x="4486680" y="3266280"/>
            <a:ext cx="128052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EG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Data Access Layer</a:t>
            </a:r>
            <a:endParaRPr b="0" lang="en-EG" sz="1200" spc="-1" strike="noStrike">
              <a:latin typeface="Arial"/>
            </a:endParaRPr>
          </a:p>
        </p:txBody>
      </p:sp>
      <p:sp>
        <p:nvSpPr>
          <p:cNvPr id="156" name="CustomShape 19"/>
          <p:cNvSpPr/>
          <p:nvPr/>
        </p:nvSpPr>
        <p:spPr>
          <a:xfrm>
            <a:off x="4617360" y="4249800"/>
            <a:ext cx="1365840" cy="30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EG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Cache Manager</a:t>
            </a:r>
            <a:endParaRPr b="0" lang="en-EG" sz="1400" spc="-1" strike="noStrike">
              <a:latin typeface="Arial"/>
            </a:endParaRPr>
          </a:p>
        </p:txBody>
      </p:sp>
      <p:sp>
        <p:nvSpPr>
          <p:cNvPr id="157" name="CustomShape 20"/>
          <p:cNvSpPr/>
          <p:nvPr/>
        </p:nvSpPr>
        <p:spPr>
          <a:xfrm>
            <a:off x="6631920" y="4142160"/>
            <a:ext cx="847800" cy="51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EG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Network Manager</a:t>
            </a:r>
            <a:endParaRPr b="0" lang="en-EG" sz="1400" spc="-1" strike="noStrike">
              <a:latin typeface="Arial"/>
            </a:endParaRPr>
          </a:p>
        </p:txBody>
      </p:sp>
      <p:sp>
        <p:nvSpPr>
          <p:cNvPr id="158" name="CustomShape 21"/>
          <p:cNvSpPr/>
          <p:nvPr/>
        </p:nvSpPr>
        <p:spPr>
          <a:xfrm>
            <a:off x="8285400" y="4249800"/>
            <a:ext cx="847800" cy="30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EG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Modules</a:t>
            </a:r>
            <a:endParaRPr b="0" lang="en-EG" sz="1400" spc="-1" strike="noStrike">
              <a:latin typeface="Arial"/>
            </a:endParaRPr>
          </a:p>
        </p:txBody>
      </p:sp>
      <p:sp>
        <p:nvSpPr>
          <p:cNvPr id="159" name="CustomShape 22"/>
          <p:cNvSpPr/>
          <p:nvPr/>
        </p:nvSpPr>
        <p:spPr>
          <a:xfrm>
            <a:off x="9866520" y="3644280"/>
            <a:ext cx="1837440" cy="147600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0" name="CustomShape 23"/>
          <p:cNvSpPr/>
          <p:nvPr/>
        </p:nvSpPr>
        <p:spPr>
          <a:xfrm flipV="1">
            <a:off x="9866520" y="2312280"/>
            <a:ext cx="1089360" cy="443160"/>
          </a:xfrm>
          <a:prstGeom prst="snip1Rect">
            <a:avLst>
              <a:gd name="adj" fmla="val 16667"/>
            </a:avLst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1" name="CustomShape 24"/>
          <p:cNvSpPr/>
          <p:nvPr/>
        </p:nvSpPr>
        <p:spPr>
          <a:xfrm>
            <a:off x="9866520" y="3266280"/>
            <a:ext cx="107964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EG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Business Layer</a:t>
            </a:r>
            <a:endParaRPr b="0" lang="en-EG" sz="1200" spc="-1" strike="noStrike">
              <a:latin typeface="Arial"/>
            </a:endParaRPr>
          </a:p>
        </p:txBody>
      </p:sp>
      <p:sp>
        <p:nvSpPr>
          <p:cNvPr id="162" name="CustomShape 25"/>
          <p:cNvSpPr/>
          <p:nvPr/>
        </p:nvSpPr>
        <p:spPr>
          <a:xfrm>
            <a:off x="10037160" y="3869640"/>
            <a:ext cx="1505520" cy="103284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3" name="CustomShape 26"/>
          <p:cNvSpPr/>
          <p:nvPr/>
        </p:nvSpPr>
        <p:spPr>
          <a:xfrm>
            <a:off x="10024920" y="4221720"/>
            <a:ext cx="1585440" cy="30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EG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Classification Logic</a:t>
            </a:r>
            <a:endParaRPr b="0" lang="en-EG" sz="1400" spc="-1" strike="noStrike"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0" y="0"/>
            <a:ext cx="4113720" cy="6865560"/>
          </a:xfrm>
          <a:prstGeom prst="rect">
            <a:avLst/>
          </a:prstGeom>
          <a:solidFill>
            <a:srgbClr val="8be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5" name="CustomShape 2"/>
          <p:cNvSpPr/>
          <p:nvPr/>
        </p:nvSpPr>
        <p:spPr>
          <a:xfrm>
            <a:off x="237240" y="532440"/>
            <a:ext cx="363960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EG" sz="3600" spc="-1" strike="noStrike">
                <a:solidFill>
                  <a:srgbClr val="ffffff"/>
                </a:solidFill>
                <a:latin typeface="Roboto Light"/>
                <a:ea typeface="Roboto Light"/>
              </a:rPr>
              <a:t>Sequence </a:t>
            </a:r>
            <a:endParaRPr b="0" lang="en-EG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EG" sz="3600" spc="-1" strike="noStrike">
                <a:solidFill>
                  <a:srgbClr val="ffffff"/>
                </a:solidFill>
                <a:latin typeface="Roboto Light"/>
                <a:ea typeface="Roboto Light"/>
              </a:rPr>
              <a:t>Diagram</a:t>
            </a:r>
            <a:endParaRPr b="0" lang="en-EG" sz="3600" spc="-1" strike="noStrike">
              <a:latin typeface="Arial"/>
            </a:endParaRPr>
          </a:p>
        </p:txBody>
      </p:sp>
      <p:pic>
        <p:nvPicPr>
          <p:cNvPr id="166" name="Picture 3" descr=""/>
          <p:cNvPicPr/>
          <p:nvPr/>
        </p:nvPicPr>
        <p:blipFill>
          <a:blip r:embed="rId1"/>
          <a:stretch/>
        </p:blipFill>
        <p:spPr>
          <a:xfrm>
            <a:off x="404280" y="2418480"/>
            <a:ext cx="3305160" cy="2776320"/>
          </a:xfrm>
          <a:prstGeom prst="rect">
            <a:avLst/>
          </a:prstGeom>
          <a:ln>
            <a:noFill/>
          </a:ln>
        </p:spPr>
      </p:pic>
      <p:pic>
        <p:nvPicPr>
          <p:cNvPr id="167" name="Picture 4" descr=""/>
          <p:cNvPicPr/>
          <p:nvPr/>
        </p:nvPicPr>
        <p:blipFill>
          <a:blip r:embed="rId2"/>
          <a:stretch/>
        </p:blipFill>
        <p:spPr>
          <a:xfrm>
            <a:off x="4519080" y="205200"/>
            <a:ext cx="7332840" cy="6445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0" y="0"/>
            <a:ext cx="4113720" cy="68569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9" name="CustomShape 2"/>
          <p:cNvSpPr/>
          <p:nvPr/>
        </p:nvSpPr>
        <p:spPr>
          <a:xfrm>
            <a:off x="237240" y="532440"/>
            <a:ext cx="363960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EG" sz="3600" spc="-1" strike="noStrike">
                <a:solidFill>
                  <a:srgbClr val="ffffff"/>
                </a:solidFill>
                <a:latin typeface="Roboto Light"/>
                <a:ea typeface="Roboto Light"/>
              </a:rPr>
              <a:t>Design </a:t>
            </a:r>
            <a:endParaRPr b="0" lang="en-EG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EG" sz="3600" spc="-1" strike="noStrike">
                <a:solidFill>
                  <a:srgbClr val="ffffff"/>
                </a:solidFill>
                <a:latin typeface="Roboto Light"/>
                <a:ea typeface="Roboto Light"/>
              </a:rPr>
              <a:t>Rational</a:t>
            </a:r>
            <a:endParaRPr b="0" lang="en-EG" sz="3600" spc="-1" strike="noStrike">
              <a:latin typeface="Arial"/>
            </a:endParaRPr>
          </a:p>
        </p:txBody>
      </p:sp>
      <p:sp>
        <p:nvSpPr>
          <p:cNvPr id="170" name="CustomShape 3"/>
          <p:cNvSpPr/>
          <p:nvPr/>
        </p:nvSpPr>
        <p:spPr>
          <a:xfrm>
            <a:off x="4352040" y="4852440"/>
            <a:ext cx="8225640" cy="85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EG" sz="2800" spc="-1" strike="noStrike">
                <a:solidFill>
                  <a:srgbClr val="ce181e"/>
                </a:solidFill>
                <a:latin typeface="Arial"/>
                <a:ea typeface="DejaVu Sans"/>
              </a:rPr>
              <a:t>Conclusion</a:t>
            </a:r>
            <a:r>
              <a:rPr b="0" lang="en-EG" sz="2600" spc="-1" strike="noStrike">
                <a:solidFill>
                  <a:srgbClr val="ce181e"/>
                </a:solidFill>
                <a:latin typeface="Arial"/>
                <a:ea typeface="DejaVu Sans"/>
              </a:rPr>
              <a:t> </a:t>
            </a:r>
            <a:endParaRPr b="0" lang="en-EG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EG" sz="2000" spc="-1" strike="noStrike">
                <a:solidFill>
                  <a:srgbClr val="ce181e"/>
                </a:solidFill>
                <a:latin typeface="Times New Roman"/>
                <a:ea typeface="DejaVu Sans"/>
              </a:rPr>
              <a:t>SeNet + Inception V4</a:t>
            </a:r>
            <a:r>
              <a:rPr b="0" lang="en-EG" sz="2000" spc="-1" strike="noStrike">
                <a:solidFill>
                  <a:srgbClr val="ce181e"/>
                </a:solidFill>
                <a:latin typeface="Times New Roman"/>
                <a:ea typeface="DejaVu Sans"/>
              </a:rPr>
              <a:t> </a:t>
            </a:r>
            <a:r>
              <a:rPr b="0" lang="en-EG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proved to yeild more </a:t>
            </a:r>
            <a:r>
              <a:rPr b="1" lang="en-EG" sz="2000" spc="-1" strike="noStrike">
                <a:solidFill>
                  <a:srgbClr val="ce181e"/>
                </a:solidFill>
                <a:latin typeface="Times New Roman"/>
                <a:ea typeface="DejaVu Sans"/>
              </a:rPr>
              <a:t>accurate results</a:t>
            </a:r>
            <a:endParaRPr b="0" lang="en-EG" sz="2000" spc="-1" strike="noStrike">
              <a:latin typeface="Arial"/>
            </a:endParaRPr>
          </a:p>
        </p:txBody>
      </p:sp>
      <p:sp>
        <p:nvSpPr>
          <p:cNvPr id="171" name="CustomShape 4"/>
          <p:cNvSpPr/>
          <p:nvPr/>
        </p:nvSpPr>
        <p:spPr>
          <a:xfrm>
            <a:off x="4352040" y="1398960"/>
            <a:ext cx="66736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456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EG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SSD</a:t>
            </a:r>
            <a:r>
              <a:rPr b="0" lang="en-EG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using </a:t>
            </a:r>
            <a:r>
              <a:rPr b="1" lang="en-EG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Inception V2 </a:t>
            </a:r>
            <a:r>
              <a:rPr b="0" lang="en-EG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with defaullt parameters </a:t>
            </a:r>
            <a:endParaRPr b="0" lang="en-EG" sz="2000" spc="-1" strike="noStrike">
              <a:latin typeface="Arial"/>
            </a:endParaRPr>
          </a:p>
          <a:p>
            <a:pPr marL="216000" indent="-21456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EG" sz="20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SSD</a:t>
            </a:r>
            <a:r>
              <a:rPr b="0" lang="en-EG" sz="20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 using </a:t>
            </a:r>
            <a:r>
              <a:rPr b="1" lang="en-EG" sz="20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MobileNet </a:t>
            </a:r>
            <a:r>
              <a:rPr b="0" lang="en-EG" sz="20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with defaullt parameters     </a:t>
            </a:r>
            <a:endParaRPr b="0" lang="en-EG" sz="2000" spc="-1" strike="noStrike">
              <a:latin typeface="Arial"/>
            </a:endParaRPr>
          </a:p>
        </p:txBody>
      </p:sp>
      <p:sp>
        <p:nvSpPr>
          <p:cNvPr id="172" name="CustomShape 5"/>
          <p:cNvSpPr/>
          <p:nvPr/>
        </p:nvSpPr>
        <p:spPr>
          <a:xfrm>
            <a:off x="10116360" y="1409760"/>
            <a:ext cx="1500480" cy="76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EG" sz="2000" spc="-1" strike="noStrike">
                <a:solidFill>
                  <a:srgbClr val="ce181e"/>
                </a:solidFill>
                <a:latin typeface="Times New Roman"/>
                <a:ea typeface="DejaVu Sans"/>
              </a:rPr>
              <a:t>78%-95%</a:t>
            </a:r>
            <a:endParaRPr b="0" lang="en-EG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EG" sz="2000" spc="-1" strike="noStrike">
                <a:solidFill>
                  <a:srgbClr val="ce181e"/>
                </a:solidFill>
                <a:latin typeface="Times New Roman"/>
                <a:ea typeface="DejaVu Sans"/>
              </a:rPr>
              <a:t>77%-95%</a:t>
            </a:r>
            <a:endParaRPr b="0" lang="en-EG" sz="2000" spc="-1" strike="noStrike">
              <a:latin typeface="Arial"/>
            </a:endParaRPr>
          </a:p>
        </p:txBody>
      </p:sp>
      <p:sp>
        <p:nvSpPr>
          <p:cNvPr id="173" name="CustomShape 6"/>
          <p:cNvSpPr/>
          <p:nvPr/>
        </p:nvSpPr>
        <p:spPr>
          <a:xfrm>
            <a:off x="4352040" y="344160"/>
            <a:ext cx="7862400" cy="42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EG" sz="2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EG" sz="2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EG" sz="2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EG" sz="2800" spc="-1" strike="noStrike">
                <a:solidFill>
                  <a:srgbClr val="000000"/>
                </a:solidFill>
                <a:latin typeface="Arial"/>
                <a:ea typeface="DejaVu Sans"/>
              </a:rPr>
              <a:t>Similar System</a:t>
            </a:r>
            <a:endParaRPr b="0" lang="en-EG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EG" sz="2800" spc="-1" strike="noStrike">
              <a:latin typeface="Arial"/>
            </a:endParaRPr>
          </a:p>
        </p:txBody>
      </p:sp>
      <p:sp>
        <p:nvSpPr>
          <p:cNvPr id="174" name="CustomShape 7"/>
          <p:cNvSpPr/>
          <p:nvPr/>
        </p:nvSpPr>
        <p:spPr>
          <a:xfrm>
            <a:off x="4443480" y="2647440"/>
            <a:ext cx="66736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EG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Theoratical assumption: </a:t>
            </a:r>
            <a:endParaRPr b="0" lang="en-EG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EG" sz="18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Using a newer version of Inception used in the prevoius work and combining it with SeNet should be able to improve the previous accuracy.</a:t>
            </a:r>
            <a:endParaRPr b="0" lang="en-EG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EG" sz="1800" spc="-1" strike="noStrike">
              <a:latin typeface="Arial"/>
            </a:endParaRPr>
          </a:p>
        </p:txBody>
      </p:sp>
      <p:sp>
        <p:nvSpPr>
          <p:cNvPr id="175" name="CustomShape 8"/>
          <p:cNvSpPr/>
          <p:nvPr/>
        </p:nvSpPr>
        <p:spPr>
          <a:xfrm>
            <a:off x="4352040" y="2244960"/>
            <a:ext cx="7862400" cy="40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EG" sz="2400" spc="-1" strike="noStrike" u="sng">
                <a:solidFill>
                  <a:srgbClr val="000000"/>
                </a:solidFill>
                <a:uFillTx/>
                <a:latin typeface="Arial"/>
                <a:ea typeface="Arial Unicode MS"/>
              </a:rPr>
              <a:t>Our work</a:t>
            </a:r>
            <a:endParaRPr b="0" lang="en-EG" sz="2400" spc="-1" strike="noStrike">
              <a:latin typeface="Arial"/>
            </a:endParaRPr>
          </a:p>
        </p:txBody>
      </p:sp>
      <p:sp>
        <p:nvSpPr>
          <p:cNvPr id="176" name="CustomShape 9"/>
          <p:cNvSpPr/>
          <p:nvPr/>
        </p:nvSpPr>
        <p:spPr>
          <a:xfrm>
            <a:off x="10275840" y="3962520"/>
            <a:ext cx="1500480" cy="42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EG" sz="2000" spc="-1" strike="noStrike">
                <a:solidFill>
                  <a:srgbClr val="ce181e"/>
                </a:solidFill>
                <a:latin typeface="Times New Roman"/>
                <a:ea typeface="DejaVu Sans"/>
              </a:rPr>
              <a:t>80%-98%</a:t>
            </a:r>
            <a:endParaRPr b="0" lang="en-EG" sz="2000" spc="-1" strike="noStrike">
              <a:latin typeface="Arial"/>
            </a:endParaRPr>
          </a:p>
        </p:txBody>
      </p:sp>
      <p:sp>
        <p:nvSpPr>
          <p:cNvPr id="177" name="CustomShape 10"/>
          <p:cNvSpPr/>
          <p:nvPr/>
        </p:nvSpPr>
        <p:spPr>
          <a:xfrm>
            <a:off x="4352040" y="3846600"/>
            <a:ext cx="5302440" cy="62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EG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Practical results</a:t>
            </a:r>
            <a:endParaRPr b="0" lang="en-EG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EG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SeNet + Inception V4</a:t>
            </a:r>
            <a:endParaRPr b="0" lang="en-EG" sz="2000" spc="-1" strike="noStrike">
              <a:latin typeface="Arial"/>
            </a:endParaRPr>
          </a:p>
        </p:txBody>
      </p:sp>
      <p:sp>
        <p:nvSpPr>
          <p:cNvPr id="178" name="CustomShape 11"/>
          <p:cNvSpPr/>
          <p:nvPr/>
        </p:nvSpPr>
        <p:spPr>
          <a:xfrm>
            <a:off x="4352040" y="938160"/>
            <a:ext cx="3346920" cy="76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EG" sz="24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RoadDamage Detector</a:t>
            </a:r>
            <a:endParaRPr b="0" lang="en-EG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EG" sz="2400" spc="-1" strike="noStrike">
              <a:latin typeface="Arial"/>
            </a:endParaRPr>
          </a:p>
        </p:txBody>
      </p:sp>
      <p:pic>
        <p:nvPicPr>
          <p:cNvPr id="179" name="Picture 13" descr=""/>
          <p:cNvPicPr/>
          <p:nvPr/>
        </p:nvPicPr>
        <p:blipFill>
          <a:blip r:embed="rId1"/>
          <a:stretch/>
        </p:blipFill>
        <p:spPr>
          <a:xfrm>
            <a:off x="940680" y="2647440"/>
            <a:ext cx="2127240" cy="2127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0" y="0"/>
            <a:ext cx="4113720" cy="6856920"/>
          </a:xfrm>
          <a:prstGeom prst="rect">
            <a:avLst/>
          </a:prstGeom>
          <a:solidFill>
            <a:srgbClr val="f7e0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1" name="Picture 4" descr=""/>
          <p:cNvPicPr/>
          <p:nvPr/>
        </p:nvPicPr>
        <p:blipFill>
          <a:blip r:embed="rId1"/>
          <a:stretch/>
        </p:blipFill>
        <p:spPr>
          <a:xfrm>
            <a:off x="956880" y="3700080"/>
            <a:ext cx="3156840" cy="3156840"/>
          </a:xfrm>
          <a:prstGeom prst="rect">
            <a:avLst/>
          </a:prstGeom>
          <a:ln>
            <a:noFill/>
          </a:ln>
        </p:spPr>
      </p:pic>
      <p:pic>
        <p:nvPicPr>
          <p:cNvPr id="182" name="Picture 7" descr=""/>
          <p:cNvPicPr/>
          <p:nvPr/>
        </p:nvPicPr>
        <p:blipFill>
          <a:blip r:embed="rId2"/>
          <a:stretch/>
        </p:blipFill>
        <p:spPr>
          <a:xfrm>
            <a:off x="6104520" y="254160"/>
            <a:ext cx="3825360" cy="1792440"/>
          </a:xfrm>
          <a:prstGeom prst="rect">
            <a:avLst/>
          </a:prstGeom>
          <a:ln>
            <a:noFill/>
          </a:ln>
        </p:spPr>
      </p:pic>
      <p:pic>
        <p:nvPicPr>
          <p:cNvPr id="183" name="Picture 8" descr=""/>
          <p:cNvPicPr/>
          <p:nvPr/>
        </p:nvPicPr>
        <p:blipFill>
          <a:blip r:embed="rId3"/>
          <a:stretch/>
        </p:blipFill>
        <p:spPr>
          <a:xfrm>
            <a:off x="6934320" y="2264400"/>
            <a:ext cx="2877480" cy="2157840"/>
          </a:xfrm>
          <a:prstGeom prst="rect">
            <a:avLst/>
          </a:prstGeom>
          <a:ln>
            <a:noFill/>
          </a:ln>
        </p:spPr>
      </p:pic>
      <p:pic>
        <p:nvPicPr>
          <p:cNvPr id="184" name="Picture 9" descr=""/>
          <p:cNvPicPr/>
          <p:nvPr/>
        </p:nvPicPr>
        <p:blipFill>
          <a:blip r:embed="rId4"/>
          <a:stretch/>
        </p:blipFill>
        <p:spPr>
          <a:xfrm>
            <a:off x="5768280" y="4640040"/>
            <a:ext cx="5209200" cy="2294280"/>
          </a:xfrm>
          <a:prstGeom prst="rect">
            <a:avLst/>
          </a:prstGeom>
          <a:ln>
            <a:noFill/>
          </a:ln>
        </p:spPr>
      </p:pic>
      <p:sp>
        <p:nvSpPr>
          <p:cNvPr id="185" name="CustomShape 2"/>
          <p:cNvSpPr/>
          <p:nvPr/>
        </p:nvSpPr>
        <p:spPr>
          <a:xfrm>
            <a:off x="440280" y="591840"/>
            <a:ext cx="323316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EG" sz="3600" spc="-1" strike="noStrike">
                <a:solidFill>
                  <a:srgbClr val="ffffff"/>
                </a:solidFill>
                <a:latin typeface="Roboto Light"/>
                <a:ea typeface="Roboto Light"/>
              </a:rPr>
              <a:t>Frontend Stack</a:t>
            </a:r>
            <a:endParaRPr b="0" lang="en-EG" sz="3600" spc="-1" strike="noStrike"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0" y="0"/>
            <a:ext cx="4113720" cy="6856920"/>
          </a:xfrm>
          <a:prstGeom prst="rect">
            <a:avLst/>
          </a:prstGeom>
          <a:solidFill>
            <a:srgbClr val="692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7" name="Picture 1" descr=""/>
          <p:cNvPicPr/>
          <p:nvPr/>
        </p:nvPicPr>
        <p:blipFill>
          <a:blip r:embed="rId1"/>
          <a:stretch/>
        </p:blipFill>
        <p:spPr>
          <a:xfrm>
            <a:off x="152280" y="2000160"/>
            <a:ext cx="3808800" cy="2856600"/>
          </a:xfrm>
          <a:prstGeom prst="rect">
            <a:avLst/>
          </a:prstGeom>
          <a:ln>
            <a:noFill/>
          </a:ln>
        </p:spPr>
      </p:pic>
      <p:pic>
        <p:nvPicPr>
          <p:cNvPr id="188" name="Picture 2" descr=""/>
          <p:cNvPicPr/>
          <p:nvPr/>
        </p:nvPicPr>
        <p:blipFill>
          <a:blip r:embed="rId2"/>
          <a:stretch/>
        </p:blipFill>
        <p:spPr>
          <a:xfrm>
            <a:off x="6795720" y="-194040"/>
            <a:ext cx="2796120" cy="2796120"/>
          </a:xfrm>
          <a:prstGeom prst="rect">
            <a:avLst/>
          </a:prstGeom>
          <a:ln>
            <a:noFill/>
          </a:ln>
        </p:spPr>
      </p:pic>
      <p:pic>
        <p:nvPicPr>
          <p:cNvPr id="189" name="Picture 6" descr=""/>
          <p:cNvPicPr/>
          <p:nvPr/>
        </p:nvPicPr>
        <p:blipFill>
          <a:blip r:embed="rId3"/>
          <a:stretch/>
        </p:blipFill>
        <p:spPr>
          <a:xfrm>
            <a:off x="6339240" y="2231640"/>
            <a:ext cx="3708720" cy="1854000"/>
          </a:xfrm>
          <a:prstGeom prst="rect">
            <a:avLst/>
          </a:prstGeom>
          <a:ln>
            <a:noFill/>
          </a:ln>
        </p:spPr>
      </p:pic>
      <p:pic>
        <p:nvPicPr>
          <p:cNvPr id="190" name="Picture 13" descr=""/>
          <p:cNvPicPr/>
          <p:nvPr/>
        </p:nvPicPr>
        <p:blipFill>
          <a:blip r:embed="rId4"/>
          <a:stretch/>
        </p:blipFill>
        <p:spPr>
          <a:xfrm>
            <a:off x="6134760" y="4044240"/>
            <a:ext cx="4118040" cy="2745000"/>
          </a:xfrm>
          <a:prstGeom prst="rect">
            <a:avLst/>
          </a:prstGeom>
          <a:ln>
            <a:noFill/>
          </a:ln>
        </p:spPr>
      </p:pic>
      <p:sp>
        <p:nvSpPr>
          <p:cNvPr id="191" name="CustomShape 2"/>
          <p:cNvSpPr/>
          <p:nvPr/>
        </p:nvSpPr>
        <p:spPr>
          <a:xfrm>
            <a:off x="440280" y="591840"/>
            <a:ext cx="323316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EG" sz="3600" spc="-1" strike="noStrike">
                <a:solidFill>
                  <a:srgbClr val="ffffff"/>
                </a:solidFill>
                <a:latin typeface="Roboto Light"/>
                <a:ea typeface="Roboto Light"/>
              </a:rPr>
              <a:t>Backend Stack</a:t>
            </a:r>
            <a:endParaRPr b="0" lang="en-EG" sz="3600" spc="-1" strike="noStrike"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0" y="0"/>
            <a:ext cx="4113720" cy="6856920"/>
          </a:xfrm>
          <a:prstGeom prst="rect">
            <a:avLst/>
          </a:prstGeom>
          <a:solidFill>
            <a:srgbClr val="9fc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3" name="Picture 4" descr=""/>
          <p:cNvPicPr/>
          <p:nvPr/>
        </p:nvPicPr>
        <p:blipFill>
          <a:blip r:embed="rId1"/>
          <a:stretch/>
        </p:blipFill>
        <p:spPr>
          <a:xfrm>
            <a:off x="486720" y="3080160"/>
            <a:ext cx="3139920" cy="696960"/>
          </a:xfrm>
          <a:prstGeom prst="rect">
            <a:avLst/>
          </a:prstGeom>
          <a:ln>
            <a:noFill/>
          </a:ln>
        </p:spPr>
      </p:pic>
      <p:pic>
        <p:nvPicPr>
          <p:cNvPr id="194" name="Picture 8" descr=""/>
          <p:cNvPicPr/>
          <p:nvPr/>
        </p:nvPicPr>
        <p:blipFill>
          <a:blip r:embed="rId2"/>
          <a:stretch/>
        </p:blipFill>
        <p:spPr>
          <a:xfrm>
            <a:off x="6210360" y="860760"/>
            <a:ext cx="4109400" cy="912240"/>
          </a:xfrm>
          <a:prstGeom prst="rect">
            <a:avLst/>
          </a:prstGeom>
          <a:ln>
            <a:noFill/>
          </a:ln>
        </p:spPr>
      </p:pic>
      <p:pic>
        <p:nvPicPr>
          <p:cNvPr id="195" name="Picture 7" descr=""/>
          <p:cNvPicPr/>
          <p:nvPr/>
        </p:nvPicPr>
        <p:blipFill>
          <a:blip r:embed="rId3"/>
          <a:stretch/>
        </p:blipFill>
        <p:spPr>
          <a:xfrm>
            <a:off x="6277320" y="2481120"/>
            <a:ext cx="3975480" cy="1894320"/>
          </a:xfrm>
          <a:prstGeom prst="rect">
            <a:avLst/>
          </a:prstGeom>
          <a:ln>
            <a:noFill/>
          </a:ln>
        </p:spPr>
      </p:pic>
      <p:pic>
        <p:nvPicPr>
          <p:cNvPr id="196" name="Picture 9" descr=""/>
          <p:cNvPicPr/>
          <p:nvPr/>
        </p:nvPicPr>
        <p:blipFill>
          <a:blip r:embed="rId4"/>
          <a:stretch/>
        </p:blipFill>
        <p:spPr>
          <a:xfrm>
            <a:off x="5463720" y="4767120"/>
            <a:ext cx="5602680" cy="1412280"/>
          </a:xfrm>
          <a:prstGeom prst="rect">
            <a:avLst/>
          </a:prstGeom>
          <a:ln>
            <a:noFill/>
          </a:ln>
        </p:spPr>
      </p:pic>
      <p:sp>
        <p:nvSpPr>
          <p:cNvPr id="197" name="CustomShape 2"/>
          <p:cNvSpPr/>
          <p:nvPr/>
        </p:nvSpPr>
        <p:spPr>
          <a:xfrm>
            <a:off x="647640" y="570600"/>
            <a:ext cx="281844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EG" sz="3600" spc="-1" strike="noStrike">
                <a:solidFill>
                  <a:srgbClr val="ffffff"/>
                </a:solidFill>
                <a:latin typeface="Roboto Light"/>
                <a:ea typeface="Roboto Light"/>
              </a:rPr>
              <a:t>Mobile Stack</a:t>
            </a:r>
            <a:endParaRPr b="0" lang="en-EG" sz="3600" spc="-1" strike="noStrike"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0" y="8640"/>
            <a:ext cx="4113720" cy="68569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9" name="CustomShape 2"/>
          <p:cNvSpPr/>
          <p:nvPr/>
        </p:nvSpPr>
        <p:spPr>
          <a:xfrm>
            <a:off x="237240" y="532440"/>
            <a:ext cx="363960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EG" sz="3600" spc="-1" strike="noStrike">
                <a:solidFill>
                  <a:srgbClr val="ffffff"/>
                </a:solidFill>
                <a:latin typeface="Roboto Light"/>
                <a:ea typeface="Roboto Light"/>
              </a:rPr>
              <a:t>Database </a:t>
            </a:r>
            <a:endParaRPr b="0" lang="en-EG" sz="3600" spc="-1" strike="noStrike">
              <a:latin typeface="Arial"/>
            </a:endParaRPr>
          </a:p>
        </p:txBody>
      </p:sp>
      <p:pic>
        <p:nvPicPr>
          <p:cNvPr id="200" name="Picture 5" descr=""/>
          <p:cNvPicPr/>
          <p:nvPr/>
        </p:nvPicPr>
        <p:blipFill>
          <a:blip r:embed="rId1"/>
          <a:stretch/>
        </p:blipFill>
        <p:spPr>
          <a:xfrm>
            <a:off x="982800" y="2443680"/>
            <a:ext cx="1986480" cy="1986480"/>
          </a:xfrm>
          <a:prstGeom prst="rect">
            <a:avLst/>
          </a:prstGeom>
          <a:ln>
            <a:noFill/>
          </a:ln>
        </p:spPr>
      </p:pic>
      <p:pic>
        <p:nvPicPr>
          <p:cNvPr id="201" name="Picture 7" descr=""/>
          <p:cNvPicPr/>
          <p:nvPr/>
        </p:nvPicPr>
        <p:blipFill>
          <a:blip r:embed="rId2"/>
          <a:stretch/>
        </p:blipFill>
        <p:spPr>
          <a:xfrm>
            <a:off x="5159520" y="635040"/>
            <a:ext cx="6247800" cy="5603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0" y="0"/>
            <a:ext cx="4113720" cy="68569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CustomShape 2"/>
          <p:cNvSpPr/>
          <p:nvPr/>
        </p:nvSpPr>
        <p:spPr>
          <a:xfrm>
            <a:off x="237240" y="532440"/>
            <a:ext cx="363960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EG" sz="3600" spc="-1" strike="noStrike">
                <a:solidFill>
                  <a:srgbClr val="ffffff"/>
                </a:solidFill>
                <a:latin typeface="Roboto Light"/>
                <a:ea typeface="Roboto Light"/>
              </a:rPr>
              <a:t>Component </a:t>
            </a:r>
            <a:endParaRPr b="0" lang="en-EG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EG" sz="3600" spc="-1" strike="noStrike">
                <a:solidFill>
                  <a:srgbClr val="ffffff"/>
                </a:solidFill>
                <a:latin typeface="Roboto Light"/>
                <a:ea typeface="Roboto Light"/>
              </a:rPr>
              <a:t>Design</a:t>
            </a:r>
            <a:endParaRPr b="0" lang="en-EG" sz="3600" spc="-1" strike="noStrike">
              <a:latin typeface="Arial"/>
            </a:endParaRPr>
          </a:p>
        </p:txBody>
      </p:sp>
      <p:pic>
        <p:nvPicPr>
          <p:cNvPr id="204" name="Picture 3" descr=""/>
          <p:cNvPicPr/>
          <p:nvPr/>
        </p:nvPicPr>
        <p:blipFill>
          <a:blip r:embed="rId1"/>
          <a:stretch/>
        </p:blipFill>
        <p:spPr>
          <a:xfrm>
            <a:off x="1116000" y="2733840"/>
            <a:ext cx="1881720" cy="1881720"/>
          </a:xfrm>
          <a:prstGeom prst="rect">
            <a:avLst/>
          </a:prstGeom>
          <a:ln>
            <a:noFill/>
          </a:ln>
        </p:spPr>
      </p:pic>
      <p:pic>
        <p:nvPicPr>
          <p:cNvPr id="205" name="Picture 4" descr=""/>
          <p:cNvPicPr/>
          <p:nvPr/>
        </p:nvPicPr>
        <p:blipFill>
          <a:blip r:embed="rId2"/>
          <a:stretch/>
        </p:blipFill>
        <p:spPr>
          <a:xfrm>
            <a:off x="5230800" y="77400"/>
            <a:ext cx="5491080" cy="5630400"/>
          </a:xfrm>
          <a:prstGeom prst="rect">
            <a:avLst/>
          </a:prstGeom>
          <a:ln>
            <a:noFill/>
          </a:ln>
        </p:spPr>
      </p:pic>
      <p:sp>
        <p:nvSpPr>
          <p:cNvPr id="206" name="CustomShape 3"/>
          <p:cNvSpPr/>
          <p:nvPr/>
        </p:nvSpPr>
        <p:spPr>
          <a:xfrm>
            <a:off x="4349880" y="6332400"/>
            <a:ext cx="8066160" cy="40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EG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Jie Hu, Li Shen, and Gang Sun. “Squeeze-and-Excitation Networks”. In:CoRRabs/1709.01507 (2017). arXiv:1709.01507.url:http://arxiv.org/abs/1709.01507.Jie Hu, Li Shen, and Gang Sun. “Squeeze-and-Excitation Networks”. In:2018.</a:t>
            </a:r>
            <a:endParaRPr b="0" lang="en-EG" sz="1050" spc="-1" strike="noStrike">
              <a:latin typeface="Arial"/>
            </a:endParaRPr>
          </a:p>
        </p:txBody>
      </p:sp>
      <p:sp>
        <p:nvSpPr>
          <p:cNvPr id="207" name="CustomShape 4"/>
          <p:cNvSpPr/>
          <p:nvPr/>
        </p:nvSpPr>
        <p:spPr>
          <a:xfrm>
            <a:off x="4349880" y="5916960"/>
            <a:ext cx="8066160" cy="40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EG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Christian  Szegedy,  Sergey  Ioffe,  and  Vincent  Vanhoucke.  “Inception-v4,Inception-ResNet and the Impact of Residual Connections on Learning”.In:CoRRabs/1602.07261 (2016). arXiv:1602.07261.url:http://arxiv.org/abs/1602.07261.</a:t>
            </a:r>
            <a:endParaRPr b="0" lang="en-EG" sz="1050" spc="-1" strike="noStrike"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0" y="8640"/>
            <a:ext cx="4113720" cy="68569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9" name="CustomShape 2"/>
          <p:cNvSpPr/>
          <p:nvPr/>
        </p:nvSpPr>
        <p:spPr>
          <a:xfrm>
            <a:off x="237240" y="532440"/>
            <a:ext cx="3639600" cy="173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EG" sz="3600" spc="-1" strike="noStrike">
                <a:solidFill>
                  <a:srgbClr val="ffffff"/>
                </a:solidFill>
                <a:latin typeface="Roboto Light"/>
                <a:ea typeface="Roboto Light"/>
              </a:rPr>
              <a:t>Possible</a:t>
            </a:r>
            <a:endParaRPr b="0" lang="en-EG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EG" sz="3600" spc="-1" strike="noStrike">
                <a:solidFill>
                  <a:srgbClr val="ffffff"/>
                </a:solidFill>
                <a:latin typeface="Roboto Light"/>
                <a:ea typeface="Roboto Light"/>
              </a:rPr>
              <a:t>Stakeholders</a:t>
            </a:r>
            <a:endParaRPr b="0" lang="en-EG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EG" sz="3600" spc="-1" strike="noStrike">
              <a:latin typeface="Arial"/>
            </a:endParaRPr>
          </a:p>
        </p:txBody>
      </p:sp>
      <p:pic>
        <p:nvPicPr>
          <p:cNvPr id="210" name="Picture 3" descr=""/>
          <p:cNvPicPr/>
          <p:nvPr/>
        </p:nvPicPr>
        <p:blipFill>
          <a:blip r:embed="rId1"/>
          <a:stretch/>
        </p:blipFill>
        <p:spPr>
          <a:xfrm>
            <a:off x="1147320" y="2527200"/>
            <a:ext cx="1819440" cy="1819440"/>
          </a:xfrm>
          <a:prstGeom prst="rect">
            <a:avLst/>
          </a:prstGeom>
          <a:ln>
            <a:noFill/>
          </a:ln>
        </p:spPr>
      </p:pic>
      <p:pic>
        <p:nvPicPr>
          <p:cNvPr id="211" name="Picture 6" descr=""/>
          <p:cNvPicPr/>
          <p:nvPr/>
        </p:nvPicPr>
        <p:blipFill>
          <a:blip r:embed="rId2"/>
          <a:stretch/>
        </p:blipFill>
        <p:spPr>
          <a:xfrm>
            <a:off x="6443640" y="3597840"/>
            <a:ext cx="3648240" cy="2272320"/>
          </a:xfrm>
          <a:prstGeom prst="rect">
            <a:avLst/>
          </a:prstGeom>
          <a:ln>
            <a:noFill/>
          </a:ln>
        </p:spPr>
      </p:pic>
      <p:pic>
        <p:nvPicPr>
          <p:cNvPr id="212" name="Picture 7" descr=""/>
          <p:cNvPicPr/>
          <p:nvPr/>
        </p:nvPicPr>
        <p:blipFill>
          <a:blip r:embed="rId3"/>
          <a:stretch/>
        </p:blipFill>
        <p:spPr>
          <a:xfrm>
            <a:off x="5024880" y="114120"/>
            <a:ext cx="6216120" cy="3107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0" y="0"/>
            <a:ext cx="12191040" cy="6856920"/>
          </a:xfrm>
          <a:prstGeom prst="rect">
            <a:avLst/>
          </a:prstGeom>
          <a:solidFill>
            <a:srgbClr val="0c9d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4" name="CustomShape 2"/>
          <p:cNvSpPr/>
          <p:nvPr/>
        </p:nvSpPr>
        <p:spPr>
          <a:xfrm>
            <a:off x="5166000" y="645120"/>
            <a:ext cx="141696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EG" sz="3600" spc="-1" strike="noStrike">
                <a:solidFill>
                  <a:srgbClr val="ffffff"/>
                </a:solidFill>
                <a:latin typeface="Roboto Light"/>
                <a:ea typeface="Roboto Light"/>
              </a:rPr>
              <a:t>Demo</a:t>
            </a:r>
            <a:endParaRPr b="0" lang="en-EG" sz="3600" spc="-1" strike="noStrike">
              <a:latin typeface="Arial"/>
            </a:endParaRPr>
          </a:p>
        </p:txBody>
      </p:sp>
      <p:pic>
        <p:nvPicPr>
          <p:cNvPr id="215" name="Picture 3" descr=""/>
          <p:cNvPicPr/>
          <p:nvPr/>
        </p:nvPicPr>
        <p:blipFill>
          <a:blip r:embed="rId1"/>
          <a:stretch/>
        </p:blipFill>
        <p:spPr>
          <a:xfrm>
            <a:off x="3698280" y="1936440"/>
            <a:ext cx="4352760" cy="2984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0" y="8640"/>
            <a:ext cx="4113720" cy="68569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CustomShape 2"/>
          <p:cNvSpPr/>
          <p:nvPr/>
        </p:nvSpPr>
        <p:spPr>
          <a:xfrm>
            <a:off x="237240" y="532440"/>
            <a:ext cx="363960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EG" sz="3600" spc="-1" strike="noStrike">
                <a:solidFill>
                  <a:srgbClr val="ffffff"/>
                </a:solidFill>
                <a:latin typeface="Roboto Light"/>
                <a:ea typeface="Roboto Light"/>
              </a:rPr>
              <a:t>Introduction</a:t>
            </a:r>
            <a:endParaRPr b="0" lang="en-EG" sz="3600" spc="-1" strike="noStrike">
              <a:latin typeface="Arial"/>
            </a:endParaRPr>
          </a:p>
        </p:txBody>
      </p:sp>
      <p:pic>
        <p:nvPicPr>
          <p:cNvPr id="89" name="Picture 16" descr=""/>
          <p:cNvPicPr/>
          <p:nvPr/>
        </p:nvPicPr>
        <p:blipFill>
          <a:blip r:embed="rId1"/>
          <a:stretch/>
        </p:blipFill>
        <p:spPr>
          <a:xfrm>
            <a:off x="1136520" y="2687400"/>
            <a:ext cx="1849320" cy="1849320"/>
          </a:xfrm>
          <a:prstGeom prst="rect">
            <a:avLst/>
          </a:prstGeom>
          <a:ln>
            <a:noFill/>
          </a:ln>
        </p:spPr>
      </p:pic>
      <p:sp>
        <p:nvSpPr>
          <p:cNvPr id="90" name="CustomShape 3"/>
          <p:cNvSpPr/>
          <p:nvPr/>
        </p:nvSpPr>
        <p:spPr>
          <a:xfrm>
            <a:off x="4297680" y="398880"/>
            <a:ext cx="3498480" cy="45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EG" sz="2400" spc="-1" strike="noStrike">
                <a:solidFill>
                  <a:srgbClr val="ce181e"/>
                </a:solidFill>
                <a:latin typeface="Arial"/>
                <a:ea typeface="Arial Unicode MS"/>
              </a:rPr>
              <a:t>Types of road anomalies</a:t>
            </a:r>
            <a:endParaRPr b="0" lang="en-EG" sz="2400" spc="-1" strike="noStrike">
              <a:latin typeface="Arial"/>
            </a:endParaRPr>
          </a:p>
        </p:txBody>
      </p:sp>
      <p:sp>
        <p:nvSpPr>
          <p:cNvPr id="91" name="CustomShape 4"/>
          <p:cNvSpPr/>
          <p:nvPr/>
        </p:nvSpPr>
        <p:spPr>
          <a:xfrm>
            <a:off x="4638960" y="918360"/>
            <a:ext cx="171000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3680">
              <a:lnSpc>
                <a:spcPct val="100000"/>
              </a:lnSpc>
              <a:buClr>
                <a:srgbClr val="262626"/>
              </a:buClr>
              <a:buFont typeface="Arial"/>
              <a:buChar char="•"/>
            </a:pPr>
            <a:r>
              <a:rPr b="0" lang="en-EG" sz="1800" spc="-1" strike="noStrike">
                <a:solidFill>
                  <a:srgbClr val="262626"/>
                </a:solidFill>
                <a:latin typeface="Calibri"/>
                <a:ea typeface="DejaVu Sans"/>
              </a:rPr>
              <a:t>Bumps</a:t>
            </a:r>
            <a:endParaRPr b="0" lang="en-EG" sz="1800" spc="-1" strike="noStrike">
              <a:latin typeface="Arial"/>
            </a:endParaRPr>
          </a:p>
        </p:txBody>
      </p:sp>
      <p:sp>
        <p:nvSpPr>
          <p:cNvPr id="92" name="CustomShape 5"/>
          <p:cNvSpPr/>
          <p:nvPr/>
        </p:nvSpPr>
        <p:spPr>
          <a:xfrm>
            <a:off x="4638960" y="1292760"/>
            <a:ext cx="171000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3680">
              <a:lnSpc>
                <a:spcPct val="100000"/>
              </a:lnSpc>
              <a:buClr>
                <a:srgbClr val="262626"/>
              </a:buClr>
              <a:buFont typeface="Arial"/>
              <a:buChar char="•"/>
            </a:pPr>
            <a:r>
              <a:rPr b="0" lang="en-EG" sz="1800" spc="-1" strike="noStrike">
                <a:solidFill>
                  <a:srgbClr val="262626"/>
                </a:solidFill>
                <a:latin typeface="Calibri"/>
                <a:ea typeface="DejaVu Sans"/>
              </a:rPr>
              <a:t>Potholes</a:t>
            </a:r>
            <a:endParaRPr b="0" lang="en-EG" sz="1800" spc="-1" strike="noStrike">
              <a:latin typeface="Arial"/>
            </a:endParaRPr>
          </a:p>
        </p:txBody>
      </p:sp>
      <p:sp>
        <p:nvSpPr>
          <p:cNvPr id="93" name="CustomShape 6"/>
          <p:cNvSpPr/>
          <p:nvPr/>
        </p:nvSpPr>
        <p:spPr>
          <a:xfrm>
            <a:off x="4638960" y="1671480"/>
            <a:ext cx="171000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3680">
              <a:lnSpc>
                <a:spcPct val="100000"/>
              </a:lnSpc>
              <a:buClr>
                <a:srgbClr val="262626"/>
              </a:buClr>
              <a:buFont typeface="Arial"/>
              <a:buChar char="•"/>
            </a:pPr>
            <a:r>
              <a:rPr b="0" lang="en-EG" sz="1800" spc="-1" strike="noStrike">
                <a:solidFill>
                  <a:srgbClr val="262626"/>
                </a:solidFill>
                <a:latin typeface="Calibri"/>
                <a:ea typeface="DejaVu Sans"/>
              </a:rPr>
              <a:t>Manholes</a:t>
            </a:r>
            <a:endParaRPr b="0" lang="en-EG" sz="1800" spc="-1" strike="noStrike">
              <a:latin typeface="Arial"/>
            </a:endParaRPr>
          </a:p>
        </p:txBody>
      </p:sp>
      <p:sp>
        <p:nvSpPr>
          <p:cNvPr id="94" name="CustomShape 7"/>
          <p:cNvSpPr/>
          <p:nvPr/>
        </p:nvSpPr>
        <p:spPr>
          <a:xfrm>
            <a:off x="4638960" y="2040840"/>
            <a:ext cx="194688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3680">
              <a:lnSpc>
                <a:spcPct val="100000"/>
              </a:lnSpc>
              <a:buClr>
                <a:srgbClr val="262626"/>
              </a:buClr>
              <a:buFont typeface="Arial"/>
              <a:buChar char="•"/>
            </a:pPr>
            <a:r>
              <a:rPr b="0" lang="en-EG" sz="1800" spc="-1" strike="noStrike">
                <a:solidFill>
                  <a:srgbClr val="262626"/>
                </a:solidFill>
                <a:latin typeface="Calibri"/>
                <a:ea typeface="DejaVu Sans"/>
              </a:rPr>
              <a:t>Rumble Strips</a:t>
            </a:r>
            <a:endParaRPr b="0" lang="en-EG" sz="1800" spc="-1" strike="noStrike">
              <a:latin typeface="Arial"/>
            </a:endParaRPr>
          </a:p>
        </p:txBody>
      </p:sp>
      <p:pic>
        <p:nvPicPr>
          <p:cNvPr id="95" name="" descr=""/>
          <p:cNvPicPr/>
          <p:nvPr/>
        </p:nvPicPr>
        <p:blipFill>
          <a:blip r:embed="rId2"/>
          <a:stretch/>
        </p:blipFill>
        <p:spPr>
          <a:xfrm>
            <a:off x="9948240" y="496440"/>
            <a:ext cx="1846080" cy="1030680"/>
          </a:xfrm>
          <a:prstGeom prst="rect">
            <a:avLst/>
          </a:prstGeom>
          <a:ln>
            <a:noFill/>
          </a:ln>
        </p:spPr>
      </p:pic>
      <p:pic>
        <p:nvPicPr>
          <p:cNvPr id="96" name="" descr=""/>
          <p:cNvPicPr/>
          <p:nvPr/>
        </p:nvPicPr>
        <p:blipFill>
          <a:blip r:embed="rId3"/>
          <a:stretch/>
        </p:blipFill>
        <p:spPr>
          <a:xfrm>
            <a:off x="9948960" y="1572480"/>
            <a:ext cx="1846080" cy="1030320"/>
          </a:xfrm>
          <a:prstGeom prst="rect">
            <a:avLst/>
          </a:prstGeom>
          <a:ln>
            <a:noFill/>
          </a:ln>
        </p:spPr>
      </p:pic>
      <p:pic>
        <p:nvPicPr>
          <p:cNvPr id="97" name="" descr=""/>
          <p:cNvPicPr/>
          <p:nvPr/>
        </p:nvPicPr>
        <p:blipFill>
          <a:blip r:embed="rId4"/>
          <a:stretch/>
        </p:blipFill>
        <p:spPr>
          <a:xfrm>
            <a:off x="8046720" y="1572480"/>
            <a:ext cx="1846080" cy="1030320"/>
          </a:xfrm>
          <a:prstGeom prst="rect">
            <a:avLst/>
          </a:prstGeom>
          <a:ln>
            <a:noFill/>
          </a:ln>
        </p:spPr>
      </p:pic>
      <p:pic>
        <p:nvPicPr>
          <p:cNvPr id="98" name="" descr=""/>
          <p:cNvPicPr/>
          <p:nvPr/>
        </p:nvPicPr>
        <p:blipFill>
          <a:blip r:embed="rId5"/>
          <a:stretch/>
        </p:blipFill>
        <p:spPr>
          <a:xfrm>
            <a:off x="8047440" y="490320"/>
            <a:ext cx="1846080" cy="1030320"/>
          </a:xfrm>
          <a:prstGeom prst="rect">
            <a:avLst/>
          </a:prstGeom>
          <a:ln>
            <a:noFill/>
          </a:ln>
        </p:spPr>
      </p:pic>
      <p:sp>
        <p:nvSpPr>
          <p:cNvPr id="99" name="CustomShape 8"/>
          <p:cNvSpPr/>
          <p:nvPr/>
        </p:nvSpPr>
        <p:spPr>
          <a:xfrm>
            <a:off x="4297680" y="3294000"/>
            <a:ext cx="3158640" cy="45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EG" sz="2400" spc="-1" strike="noStrike">
                <a:solidFill>
                  <a:srgbClr val="ce181e"/>
                </a:solidFill>
                <a:latin typeface="Arial"/>
                <a:ea typeface="Arial Unicode MS"/>
              </a:rPr>
              <a:t>Problem</a:t>
            </a:r>
            <a:endParaRPr b="0" lang="en-EG" sz="2400" spc="-1" strike="noStrike">
              <a:latin typeface="Arial"/>
            </a:endParaRPr>
          </a:p>
        </p:txBody>
      </p:sp>
      <p:sp>
        <p:nvSpPr>
          <p:cNvPr id="100" name="CustomShape 9"/>
          <p:cNvSpPr/>
          <p:nvPr/>
        </p:nvSpPr>
        <p:spPr>
          <a:xfrm>
            <a:off x="4482360" y="3846600"/>
            <a:ext cx="9324360" cy="127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34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EG" sz="1800" spc="-1" strike="noStrike">
                <a:solidFill>
                  <a:srgbClr val="ce181e"/>
                </a:solidFill>
                <a:latin typeface="Arial"/>
                <a:ea typeface="DejaVu Sans"/>
              </a:rPr>
              <a:t>Time </a:t>
            </a:r>
            <a:r>
              <a:rPr b="0" lang="en-EG" sz="1800" spc="-1" strike="noStrike">
                <a:solidFill>
                  <a:srgbClr val="000000"/>
                </a:solidFill>
                <a:latin typeface="Arial"/>
                <a:ea typeface="DejaVu Sans"/>
              </a:rPr>
              <a:t>and</a:t>
            </a:r>
            <a:r>
              <a:rPr b="1" lang="en-EG" sz="1800" spc="-1" strike="noStrike">
                <a:solidFill>
                  <a:srgbClr val="ce181e"/>
                </a:solidFill>
                <a:latin typeface="Arial"/>
                <a:ea typeface="DejaVu Sans"/>
              </a:rPr>
              <a:t> Man-power </a:t>
            </a:r>
            <a:r>
              <a:rPr b="0" lang="en-EG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consuming process to localize</a:t>
            </a:r>
            <a:endParaRPr b="0" lang="en-EG" sz="1800" spc="-1" strike="noStrike">
              <a:latin typeface="Arial"/>
            </a:endParaRPr>
          </a:p>
          <a:p>
            <a:pPr marL="216000" indent="-2134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EG" sz="1800" spc="-1" strike="noStrike">
                <a:solidFill>
                  <a:srgbClr val="ce181e"/>
                </a:solidFill>
                <a:latin typeface="Arial"/>
                <a:ea typeface="DejaVu Sans"/>
              </a:rPr>
              <a:t>Compromise</a:t>
            </a:r>
            <a:r>
              <a:rPr b="0" lang="en-EG" sz="1800" spc="-1" strike="noStrike">
                <a:solidFill>
                  <a:srgbClr val="ce181e"/>
                </a:solidFill>
                <a:latin typeface="Arial"/>
                <a:ea typeface="DejaVu Sans"/>
              </a:rPr>
              <a:t> </a:t>
            </a:r>
            <a:r>
              <a:rPr b="0" lang="en-EG" sz="1800" spc="-1" strike="noStrike">
                <a:solidFill>
                  <a:srgbClr val="000000"/>
                </a:solidFill>
                <a:latin typeface="Arial"/>
                <a:ea typeface="DejaVu Sans"/>
              </a:rPr>
              <a:t>driver safety</a:t>
            </a:r>
            <a:endParaRPr b="0" lang="en-EG" sz="1800" spc="-1" strike="noStrike">
              <a:latin typeface="Arial"/>
            </a:endParaRPr>
          </a:p>
          <a:p>
            <a:pPr marL="216000" indent="-2134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EG" sz="1800" spc="-1" strike="noStrike">
                <a:solidFill>
                  <a:srgbClr val="ce181e"/>
                </a:solidFill>
                <a:latin typeface="Arial"/>
                <a:ea typeface="DejaVu Sans"/>
              </a:rPr>
              <a:t>Damage</a:t>
            </a:r>
            <a:r>
              <a:rPr b="0" lang="en-EG" sz="1800" spc="-1" strike="noStrike">
                <a:solidFill>
                  <a:srgbClr val="ce181e"/>
                </a:solidFill>
                <a:latin typeface="Arial"/>
                <a:ea typeface="DejaVu Sans"/>
              </a:rPr>
              <a:t> </a:t>
            </a:r>
            <a:r>
              <a:rPr b="0" lang="en-EG" sz="1800" spc="-1" strike="noStrike">
                <a:solidFill>
                  <a:srgbClr val="000000"/>
                </a:solidFill>
                <a:latin typeface="Arial"/>
                <a:ea typeface="DejaVu Sans"/>
              </a:rPr>
              <a:t>vehicles and increases maintenance cost</a:t>
            </a:r>
            <a:endParaRPr b="0" lang="en-EG" sz="1800" spc="-1" strike="noStrike">
              <a:latin typeface="Arial"/>
            </a:endParaRPr>
          </a:p>
          <a:p>
            <a:pPr marL="216000" indent="-2134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EG" sz="1800" spc="-1" strike="noStrike">
                <a:solidFill>
                  <a:srgbClr val="ce181e"/>
                </a:solidFill>
                <a:latin typeface="Arial"/>
                <a:ea typeface="DejaVu Sans"/>
              </a:rPr>
              <a:t>Increase</a:t>
            </a:r>
            <a:r>
              <a:rPr b="0" lang="en-EG" sz="1800" spc="-1" strike="noStrike">
                <a:solidFill>
                  <a:srgbClr val="ce181e"/>
                </a:solidFill>
                <a:latin typeface="Arial"/>
                <a:ea typeface="DejaVu Sans"/>
              </a:rPr>
              <a:t> </a:t>
            </a:r>
            <a:r>
              <a:rPr b="0" lang="en-EG" sz="1800" spc="-1" strike="noStrike">
                <a:solidFill>
                  <a:srgbClr val="000000"/>
                </a:solidFill>
                <a:latin typeface="Arial"/>
                <a:ea typeface="DejaVu Sans"/>
              </a:rPr>
              <a:t>trip time</a:t>
            </a:r>
            <a:endParaRPr b="0" lang="en-EG" sz="1800" spc="-1" strike="noStrike">
              <a:latin typeface="Arial"/>
            </a:endParaRPr>
          </a:p>
        </p:txBody>
      </p:sp>
      <p:pic>
        <p:nvPicPr>
          <p:cNvPr id="101" name="" descr=""/>
          <p:cNvPicPr/>
          <p:nvPr/>
        </p:nvPicPr>
        <p:blipFill>
          <a:blip r:embed="rId6"/>
          <a:stretch/>
        </p:blipFill>
        <p:spPr>
          <a:xfrm>
            <a:off x="10881360" y="3749040"/>
            <a:ext cx="556560" cy="556560"/>
          </a:xfrm>
          <a:prstGeom prst="rect">
            <a:avLst/>
          </a:prstGeom>
          <a:ln>
            <a:noFill/>
          </a:ln>
        </p:spPr>
      </p:pic>
      <p:pic>
        <p:nvPicPr>
          <p:cNvPr id="102" name="" descr=""/>
          <p:cNvPicPr/>
          <p:nvPr/>
        </p:nvPicPr>
        <p:blipFill>
          <a:blip r:embed="rId7"/>
          <a:stretch/>
        </p:blipFill>
        <p:spPr>
          <a:xfrm>
            <a:off x="10800720" y="4480560"/>
            <a:ext cx="739440" cy="522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360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4415040" y="2967480"/>
            <a:ext cx="336096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EG" sz="5400" spc="-1" strike="noStrike">
                <a:solidFill>
                  <a:srgbClr val="ffffff"/>
                </a:solidFill>
                <a:latin typeface="Roboto Light"/>
                <a:ea typeface="Roboto Light"/>
              </a:rPr>
              <a:t>Thank You</a:t>
            </a:r>
            <a:endParaRPr b="0" lang="en-EG" sz="5400" spc="-1" strike="noStrike"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0" y="8640"/>
            <a:ext cx="4113720" cy="6856920"/>
          </a:xfrm>
          <a:prstGeom prst="rect">
            <a:avLst/>
          </a:prstGeom>
          <a:solidFill>
            <a:srgbClr val="f5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CustomShape 2"/>
          <p:cNvSpPr/>
          <p:nvPr/>
        </p:nvSpPr>
        <p:spPr>
          <a:xfrm>
            <a:off x="237240" y="532440"/>
            <a:ext cx="363960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EG" sz="3600" spc="-1" strike="noStrike">
                <a:solidFill>
                  <a:srgbClr val="ffffff"/>
                </a:solidFill>
                <a:latin typeface="Roboto Light"/>
                <a:ea typeface="Roboto Light"/>
              </a:rPr>
              <a:t>Solution</a:t>
            </a:r>
            <a:endParaRPr b="0" lang="en-EG" sz="3600" spc="-1" strike="noStrike">
              <a:latin typeface="Arial"/>
            </a:endParaRPr>
          </a:p>
        </p:txBody>
      </p:sp>
      <p:pic>
        <p:nvPicPr>
          <p:cNvPr id="105" name="" descr=""/>
          <p:cNvPicPr/>
          <p:nvPr/>
        </p:nvPicPr>
        <p:blipFill>
          <a:blip r:embed="rId1"/>
          <a:stretch/>
        </p:blipFill>
        <p:spPr>
          <a:xfrm>
            <a:off x="0" y="2139120"/>
            <a:ext cx="3826800" cy="2869920"/>
          </a:xfrm>
          <a:prstGeom prst="rect">
            <a:avLst/>
          </a:prstGeom>
          <a:ln>
            <a:noFill/>
          </a:ln>
        </p:spPr>
      </p:pic>
      <p:sp>
        <p:nvSpPr>
          <p:cNvPr id="106" name="CustomShape 3"/>
          <p:cNvSpPr/>
          <p:nvPr/>
        </p:nvSpPr>
        <p:spPr>
          <a:xfrm>
            <a:off x="4297680" y="365760"/>
            <a:ext cx="4386600" cy="82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EG" sz="4400" spc="-1" strike="noStrike">
                <a:solidFill>
                  <a:srgbClr val="ce181e"/>
                </a:solidFill>
                <a:latin typeface="Arial"/>
                <a:ea typeface="DejaVu Sans"/>
              </a:rPr>
              <a:t>Crowdsourcing</a:t>
            </a:r>
            <a:endParaRPr b="0" lang="en-EG" sz="4400" spc="-1" strike="noStrike">
              <a:latin typeface="Arial"/>
            </a:endParaRPr>
          </a:p>
        </p:txBody>
      </p:sp>
      <p:sp>
        <p:nvSpPr>
          <p:cNvPr id="107" name="CustomShape 4"/>
          <p:cNvSpPr/>
          <p:nvPr/>
        </p:nvSpPr>
        <p:spPr>
          <a:xfrm>
            <a:off x="4482360" y="1280160"/>
            <a:ext cx="6306840" cy="98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1417"/>
              </a:spcBef>
            </a:pPr>
            <a:r>
              <a:rPr b="0" lang="en-EG" sz="2800" spc="-1" strike="noStrike">
                <a:solidFill>
                  <a:srgbClr val="000000"/>
                </a:solidFill>
                <a:latin typeface="Arial"/>
                <a:ea typeface="DejaVu Sans"/>
              </a:rPr>
              <a:t>Step 1 : Data Collection</a:t>
            </a:r>
            <a:endParaRPr b="0" lang="en-EG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EG" sz="2800" spc="-1" strike="noStrike">
                <a:solidFill>
                  <a:srgbClr val="000000"/>
                </a:solidFill>
                <a:latin typeface="Arial"/>
                <a:ea typeface="DejaVu Sans"/>
              </a:rPr>
              <a:t>Step 2 : Data Analysis</a:t>
            </a:r>
            <a:endParaRPr b="0" lang="en-EG" sz="2800" spc="-1" strike="noStrike">
              <a:latin typeface="Arial"/>
            </a:endParaRPr>
          </a:p>
        </p:txBody>
      </p:sp>
      <p:sp>
        <p:nvSpPr>
          <p:cNvPr id="108" name="CustomShape 5"/>
          <p:cNvSpPr/>
          <p:nvPr/>
        </p:nvSpPr>
        <p:spPr>
          <a:xfrm>
            <a:off x="4388760" y="2993400"/>
            <a:ext cx="7314840" cy="93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EG" sz="2400" spc="-1" strike="noStrike">
                <a:solidFill>
                  <a:srgbClr val="ce181e"/>
                </a:solidFill>
                <a:latin typeface="Arial"/>
                <a:ea typeface="DejaVu Sans"/>
              </a:rPr>
              <a:t>Vehicles</a:t>
            </a:r>
            <a:r>
              <a:rPr b="0" lang="en-EG" sz="2400" spc="-1" strike="noStrike">
                <a:solidFill>
                  <a:srgbClr val="ce181e"/>
                </a:solidFill>
                <a:latin typeface="Arial"/>
                <a:ea typeface="DejaVu Sans"/>
              </a:rPr>
              <a:t> </a:t>
            </a:r>
            <a:r>
              <a:rPr b="0" lang="en-EG" sz="2400" spc="-1" strike="noStrike">
                <a:solidFill>
                  <a:srgbClr val="000000"/>
                </a:solidFill>
                <a:latin typeface="Arial"/>
                <a:ea typeface="DejaVu Sans"/>
              </a:rPr>
              <a:t>can be used to</a:t>
            </a:r>
            <a:r>
              <a:rPr b="0" lang="en-EG" sz="2400" spc="-1" strike="noStrike">
                <a:solidFill>
                  <a:srgbClr val="ce181e"/>
                </a:solidFill>
                <a:latin typeface="Arial"/>
                <a:ea typeface="DejaVu Sans"/>
              </a:rPr>
              <a:t> </a:t>
            </a:r>
            <a:r>
              <a:rPr b="1" lang="en-EG" sz="2400" spc="-1" strike="noStrike">
                <a:solidFill>
                  <a:srgbClr val="ce181e"/>
                </a:solidFill>
                <a:latin typeface="Arial"/>
                <a:ea typeface="DejaVu Sans"/>
              </a:rPr>
              <a:t>crowdsorce</a:t>
            </a:r>
            <a:r>
              <a:rPr b="0" lang="en-EG" sz="2400" spc="-1" strike="noStrike">
                <a:solidFill>
                  <a:srgbClr val="ce181e"/>
                </a:solidFill>
                <a:latin typeface="Arial"/>
                <a:ea typeface="DejaVu Sans"/>
              </a:rPr>
              <a:t> </a:t>
            </a:r>
            <a:r>
              <a:rPr b="0" lang="en-EG" sz="2400" spc="-1" strike="noStrike">
                <a:solidFill>
                  <a:srgbClr val="000000"/>
                </a:solidFill>
                <a:latin typeface="Arial"/>
                <a:ea typeface="DejaVu Sans"/>
              </a:rPr>
              <a:t>road data in a</a:t>
            </a:r>
            <a:r>
              <a:rPr b="0" lang="en-EG" sz="2400" spc="-1" strike="noStrike">
                <a:solidFill>
                  <a:srgbClr val="ce181e"/>
                </a:solidFill>
                <a:latin typeface="Arial"/>
                <a:ea typeface="DejaVu Sans"/>
              </a:rPr>
              <a:t> </a:t>
            </a:r>
            <a:r>
              <a:rPr b="1" lang="en-EG" sz="2400" spc="-1" strike="noStrike">
                <a:solidFill>
                  <a:srgbClr val="ce181e"/>
                </a:solidFill>
                <a:latin typeface="Arial"/>
                <a:ea typeface="DejaVu Sans"/>
              </a:rPr>
              <a:t>fast</a:t>
            </a:r>
            <a:r>
              <a:rPr b="0" lang="en-EG" sz="2400" spc="-1" strike="noStrike">
                <a:solidFill>
                  <a:srgbClr val="ce181e"/>
                </a:solidFill>
                <a:latin typeface="Arial"/>
                <a:ea typeface="DejaVu Sans"/>
              </a:rPr>
              <a:t> </a:t>
            </a:r>
            <a:r>
              <a:rPr b="0" lang="en-EG" sz="2400" spc="-1" strike="noStrike">
                <a:solidFill>
                  <a:srgbClr val="000000"/>
                </a:solidFill>
                <a:latin typeface="Arial"/>
                <a:ea typeface="DejaVu Sans"/>
              </a:rPr>
              <a:t>and</a:t>
            </a:r>
            <a:r>
              <a:rPr b="0" lang="en-EG" sz="2400" spc="-1" strike="noStrike">
                <a:solidFill>
                  <a:srgbClr val="ce181e"/>
                </a:solidFill>
                <a:latin typeface="Arial"/>
                <a:ea typeface="DejaVu Sans"/>
              </a:rPr>
              <a:t> </a:t>
            </a:r>
            <a:r>
              <a:rPr b="1" lang="en-EG" sz="2400" spc="-1" strike="noStrike">
                <a:solidFill>
                  <a:srgbClr val="ce181e"/>
                </a:solidFill>
                <a:latin typeface="Arial"/>
                <a:ea typeface="DejaVu Sans"/>
              </a:rPr>
              <a:t>efficient</a:t>
            </a:r>
            <a:r>
              <a:rPr b="0" lang="en-EG" sz="2400" spc="-1" strike="noStrike">
                <a:solidFill>
                  <a:srgbClr val="ce181e"/>
                </a:solidFill>
                <a:latin typeface="Arial"/>
                <a:ea typeface="DejaVu Sans"/>
              </a:rPr>
              <a:t> </a:t>
            </a:r>
            <a:r>
              <a:rPr b="0" lang="en-EG" sz="2400" spc="-1" strike="noStrike">
                <a:solidFill>
                  <a:srgbClr val="000000"/>
                </a:solidFill>
                <a:latin typeface="Arial"/>
                <a:ea typeface="DejaVu Sans"/>
              </a:rPr>
              <a:t>manner, will yield huge amount of data that is impossible to collect and</a:t>
            </a:r>
            <a:r>
              <a:rPr b="0" lang="en-EG" sz="2400" spc="-1" strike="noStrike">
                <a:solidFill>
                  <a:srgbClr val="ce181e"/>
                </a:solidFill>
                <a:latin typeface="Arial"/>
                <a:ea typeface="DejaVu Sans"/>
              </a:rPr>
              <a:t> </a:t>
            </a:r>
            <a:r>
              <a:rPr b="1" lang="en-EG" sz="2400" spc="-1" strike="noStrike">
                <a:solidFill>
                  <a:srgbClr val="ce181e"/>
                </a:solidFill>
                <a:latin typeface="Arial"/>
                <a:ea typeface="DejaVu Sans"/>
              </a:rPr>
              <a:t>analyze</a:t>
            </a:r>
            <a:r>
              <a:rPr b="0" lang="en-EG" sz="2400" spc="-1" strike="noStrike">
                <a:solidFill>
                  <a:srgbClr val="ce181e"/>
                </a:solidFill>
                <a:latin typeface="Arial"/>
                <a:ea typeface="DejaVu Sans"/>
              </a:rPr>
              <a:t> </a:t>
            </a:r>
            <a:r>
              <a:rPr b="0" lang="en-EG" sz="2400" spc="-1" strike="noStrike">
                <a:solidFill>
                  <a:srgbClr val="000000"/>
                </a:solidFill>
                <a:latin typeface="Arial"/>
                <a:ea typeface="DejaVu Sans"/>
              </a:rPr>
              <a:t>manually.</a:t>
            </a:r>
            <a:endParaRPr b="0" lang="en-EG" sz="24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0" y="8640"/>
            <a:ext cx="4113720" cy="6856920"/>
          </a:xfrm>
          <a:prstGeom prst="rect">
            <a:avLst/>
          </a:prstGeom>
          <a:solidFill>
            <a:srgbClr val="c06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CustomShape 2"/>
          <p:cNvSpPr/>
          <p:nvPr/>
        </p:nvSpPr>
        <p:spPr>
          <a:xfrm>
            <a:off x="237240" y="532440"/>
            <a:ext cx="3639600" cy="118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EG" sz="3600" spc="-1" strike="noStrike">
                <a:solidFill>
                  <a:srgbClr val="ffffff"/>
                </a:solidFill>
                <a:latin typeface="Roboto Light"/>
                <a:ea typeface="Roboto Light"/>
              </a:rPr>
              <a:t>Problem Statment</a:t>
            </a:r>
            <a:endParaRPr b="0" lang="en-EG" sz="3600" spc="-1" strike="noStrike">
              <a:latin typeface="Arial"/>
            </a:endParaRPr>
          </a:p>
        </p:txBody>
      </p:sp>
      <p:pic>
        <p:nvPicPr>
          <p:cNvPr id="111" name="" descr=""/>
          <p:cNvPicPr/>
          <p:nvPr/>
        </p:nvPicPr>
        <p:blipFill>
          <a:blip r:embed="rId1"/>
          <a:stretch/>
        </p:blipFill>
        <p:spPr>
          <a:xfrm>
            <a:off x="1097280" y="2695680"/>
            <a:ext cx="1576800" cy="1967040"/>
          </a:xfrm>
          <a:prstGeom prst="rect">
            <a:avLst/>
          </a:prstGeom>
          <a:ln>
            <a:noFill/>
          </a:ln>
        </p:spPr>
      </p:pic>
      <p:sp>
        <p:nvSpPr>
          <p:cNvPr id="112" name="CustomShape 3"/>
          <p:cNvSpPr/>
          <p:nvPr/>
        </p:nvSpPr>
        <p:spPr>
          <a:xfrm>
            <a:off x="4389120" y="584640"/>
            <a:ext cx="7497360" cy="371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en-EG" sz="4000" spc="-1" strike="noStrike">
                <a:solidFill>
                  <a:srgbClr val="ce181e"/>
                </a:solidFill>
                <a:latin typeface="Arial"/>
                <a:ea typeface="Arial Unicode MS"/>
              </a:rPr>
              <a:t>Detection</a:t>
            </a:r>
            <a:r>
              <a:rPr b="0" lang="en-EG" sz="4000" spc="-1" strike="noStrike">
                <a:solidFill>
                  <a:srgbClr val="ce181e"/>
                </a:solidFill>
                <a:latin typeface="Arial"/>
                <a:ea typeface="Arial Unicode MS"/>
              </a:rPr>
              <a:t> and </a:t>
            </a:r>
            <a:r>
              <a:rPr b="1" lang="en-EG" sz="4000" spc="-1" strike="noStrike">
                <a:solidFill>
                  <a:srgbClr val="ce181e"/>
                </a:solidFill>
                <a:latin typeface="Arial"/>
                <a:ea typeface="Arial Unicode MS"/>
              </a:rPr>
              <a:t>localization </a:t>
            </a:r>
            <a:r>
              <a:rPr b="0" lang="en-EG" sz="4000" spc="-1" strike="noStrike">
                <a:solidFill>
                  <a:srgbClr val="000000"/>
                </a:solidFill>
                <a:latin typeface="Arial"/>
                <a:ea typeface="Arial Unicode MS"/>
              </a:rPr>
              <a:t>of road </a:t>
            </a:r>
            <a:r>
              <a:rPr b="1" lang="en-EG" sz="4000" spc="-1" strike="noStrike">
                <a:solidFill>
                  <a:srgbClr val="ce181e"/>
                </a:solidFill>
                <a:latin typeface="Arial"/>
                <a:ea typeface="Arial Unicode MS"/>
              </a:rPr>
              <a:t>anomalies </a:t>
            </a:r>
            <a:r>
              <a:rPr b="0" lang="en-EG" sz="4000" spc="-1" strike="noStrike">
                <a:solidFill>
                  <a:srgbClr val="000000"/>
                </a:solidFill>
                <a:latin typeface="Arial"/>
                <a:ea typeface="Arial Unicode MS"/>
              </a:rPr>
              <a:t>using a </a:t>
            </a:r>
            <a:r>
              <a:rPr b="1" lang="en-EG" sz="4000" spc="-1" strike="noStrike">
                <a:solidFill>
                  <a:srgbClr val="ce181e"/>
                </a:solidFill>
                <a:latin typeface="Arial"/>
                <a:ea typeface="Arial Unicode MS"/>
              </a:rPr>
              <a:t>deep learning</a:t>
            </a:r>
            <a:r>
              <a:rPr b="0" lang="en-EG" sz="4000" spc="-1" strike="noStrike">
                <a:solidFill>
                  <a:srgbClr val="000000"/>
                </a:solidFill>
                <a:latin typeface="Arial"/>
                <a:ea typeface="Arial Unicode MS"/>
              </a:rPr>
              <a:t> approach and the enhancment of such approach by increasing the </a:t>
            </a:r>
            <a:r>
              <a:rPr b="1" lang="en-EG" sz="4000" spc="-1" strike="noStrike">
                <a:solidFill>
                  <a:srgbClr val="ce181e"/>
                </a:solidFill>
                <a:latin typeface="Arial"/>
                <a:ea typeface="Arial Unicode MS"/>
              </a:rPr>
              <a:t>accuracy</a:t>
            </a:r>
            <a:r>
              <a:rPr b="0" lang="en-EG" sz="4000" spc="-1" strike="noStrike">
                <a:solidFill>
                  <a:srgbClr val="000000"/>
                </a:solidFill>
                <a:latin typeface="Arial"/>
                <a:ea typeface="Arial Unicode MS"/>
              </a:rPr>
              <a:t> of the </a:t>
            </a:r>
            <a:r>
              <a:rPr b="1" lang="en-EG" sz="4000" spc="-1" strike="noStrike">
                <a:solidFill>
                  <a:srgbClr val="ce181e"/>
                </a:solidFill>
                <a:latin typeface="Arial"/>
                <a:ea typeface="Arial Unicode MS"/>
              </a:rPr>
              <a:t>classification model</a:t>
            </a:r>
            <a:r>
              <a:rPr b="0" lang="en-EG" sz="4000" spc="-1" strike="noStrike">
                <a:solidFill>
                  <a:srgbClr val="000000"/>
                </a:solidFill>
                <a:latin typeface="Arial"/>
                <a:ea typeface="Arial Unicode MS"/>
              </a:rPr>
              <a:t>.</a:t>
            </a:r>
            <a:endParaRPr b="0" lang="en-EG" sz="40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" descr=""/>
          <p:cNvPicPr/>
          <p:nvPr/>
        </p:nvPicPr>
        <p:blipFill>
          <a:blip r:embed="rId1"/>
          <a:stretch/>
        </p:blipFill>
        <p:spPr>
          <a:xfrm>
            <a:off x="6828120" y="77040"/>
            <a:ext cx="3169440" cy="6621840"/>
          </a:xfrm>
          <a:prstGeom prst="rect">
            <a:avLst/>
          </a:prstGeom>
          <a:ln>
            <a:noFill/>
          </a:ln>
        </p:spPr>
      </p:pic>
      <p:sp>
        <p:nvSpPr>
          <p:cNvPr id="114" name="CustomShape 1"/>
          <p:cNvSpPr/>
          <p:nvPr/>
        </p:nvSpPr>
        <p:spPr>
          <a:xfrm>
            <a:off x="0" y="8640"/>
            <a:ext cx="4113720" cy="68569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5" name="CustomShape 2"/>
          <p:cNvSpPr/>
          <p:nvPr/>
        </p:nvSpPr>
        <p:spPr>
          <a:xfrm>
            <a:off x="237240" y="532440"/>
            <a:ext cx="363960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EG" sz="3600" spc="-1" strike="noStrike">
                <a:solidFill>
                  <a:srgbClr val="ffffff"/>
                </a:solidFill>
                <a:latin typeface="Roboto Light"/>
                <a:ea typeface="Roboto Light"/>
              </a:rPr>
              <a:t>Block</a:t>
            </a:r>
            <a:endParaRPr b="0" lang="en-EG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EG" sz="3600" spc="-1" strike="noStrike">
                <a:solidFill>
                  <a:srgbClr val="ffffff"/>
                </a:solidFill>
                <a:latin typeface="Roboto Light"/>
                <a:ea typeface="Roboto Light"/>
              </a:rPr>
              <a:t>Diagram</a:t>
            </a:r>
            <a:endParaRPr b="0" lang="en-EG" sz="3600" spc="-1" strike="noStrike">
              <a:latin typeface="Arial"/>
            </a:endParaRPr>
          </a:p>
        </p:txBody>
      </p:sp>
      <p:pic>
        <p:nvPicPr>
          <p:cNvPr id="116" name="Picture 6" descr=""/>
          <p:cNvPicPr/>
          <p:nvPr/>
        </p:nvPicPr>
        <p:blipFill>
          <a:blip r:embed="rId2"/>
          <a:stretch/>
        </p:blipFill>
        <p:spPr>
          <a:xfrm>
            <a:off x="803520" y="2486520"/>
            <a:ext cx="2331720" cy="2331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0" y="-8640"/>
            <a:ext cx="4113720" cy="6856920"/>
          </a:xfrm>
          <a:prstGeom prst="rect">
            <a:avLst/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8" name="CustomShape 2"/>
          <p:cNvSpPr/>
          <p:nvPr/>
        </p:nvSpPr>
        <p:spPr>
          <a:xfrm>
            <a:off x="237240" y="523800"/>
            <a:ext cx="363960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EG" sz="3600" spc="-1" strike="noStrike">
                <a:solidFill>
                  <a:srgbClr val="ffffff"/>
                </a:solidFill>
                <a:latin typeface="Roboto Light"/>
                <a:ea typeface="Roboto Light"/>
              </a:rPr>
              <a:t>System Overview</a:t>
            </a:r>
            <a:endParaRPr b="0" lang="en-EG" sz="3600" spc="-1" strike="noStrike">
              <a:latin typeface="Arial"/>
            </a:endParaRPr>
          </a:p>
        </p:txBody>
      </p:sp>
      <p:pic>
        <p:nvPicPr>
          <p:cNvPr id="119" name="Picture 6" descr=""/>
          <p:cNvPicPr/>
          <p:nvPr/>
        </p:nvPicPr>
        <p:blipFill>
          <a:blip r:embed="rId1"/>
          <a:stretch/>
        </p:blipFill>
        <p:spPr>
          <a:xfrm>
            <a:off x="1061280" y="2432880"/>
            <a:ext cx="1991160" cy="1991160"/>
          </a:xfrm>
          <a:prstGeom prst="rect">
            <a:avLst/>
          </a:prstGeom>
          <a:ln>
            <a:noFill/>
          </a:ln>
        </p:spPr>
      </p:pic>
      <p:pic>
        <p:nvPicPr>
          <p:cNvPr id="120" name="" descr=""/>
          <p:cNvPicPr/>
          <p:nvPr/>
        </p:nvPicPr>
        <p:blipFill>
          <a:blip r:embed="rId2"/>
          <a:stretch/>
        </p:blipFill>
        <p:spPr>
          <a:xfrm>
            <a:off x="6204600" y="201600"/>
            <a:ext cx="4233240" cy="6528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0" y="0"/>
            <a:ext cx="4113720" cy="68655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CustomShape 2"/>
          <p:cNvSpPr/>
          <p:nvPr/>
        </p:nvSpPr>
        <p:spPr>
          <a:xfrm>
            <a:off x="237240" y="412920"/>
            <a:ext cx="363960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EG" sz="3600" spc="-1" strike="noStrike">
                <a:solidFill>
                  <a:srgbClr val="ffffff"/>
                </a:solidFill>
                <a:latin typeface="Roboto Light"/>
                <a:ea typeface="Roboto Light"/>
              </a:rPr>
              <a:t>Design</a:t>
            </a:r>
            <a:endParaRPr b="0" lang="en-EG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EG" sz="3600" spc="-1" strike="noStrike">
                <a:solidFill>
                  <a:srgbClr val="ffffff"/>
                </a:solidFill>
                <a:latin typeface="Roboto Light"/>
                <a:ea typeface="Roboto Light"/>
              </a:rPr>
              <a:t>Patterns</a:t>
            </a:r>
            <a:endParaRPr b="0" lang="en-EG" sz="3600" spc="-1" strike="noStrike">
              <a:latin typeface="Arial"/>
            </a:endParaRPr>
          </a:p>
        </p:txBody>
      </p:sp>
      <p:pic>
        <p:nvPicPr>
          <p:cNvPr id="123" name="Picture 6" descr=""/>
          <p:cNvPicPr/>
          <p:nvPr/>
        </p:nvPicPr>
        <p:blipFill>
          <a:blip r:embed="rId1"/>
          <a:stretch/>
        </p:blipFill>
        <p:spPr>
          <a:xfrm>
            <a:off x="762840" y="2460600"/>
            <a:ext cx="2588400" cy="2588400"/>
          </a:xfrm>
          <a:prstGeom prst="rect">
            <a:avLst/>
          </a:prstGeom>
          <a:ln>
            <a:noFill/>
          </a:ln>
        </p:spPr>
      </p:pic>
      <p:sp>
        <p:nvSpPr>
          <p:cNvPr id="124" name="CustomShape 3"/>
          <p:cNvSpPr/>
          <p:nvPr/>
        </p:nvSpPr>
        <p:spPr>
          <a:xfrm>
            <a:off x="5975280" y="523080"/>
            <a:ext cx="4113720" cy="557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50000"/>
              </a:lnSpc>
            </a:pPr>
            <a:r>
              <a:rPr b="1" lang="en-EG" sz="6000" spc="-1" strike="noStrike">
                <a:solidFill>
                  <a:srgbClr val="808080"/>
                </a:solidFill>
                <a:latin typeface="Aharoni"/>
                <a:ea typeface="DejaVu Sans"/>
              </a:rPr>
              <a:t>Singleton</a:t>
            </a:r>
            <a:endParaRPr b="0" lang="en-EG" sz="60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lang="en-EG" sz="6000" spc="-1" strike="noStrike">
                <a:solidFill>
                  <a:srgbClr val="808080"/>
                </a:solidFill>
                <a:latin typeface="Aharoni"/>
                <a:ea typeface="DejaVu Sans"/>
              </a:rPr>
              <a:t>MVC</a:t>
            </a:r>
            <a:endParaRPr b="0" lang="en-EG" sz="60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lang="en-EG" sz="6000" spc="-1" strike="noStrike">
                <a:solidFill>
                  <a:srgbClr val="808080"/>
                </a:solidFill>
                <a:latin typeface="Aharoni"/>
                <a:ea typeface="DejaVu Sans"/>
              </a:rPr>
              <a:t>MVVM</a:t>
            </a:r>
            <a:endParaRPr b="0" lang="en-EG" sz="60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lang="en-EG" sz="6000" spc="-1" strike="noStrike">
                <a:solidFill>
                  <a:srgbClr val="808080"/>
                </a:solidFill>
                <a:latin typeface="Aharoni"/>
                <a:ea typeface="DejaVu Sans"/>
              </a:rPr>
              <a:t>EventBus</a:t>
            </a:r>
            <a:endParaRPr b="0" lang="en-EG" sz="60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0" y="-8640"/>
            <a:ext cx="4113720" cy="68569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2"/>
          <p:cNvSpPr/>
          <p:nvPr/>
        </p:nvSpPr>
        <p:spPr>
          <a:xfrm>
            <a:off x="237240" y="523800"/>
            <a:ext cx="363960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EG" sz="3600" spc="-1" strike="noStrike">
                <a:solidFill>
                  <a:srgbClr val="ffffff"/>
                </a:solidFill>
                <a:latin typeface="Roboto Light"/>
                <a:ea typeface="Roboto Light"/>
              </a:rPr>
              <a:t>Class </a:t>
            </a:r>
            <a:endParaRPr b="0" lang="en-EG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EG" sz="3600" spc="-1" strike="noStrike">
                <a:solidFill>
                  <a:srgbClr val="ffffff"/>
                </a:solidFill>
                <a:latin typeface="Roboto Light"/>
                <a:ea typeface="Roboto Light"/>
              </a:rPr>
              <a:t>Diagram</a:t>
            </a:r>
            <a:endParaRPr b="0" lang="en-EG" sz="3600" spc="-1" strike="noStrike">
              <a:latin typeface="Arial"/>
            </a:endParaRPr>
          </a:p>
        </p:txBody>
      </p:sp>
      <p:pic>
        <p:nvPicPr>
          <p:cNvPr id="127" name="Picture 3" descr=""/>
          <p:cNvPicPr/>
          <p:nvPr/>
        </p:nvPicPr>
        <p:blipFill>
          <a:blip r:embed="rId1"/>
          <a:stretch/>
        </p:blipFill>
        <p:spPr>
          <a:xfrm>
            <a:off x="948240" y="2484720"/>
            <a:ext cx="1870560" cy="1870560"/>
          </a:xfrm>
          <a:prstGeom prst="rect">
            <a:avLst/>
          </a:prstGeom>
          <a:ln>
            <a:noFill/>
          </a:ln>
        </p:spPr>
      </p:pic>
      <p:sp>
        <p:nvSpPr>
          <p:cNvPr id="128" name="CustomShape 3"/>
          <p:cNvSpPr/>
          <p:nvPr/>
        </p:nvSpPr>
        <p:spPr>
          <a:xfrm>
            <a:off x="237240" y="4633560"/>
            <a:ext cx="363960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EG" sz="3600" spc="-1" strike="noStrike">
                <a:solidFill>
                  <a:srgbClr val="ffffff"/>
                </a:solidFill>
                <a:latin typeface="Roboto Light"/>
                <a:ea typeface="Roboto Light"/>
              </a:rPr>
              <a:t>Vehicle Module</a:t>
            </a:r>
            <a:endParaRPr b="0" lang="en-EG" sz="3600" spc="-1" strike="noStrike">
              <a:latin typeface="Arial"/>
            </a:endParaRPr>
          </a:p>
        </p:txBody>
      </p:sp>
      <p:sp>
        <p:nvSpPr>
          <p:cNvPr id="129" name="TextShape 4"/>
          <p:cNvSpPr txBox="1"/>
          <p:nvPr/>
        </p:nvSpPr>
        <p:spPr>
          <a:xfrm>
            <a:off x="2468880" y="6126480"/>
            <a:ext cx="146304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EG" sz="3600" spc="-1" strike="noStrike">
                <a:solidFill>
                  <a:srgbClr val="ffffff"/>
                </a:solidFill>
                <a:latin typeface="Arial"/>
              </a:rPr>
              <a:t>Part 1</a:t>
            </a:r>
            <a:endParaRPr b="1" lang="en-EG" sz="36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30" name="" descr=""/>
          <p:cNvPicPr/>
          <p:nvPr/>
        </p:nvPicPr>
        <p:blipFill>
          <a:blip r:embed="rId2"/>
          <a:stretch/>
        </p:blipFill>
        <p:spPr>
          <a:xfrm>
            <a:off x="4206240" y="31680"/>
            <a:ext cx="7985880" cy="6834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0" y="-8640"/>
            <a:ext cx="4113720" cy="68569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2"/>
          <p:cNvSpPr/>
          <p:nvPr/>
        </p:nvSpPr>
        <p:spPr>
          <a:xfrm>
            <a:off x="237240" y="523800"/>
            <a:ext cx="363960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EG" sz="3600" spc="-1" strike="noStrike">
                <a:solidFill>
                  <a:srgbClr val="ffffff"/>
                </a:solidFill>
                <a:latin typeface="Roboto Light"/>
                <a:ea typeface="Roboto Light"/>
              </a:rPr>
              <a:t>Class </a:t>
            </a:r>
            <a:endParaRPr b="0" lang="en-EG" sz="3600" spc="-1" strike="noStrike"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b="0" lang="en-EG" sz="3600" spc="-1" strike="noStrike">
                <a:solidFill>
                  <a:srgbClr val="ffffff"/>
                </a:solidFill>
                <a:latin typeface="Roboto Light"/>
                <a:ea typeface="Roboto Light"/>
              </a:rPr>
              <a:t>Diagram</a:t>
            </a:r>
            <a:endParaRPr b="0" lang="en-EG" sz="3600" spc="-1" strike="noStrike">
              <a:latin typeface="Times New Roman"/>
            </a:endParaRPr>
          </a:p>
        </p:txBody>
      </p:sp>
      <p:pic>
        <p:nvPicPr>
          <p:cNvPr id="133" name="Picture 3" descr=""/>
          <p:cNvPicPr/>
          <p:nvPr/>
        </p:nvPicPr>
        <p:blipFill>
          <a:blip r:embed="rId1"/>
          <a:stretch/>
        </p:blipFill>
        <p:spPr>
          <a:xfrm>
            <a:off x="948240" y="2484720"/>
            <a:ext cx="1870560" cy="1870560"/>
          </a:xfrm>
          <a:prstGeom prst="rect">
            <a:avLst/>
          </a:prstGeom>
          <a:ln>
            <a:noFill/>
          </a:ln>
        </p:spPr>
      </p:pic>
      <p:sp>
        <p:nvSpPr>
          <p:cNvPr id="134" name="CustomShape 3"/>
          <p:cNvSpPr/>
          <p:nvPr/>
        </p:nvSpPr>
        <p:spPr>
          <a:xfrm>
            <a:off x="237240" y="4633560"/>
            <a:ext cx="363960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EG" sz="3600" spc="-1" strike="noStrike">
                <a:solidFill>
                  <a:srgbClr val="ffffff"/>
                </a:solidFill>
                <a:latin typeface="Roboto Light"/>
                <a:ea typeface="Roboto Light"/>
              </a:rPr>
              <a:t>Vehicle Module</a:t>
            </a:r>
            <a:endParaRPr b="0" lang="en-EG" sz="3600" spc="-1" strike="noStrike">
              <a:latin typeface="Times New Roman"/>
            </a:endParaRPr>
          </a:p>
        </p:txBody>
      </p:sp>
      <p:sp>
        <p:nvSpPr>
          <p:cNvPr id="135" name="TextShape 4"/>
          <p:cNvSpPr txBox="1"/>
          <p:nvPr/>
        </p:nvSpPr>
        <p:spPr>
          <a:xfrm>
            <a:off x="2468880" y="6126480"/>
            <a:ext cx="146304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EG" sz="3600" spc="-1" strike="noStrike">
                <a:solidFill>
                  <a:srgbClr val="ffffff"/>
                </a:solidFill>
                <a:latin typeface="Times New Roman"/>
              </a:rPr>
              <a:t>Part 2</a:t>
            </a:r>
            <a:endParaRPr b="1" lang="en-EG" sz="3600" spc="-1" strike="noStrike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2"/>
          <a:stretch/>
        </p:blipFill>
        <p:spPr>
          <a:xfrm>
            <a:off x="4206240" y="31680"/>
            <a:ext cx="7955280" cy="6834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</TotalTime>
  <Application>LibreOffice_Vanilla/6.0.2.1$MacOSX_X86_64 LibreOffice_project/f7f06a8f319e4b62f9bc5095aa112a65d2f3ac89</Application>
  <Words>308</Words>
  <Paragraphs>76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2019-02-25T16:23:01Z</dcterms:created>
  <dc:creator>mohamedsdkey</dc:creator>
  <dc:description/>
  <dc:language>en-EG</dc:language>
  <cp:lastModifiedBy/>
  <dcterms:modified xsi:type="dcterms:W3CDTF">2019-03-15T13:20:07Z</dcterms:modified>
  <cp:revision>38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17</vt:i4>
  </property>
</Properties>
</file>