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Nunito"/>
      <p:regular r:id="rId28"/>
      <p:bold r:id="rId29"/>
      <p:italic r:id="rId30"/>
      <p:boldItalic r:id="rId31"/>
    </p:embeddedFont>
    <p:embeddedFont>
      <p:font typeface="Maven Pro"/>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6.xml"/><Relationship Id="rId33" Type="http://schemas.openxmlformats.org/officeDocument/2006/relationships/font" Target="fonts/MavenPro-bold.fntdata"/><Relationship Id="rId10" Type="http://schemas.openxmlformats.org/officeDocument/2006/relationships/slide" Target="slides/slide5.xml"/><Relationship Id="rId32" Type="http://schemas.openxmlformats.org/officeDocument/2006/relationships/font" Target="fonts/MavenPro-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5080f305d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5080f305d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4ced7c8e21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4ced7c8e21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4fdb69f726_8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4fdb69f726_8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4fdb69f563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4fdb69f563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70368e762fb9371e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70368e762fb9371e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70368e762fb9371e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70368e762fb9371e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70368e762fb9371e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70368e762fb9371e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4fdb69f726_9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4fdb69f726_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4fdb69f726_8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4fdb69f726_8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5080f305d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5080f305d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fdb69f563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fdb69f563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4ff651e0b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4ff651e0b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4ff651e0b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4ff651e0b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4ff651e0b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4ff651e0b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5080f305d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5080f305d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ced7c8e2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ced7c8e2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4ced7c8e21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4ced7c8e21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4fdb69f563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4fdb69f563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300">
                <a:solidFill>
                  <a:schemeClr val="dk2"/>
                </a:solidFill>
                <a:latin typeface="Nunito"/>
                <a:ea typeface="Nunito"/>
                <a:cs typeface="Nunito"/>
                <a:sym typeface="Nunito"/>
              </a:rPr>
              <a:t>Smart Movement Recognition is to detect patient's activity and helping him rapidly if something went wrong. Detecting the abnormal behavior of patient play a vital role in hospitals and will help doctors and nurses to be more careful to the patients. The project aims to enhance the accuracy of detecting patient abnormal behavior as falling and tremor, through a mobile application using the accelerometer sensor. This sensor will send classified readings to doctors and nurses if anything went wrong to help patient.</a:t>
            </a:r>
            <a:endParaRPr sz="1300">
              <a:solidFill>
                <a:schemeClr val="dk2"/>
              </a:solidFill>
              <a:latin typeface="Nunito"/>
              <a:ea typeface="Nunito"/>
              <a:cs typeface="Nunito"/>
              <a:sym typeface="Nunito"/>
            </a:endParaRPr>
          </a:p>
          <a:p>
            <a:pPr indent="0" lvl="0" marL="0" rtl="0" algn="l">
              <a:spcBef>
                <a:spcPts val="16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4fdb69f563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4fdb69f563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Detecting patient abnormal activity and hand gesture for blind are an important researches nowadays, as most of the hospitals need this application to help them to take care of patients by a mobile application instead of </a:t>
            </a:r>
            <a:r>
              <a:rPr lang="en"/>
              <a:t>continuous</a:t>
            </a:r>
            <a:r>
              <a:rPr lang="en"/>
              <a:t> monitoring the patient. Moreover, most of the housing for the blind need this application to facilitate their life and help them live in easier way.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ced7c8e2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4ced7c8e2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4fdb69f726_8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4fdb69f726_8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620175" y="1469950"/>
            <a:ext cx="5302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Software Design For Smart Movement Recognition</a:t>
            </a:r>
            <a:endParaRPr sz="2600"/>
          </a:p>
        </p:txBody>
      </p:sp>
      <p:sp>
        <p:nvSpPr>
          <p:cNvPr id="278" name="Google Shape;278;p13"/>
          <p:cNvSpPr txBox="1"/>
          <p:nvPr>
            <p:ph idx="1" type="subTitle"/>
          </p:nvPr>
        </p:nvSpPr>
        <p:spPr>
          <a:xfrm>
            <a:off x="671600" y="35201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Maha Fayez, Nour Ehab, Sara Mohamed and Nourhan Ali</a:t>
            </a:r>
            <a:endParaRPr/>
          </a:p>
        </p:txBody>
      </p:sp>
      <p:sp>
        <p:nvSpPr>
          <p:cNvPr id="279" name="Google Shape;279;p13"/>
          <p:cNvSpPr txBox="1"/>
          <p:nvPr>
            <p:ph idx="1" type="subTitle"/>
          </p:nvPr>
        </p:nvSpPr>
        <p:spPr>
          <a:xfrm>
            <a:off x="671600" y="4177875"/>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Supervised by: Dr. Mustafa Abdelsalam and Eng. Huda ElTouny</a:t>
            </a:r>
            <a:endParaRPr/>
          </a:p>
        </p:txBody>
      </p:sp>
      <p:pic>
        <p:nvPicPr>
          <p:cNvPr id="280" name="Google Shape;280;p13"/>
          <p:cNvPicPr preferRelativeResize="0"/>
          <p:nvPr/>
        </p:nvPicPr>
        <p:blipFill>
          <a:blip r:embed="rId3">
            <a:alphaModFix/>
          </a:blip>
          <a:stretch>
            <a:fillRect/>
          </a:stretch>
        </p:blipFill>
        <p:spPr>
          <a:xfrm>
            <a:off x="7768550" y="49100"/>
            <a:ext cx="1375449" cy="648850"/>
          </a:xfrm>
          <a:prstGeom prst="rect">
            <a:avLst/>
          </a:prstGeom>
          <a:noFill/>
          <a:ln>
            <a:noFill/>
          </a:ln>
        </p:spPr>
      </p:pic>
      <p:sp>
        <p:nvSpPr>
          <p:cNvPr id="281" name="Google Shape;281;p13"/>
          <p:cNvSpPr txBox="1"/>
          <p:nvPr/>
        </p:nvSpPr>
        <p:spPr>
          <a:xfrm>
            <a:off x="3277708" y="4604785"/>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26/2/2019</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22"/>
          <p:cNvSpPr txBox="1"/>
          <p:nvPr>
            <p:ph idx="1" type="body"/>
          </p:nvPr>
        </p:nvSpPr>
        <p:spPr>
          <a:xfrm>
            <a:off x="1219200" y="762000"/>
            <a:ext cx="7030500" cy="38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t>5.2 </a:t>
            </a:r>
            <a:r>
              <a:rPr b="1" lang="en" sz="1400"/>
              <a:t>Class Diagram</a:t>
            </a:r>
            <a:endParaRPr b="1" sz="1400"/>
          </a:p>
        </p:txBody>
      </p:sp>
      <p:pic>
        <p:nvPicPr>
          <p:cNvPr id="342" name="Google Shape;342;p22"/>
          <p:cNvPicPr preferRelativeResize="0"/>
          <p:nvPr/>
        </p:nvPicPr>
        <p:blipFill>
          <a:blip r:embed="rId3">
            <a:alphaModFix/>
          </a:blip>
          <a:stretch>
            <a:fillRect/>
          </a:stretch>
        </p:blipFill>
        <p:spPr>
          <a:xfrm>
            <a:off x="1856600" y="1435463"/>
            <a:ext cx="4400550" cy="2752725"/>
          </a:xfrm>
          <a:prstGeom prst="rect">
            <a:avLst/>
          </a:prstGeom>
          <a:noFill/>
          <a:ln>
            <a:noFill/>
          </a:ln>
        </p:spPr>
      </p:pic>
      <p:sp>
        <p:nvSpPr>
          <p:cNvPr id="343" name="Google Shape;343;p22"/>
          <p:cNvSpPr txBox="1"/>
          <p:nvPr/>
        </p:nvSpPr>
        <p:spPr>
          <a:xfrm>
            <a:off x="2814900" y="4368725"/>
            <a:ext cx="2902200" cy="8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Nunito"/>
                <a:ea typeface="Nunito"/>
                <a:cs typeface="Nunito"/>
                <a:sym typeface="Nunito"/>
              </a:rPr>
              <a:t>Strategy</a:t>
            </a:r>
            <a:endParaRPr b="1" sz="1800">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2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Architecture Diagram</a:t>
            </a:r>
            <a:endParaRPr/>
          </a:p>
          <a:p>
            <a:pPr indent="0" lvl="0" marL="0" rtl="0" algn="l">
              <a:spcBef>
                <a:spcPts val="0"/>
              </a:spcBef>
              <a:spcAft>
                <a:spcPts val="0"/>
              </a:spcAft>
              <a:buNone/>
            </a:pPr>
            <a:r>
              <a:rPr lang="en" sz="1800"/>
              <a:t>MVC</a:t>
            </a:r>
            <a:endParaRPr sz="1800"/>
          </a:p>
        </p:txBody>
      </p:sp>
      <p:pic>
        <p:nvPicPr>
          <p:cNvPr id="349" name="Google Shape;349;p23"/>
          <p:cNvPicPr preferRelativeResize="0"/>
          <p:nvPr/>
        </p:nvPicPr>
        <p:blipFill rotWithShape="1">
          <a:blip r:embed="rId3">
            <a:alphaModFix/>
          </a:blip>
          <a:srcRect b="0" l="-1950" r="1950" t="0"/>
          <a:stretch/>
        </p:blipFill>
        <p:spPr>
          <a:xfrm>
            <a:off x="1530900" y="1597878"/>
            <a:ext cx="6243826" cy="347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24"/>
          <p:cNvSpPr txBox="1"/>
          <p:nvPr>
            <p:ph type="title"/>
          </p:nvPr>
        </p:nvSpPr>
        <p:spPr>
          <a:xfrm>
            <a:off x="950025" y="577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Data Design</a:t>
            </a:r>
            <a:endParaRPr/>
          </a:p>
        </p:txBody>
      </p:sp>
      <p:sp>
        <p:nvSpPr>
          <p:cNvPr id="355" name="Google Shape;355;p24"/>
          <p:cNvSpPr txBox="1"/>
          <p:nvPr>
            <p:ph idx="1" type="body"/>
          </p:nvPr>
        </p:nvSpPr>
        <p:spPr>
          <a:xfrm>
            <a:off x="1412100" y="1124525"/>
            <a:ext cx="7030500" cy="37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t>Database</a:t>
            </a:r>
            <a:endParaRPr b="1" sz="1400"/>
          </a:p>
        </p:txBody>
      </p:sp>
      <p:pic>
        <p:nvPicPr>
          <p:cNvPr id="356" name="Google Shape;356;p24"/>
          <p:cNvPicPr preferRelativeResize="0"/>
          <p:nvPr/>
        </p:nvPicPr>
        <p:blipFill>
          <a:blip r:embed="rId3">
            <a:alphaModFix/>
          </a:blip>
          <a:stretch>
            <a:fillRect/>
          </a:stretch>
        </p:blipFill>
        <p:spPr>
          <a:xfrm>
            <a:off x="299200" y="622550"/>
            <a:ext cx="8371999" cy="45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2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 Component Design</a:t>
            </a:r>
            <a:endParaRPr/>
          </a:p>
        </p:txBody>
      </p:sp>
      <p:sp>
        <p:nvSpPr>
          <p:cNvPr id="362" name="Google Shape;362;p25"/>
          <p:cNvSpPr txBox="1"/>
          <p:nvPr>
            <p:ph idx="1" type="body"/>
          </p:nvPr>
        </p:nvSpPr>
        <p:spPr>
          <a:xfrm>
            <a:off x="1184300" y="1597875"/>
            <a:ext cx="7030500" cy="2541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Support Vector Machine (Linear SVM)</a:t>
            </a:r>
            <a:endParaRPr/>
          </a:p>
          <a:p>
            <a:pPr indent="-311150" lvl="0" marL="457200" rtl="0" algn="l">
              <a:spcBef>
                <a:spcPts val="1600"/>
              </a:spcBef>
              <a:spcAft>
                <a:spcPts val="0"/>
              </a:spcAft>
              <a:buSzPts val="1300"/>
              <a:buChar char="●"/>
            </a:pPr>
            <a:r>
              <a:rPr lang="en"/>
              <a:t>Supervised machine learning algorithm.</a:t>
            </a:r>
            <a:endParaRPr/>
          </a:p>
          <a:p>
            <a:pPr indent="-311150" lvl="0" marL="457200" rtl="0" algn="l">
              <a:spcBef>
                <a:spcPts val="0"/>
              </a:spcBef>
              <a:spcAft>
                <a:spcPts val="0"/>
              </a:spcAft>
              <a:buSzPts val="1300"/>
              <a:buChar char="●"/>
            </a:pPr>
            <a:r>
              <a:rPr lang="en"/>
              <a:t>Used for classification and regression challenges.</a:t>
            </a:r>
            <a:endParaRPr/>
          </a:p>
          <a:p>
            <a:pPr indent="-311150" lvl="0" marL="457200" rtl="0" algn="l">
              <a:spcBef>
                <a:spcPts val="0"/>
              </a:spcBef>
              <a:spcAft>
                <a:spcPts val="0"/>
              </a:spcAft>
              <a:buSzPts val="1300"/>
              <a:buChar char="●"/>
            </a:pPr>
            <a:r>
              <a:rPr lang="en"/>
              <a:t>It finds a hyperplane which could separate the data accurately .</a:t>
            </a:r>
            <a:endParaRPr/>
          </a:p>
        </p:txBody>
      </p:sp>
      <p:pic>
        <p:nvPicPr>
          <p:cNvPr id="363" name="Google Shape;363;p25"/>
          <p:cNvPicPr preferRelativeResize="0"/>
          <p:nvPr/>
        </p:nvPicPr>
        <p:blipFill rotWithShape="1">
          <a:blip r:embed="rId3">
            <a:alphaModFix/>
          </a:blip>
          <a:srcRect b="-19274" l="0" r="46403" t="0"/>
          <a:stretch/>
        </p:blipFill>
        <p:spPr>
          <a:xfrm>
            <a:off x="6413451" y="3183600"/>
            <a:ext cx="2102327" cy="1959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2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 Principal Component Analysis</a:t>
            </a:r>
            <a:endParaRPr/>
          </a:p>
        </p:txBody>
      </p:sp>
      <p:sp>
        <p:nvSpPr>
          <p:cNvPr id="369" name="Google Shape;369;p26"/>
          <p:cNvSpPr txBox="1"/>
          <p:nvPr>
            <p:ph idx="1" type="body"/>
          </p:nvPr>
        </p:nvSpPr>
        <p:spPr>
          <a:xfrm>
            <a:off x="1181975" y="1665200"/>
            <a:ext cx="7030500" cy="2541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Used to reduce the dimensionality of a dataset consisting of </a:t>
            </a:r>
            <a:r>
              <a:rPr lang="en"/>
              <a:t>many variables correlated with each other..</a:t>
            </a:r>
            <a:endParaRPr/>
          </a:p>
          <a:p>
            <a:pPr indent="-311150" lvl="0" marL="457200" rtl="0" algn="l">
              <a:spcBef>
                <a:spcPts val="0"/>
              </a:spcBef>
              <a:spcAft>
                <a:spcPts val="0"/>
              </a:spcAft>
              <a:buSzPts val="1300"/>
              <a:buChar char="●"/>
            </a:pPr>
            <a:r>
              <a:rPr lang="en"/>
              <a:t>Normalization of data.</a:t>
            </a:r>
            <a:endParaRPr/>
          </a:p>
          <a:p>
            <a:pPr indent="-311150" lvl="0" marL="457200" rtl="0" algn="l">
              <a:spcBef>
                <a:spcPts val="0"/>
              </a:spcBef>
              <a:spcAft>
                <a:spcPts val="0"/>
              </a:spcAft>
              <a:buSzPts val="1300"/>
              <a:buChar char="●"/>
            </a:pPr>
            <a:r>
              <a:rPr lang="en"/>
              <a:t>Calculating covariance matrix.</a:t>
            </a:r>
            <a:endParaRPr/>
          </a:p>
          <a:p>
            <a:pPr indent="-311150" lvl="0" marL="457200" rtl="0" algn="l">
              <a:spcBef>
                <a:spcPts val="0"/>
              </a:spcBef>
              <a:spcAft>
                <a:spcPts val="0"/>
              </a:spcAft>
              <a:buSzPts val="1300"/>
              <a:buChar char="●"/>
            </a:pPr>
            <a:r>
              <a:rPr lang="en"/>
              <a:t>Calculating eigenvalue for the matrix.</a:t>
            </a:r>
            <a:endParaRPr/>
          </a:p>
          <a:p>
            <a:pPr indent="-311150" lvl="0" marL="457200" rtl="0" algn="l">
              <a:spcBef>
                <a:spcPts val="0"/>
              </a:spcBef>
              <a:spcAft>
                <a:spcPts val="0"/>
              </a:spcAft>
              <a:buSzPts val="1300"/>
              <a:buChar char="●"/>
            </a:pPr>
            <a:r>
              <a:rPr lang="en"/>
              <a:t>Choosing a component and forming a feature value.</a:t>
            </a:r>
            <a:endParaRPr/>
          </a:p>
          <a:p>
            <a:pPr indent="-311150" lvl="0" marL="457200" rtl="0" algn="l">
              <a:spcBef>
                <a:spcPts val="0"/>
              </a:spcBef>
              <a:spcAft>
                <a:spcPts val="0"/>
              </a:spcAft>
              <a:buSzPts val="1300"/>
              <a:buChar char="●"/>
            </a:pPr>
            <a:r>
              <a:rPr lang="en"/>
              <a:t>Form Principal Component.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2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8.1 Logistic Regression</a:t>
            </a:r>
            <a:endParaRPr/>
          </a:p>
        </p:txBody>
      </p:sp>
      <p:sp>
        <p:nvSpPr>
          <p:cNvPr id="375" name="Google Shape;375;p27"/>
          <p:cNvSpPr txBox="1"/>
          <p:nvPr>
            <p:ph idx="1" type="body"/>
          </p:nvPr>
        </p:nvSpPr>
        <p:spPr>
          <a:xfrm>
            <a:off x="1236125" y="1597875"/>
            <a:ext cx="7030500" cy="2541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b="1" lang="en"/>
              <a:t>Used for classification tasks.</a:t>
            </a:r>
            <a:endParaRPr b="1"/>
          </a:p>
          <a:p>
            <a:pPr indent="-311150" lvl="0" marL="457200" rtl="0" algn="l">
              <a:spcBef>
                <a:spcPts val="0"/>
              </a:spcBef>
              <a:spcAft>
                <a:spcPts val="0"/>
              </a:spcAft>
              <a:buSzPts val="1300"/>
              <a:buChar char="●"/>
            </a:pPr>
            <a:r>
              <a:rPr b="1" lang="en"/>
              <a:t>Models the probability of the default class.</a:t>
            </a:r>
            <a:endParaRPr b="1"/>
          </a:p>
          <a:p>
            <a:pPr indent="-311150" lvl="0" marL="457200" rtl="0" algn="l">
              <a:spcBef>
                <a:spcPts val="0"/>
              </a:spcBef>
              <a:spcAft>
                <a:spcPts val="0"/>
              </a:spcAft>
              <a:buSzPts val="1300"/>
              <a:buChar char="●"/>
            </a:pPr>
            <a:r>
              <a:rPr b="1" lang="en"/>
              <a:t>Using Sigmoid function.</a:t>
            </a:r>
            <a:endParaRPr b="1"/>
          </a:p>
          <a:p>
            <a:pPr indent="-311150" lvl="0" marL="457200" rtl="0" algn="l">
              <a:spcBef>
                <a:spcPts val="0"/>
              </a:spcBef>
              <a:spcAft>
                <a:spcPts val="0"/>
              </a:spcAft>
              <a:buSzPts val="1300"/>
              <a:buChar char="●"/>
            </a:pPr>
            <a:r>
              <a:rPr b="1" lang="en"/>
              <a:t>Logistic regression classified into 3 types here using binary logistic regression which gives 2 possible outcomes. either yes or not.</a:t>
            </a:r>
            <a:endParaRPr b="1"/>
          </a:p>
        </p:txBody>
      </p:sp>
      <p:pic>
        <p:nvPicPr>
          <p:cNvPr id="376" name="Google Shape;376;p27"/>
          <p:cNvPicPr preferRelativeResize="0"/>
          <p:nvPr/>
        </p:nvPicPr>
        <p:blipFill rotWithShape="1">
          <a:blip r:embed="rId3">
            <a:alphaModFix/>
          </a:blip>
          <a:srcRect b="0" l="0" r="0" t="25361"/>
          <a:stretch/>
        </p:blipFill>
        <p:spPr>
          <a:xfrm>
            <a:off x="5547200" y="3574550"/>
            <a:ext cx="3416475" cy="1506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2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8.2 MLP Neural Network</a:t>
            </a:r>
            <a:endParaRPr/>
          </a:p>
        </p:txBody>
      </p:sp>
      <p:sp>
        <p:nvSpPr>
          <p:cNvPr id="382" name="Google Shape;382;p28"/>
          <p:cNvSpPr txBox="1"/>
          <p:nvPr>
            <p:ph idx="1" type="body"/>
          </p:nvPr>
        </p:nvSpPr>
        <p:spPr>
          <a:xfrm>
            <a:off x="1303800" y="1597875"/>
            <a:ext cx="7030500" cy="2541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Computer system modelled on the human brain and </a:t>
            </a:r>
            <a:r>
              <a:rPr lang="en"/>
              <a:t>nervous system.</a:t>
            </a:r>
            <a:endParaRPr/>
          </a:p>
          <a:p>
            <a:pPr indent="-311150" lvl="0" marL="457200" rtl="0" algn="l">
              <a:spcBef>
                <a:spcPts val="0"/>
              </a:spcBef>
              <a:spcAft>
                <a:spcPts val="0"/>
              </a:spcAft>
              <a:buSzPts val="1300"/>
              <a:buChar char="●"/>
            </a:pPr>
            <a:r>
              <a:rPr lang="en"/>
              <a:t>It consists of ; input layer, hidden layers and output layer.</a:t>
            </a:r>
            <a:endParaRPr/>
          </a:p>
          <a:p>
            <a:pPr indent="-311150" lvl="0" marL="457200" rtl="0" algn="l">
              <a:spcBef>
                <a:spcPts val="0"/>
              </a:spcBef>
              <a:spcAft>
                <a:spcPts val="0"/>
              </a:spcAft>
              <a:buSzPts val="1300"/>
              <a:buChar char="●"/>
            </a:pPr>
            <a:r>
              <a:rPr lang="en"/>
              <a:t>Suitable for classification prediction problems where inputs are assigned to a class or label.</a:t>
            </a:r>
            <a:endParaRPr/>
          </a:p>
        </p:txBody>
      </p:sp>
      <p:pic>
        <p:nvPicPr>
          <p:cNvPr id="383" name="Google Shape;383;p28"/>
          <p:cNvPicPr preferRelativeResize="0"/>
          <p:nvPr/>
        </p:nvPicPr>
        <p:blipFill>
          <a:blip r:embed="rId3">
            <a:alphaModFix/>
          </a:blip>
          <a:stretch>
            <a:fillRect/>
          </a:stretch>
        </p:blipFill>
        <p:spPr>
          <a:xfrm>
            <a:off x="6561975" y="3229172"/>
            <a:ext cx="1901425" cy="1242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2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8.3 K-Nearest Neighbour</a:t>
            </a:r>
            <a:endParaRPr/>
          </a:p>
        </p:txBody>
      </p:sp>
      <p:sp>
        <p:nvSpPr>
          <p:cNvPr id="389" name="Google Shape;389;p29"/>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Nearest neighbor search is one of the most popular learning and classification techniques.</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the most popular algorithm in pattern recognition.</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predicting the nearest neighbour to the clusters.</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calculating using </a:t>
            </a:r>
            <a:r>
              <a:rPr lang="en" sz="1400">
                <a:solidFill>
                  <a:srgbClr val="000000"/>
                </a:solidFill>
                <a:latin typeface="Times New Roman"/>
                <a:ea typeface="Times New Roman"/>
                <a:cs typeface="Times New Roman"/>
                <a:sym typeface="Times New Roman"/>
              </a:rPr>
              <a:t>euclidean</a:t>
            </a:r>
            <a:r>
              <a:rPr lang="en" sz="1400">
                <a:solidFill>
                  <a:srgbClr val="000000"/>
                </a:solidFill>
                <a:latin typeface="Times New Roman"/>
                <a:ea typeface="Times New Roman"/>
                <a:cs typeface="Times New Roman"/>
                <a:sym typeface="Times New Roman"/>
              </a:rPr>
              <a:t> distance function for the given values.</a:t>
            </a:r>
            <a:endParaRPr sz="1400">
              <a:solidFill>
                <a:srgbClr val="000000"/>
              </a:solidFill>
              <a:latin typeface="Times New Roman"/>
              <a:ea typeface="Times New Roman"/>
              <a:cs typeface="Times New Roman"/>
              <a:sym typeface="Times New Roman"/>
            </a:endParaRPr>
          </a:p>
        </p:txBody>
      </p:sp>
      <p:pic>
        <p:nvPicPr>
          <p:cNvPr id="390" name="Google Shape;390;p29"/>
          <p:cNvPicPr preferRelativeResize="0"/>
          <p:nvPr/>
        </p:nvPicPr>
        <p:blipFill>
          <a:blip r:embed="rId3">
            <a:alphaModFix/>
          </a:blip>
          <a:stretch>
            <a:fillRect/>
          </a:stretch>
        </p:blipFill>
        <p:spPr>
          <a:xfrm>
            <a:off x="5921250" y="3191238"/>
            <a:ext cx="2781300" cy="1609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3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 User Interface</a:t>
            </a:r>
            <a:endParaRPr/>
          </a:p>
        </p:txBody>
      </p:sp>
      <p:pic>
        <p:nvPicPr>
          <p:cNvPr id="396" name="Google Shape;396;p30"/>
          <p:cNvPicPr preferRelativeResize="0"/>
          <p:nvPr/>
        </p:nvPicPr>
        <p:blipFill>
          <a:blip r:embed="rId3">
            <a:alphaModFix/>
          </a:blip>
          <a:stretch>
            <a:fillRect/>
          </a:stretch>
        </p:blipFill>
        <p:spPr>
          <a:xfrm>
            <a:off x="3698914" y="1428925"/>
            <a:ext cx="2038175" cy="3240826"/>
          </a:xfrm>
          <a:prstGeom prst="rect">
            <a:avLst/>
          </a:prstGeom>
          <a:noFill/>
          <a:ln>
            <a:noFill/>
          </a:ln>
        </p:spPr>
      </p:pic>
      <p:pic>
        <p:nvPicPr>
          <p:cNvPr id="397" name="Google Shape;397;p30"/>
          <p:cNvPicPr preferRelativeResize="0"/>
          <p:nvPr/>
        </p:nvPicPr>
        <p:blipFill>
          <a:blip r:embed="rId4">
            <a:alphaModFix/>
          </a:blip>
          <a:stretch>
            <a:fillRect/>
          </a:stretch>
        </p:blipFill>
        <p:spPr>
          <a:xfrm>
            <a:off x="6444439" y="1428925"/>
            <a:ext cx="1957998" cy="3240824"/>
          </a:xfrm>
          <a:prstGeom prst="rect">
            <a:avLst/>
          </a:prstGeom>
          <a:noFill/>
          <a:ln>
            <a:noFill/>
          </a:ln>
        </p:spPr>
      </p:pic>
      <p:pic>
        <p:nvPicPr>
          <p:cNvPr id="398" name="Google Shape;398;p30"/>
          <p:cNvPicPr preferRelativeResize="0"/>
          <p:nvPr/>
        </p:nvPicPr>
        <p:blipFill>
          <a:blip r:embed="rId5">
            <a:alphaModFix/>
          </a:blip>
          <a:stretch>
            <a:fillRect/>
          </a:stretch>
        </p:blipFill>
        <p:spPr>
          <a:xfrm>
            <a:off x="680275" y="1428925"/>
            <a:ext cx="2175889" cy="3240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31"/>
          <p:cNvSpPr txBox="1"/>
          <p:nvPr>
            <p:ph type="title"/>
          </p:nvPr>
        </p:nvSpPr>
        <p:spPr>
          <a:xfrm>
            <a:off x="1303800" y="598575"/>
            <a:ext cx="7030500" cy="6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DEMO</a:t>
            </a:r>
            <a:endParaRPr/>
          </a:p>
          <a:p>
            <a:pPr indent="0" lvl="0" marL="0" rtl="0" algn="l">
              <a:spcBef>
                <a:spcPts val="0"/>
              </a:spcBef>
              <a:spcAft>
                <a:spcPts val="0"/>
              </a:spcAft>
              <a:buNone/>
            </a:pPr>
            <a:r>
              <a:rPr lang="en" sz="1800">
                <a:solidFill>
                  <a:srgbClr val="000000"/>
                </a:solidFill>
                <a:latin typeface="Nunito"/>
                <a:ea typeface="Nunito"/>
                <a:cs typeface="Nunito"/>
                <a:sym typeface="Nunito"/>
              </a:rPr>
              <a:t> Back-sitting-chair (BSC)</a:t>
            </a:r>
            <a:endParaRPr sz="1800">
              <a:solidFill>
                <a:srgbClr val="000000"/>
              </a:solidFill>
              <a:latin typeface="Nunito"/>
              <a:ea typeface="Nunito"/>
              <a:cs typeface="Nunito"/>
              <a:sym typeface="Nunito"/>
            </a:endParaRPr>
          </a:p>
          <a:p>
            <a:pPr indent="0" lvl="0" marL="0" rtl="0" algn="l">
              <a:spcBef>
                <a:spcPts val="0"/>
              </a:spcBef>
              <a:spcAft>
                <a:spcPts val="0"/>
              </a:spcAft>
              <a:buNone/>
            </a:pPr>
            <a:r>
              <a:t/>
            </a:r>
            <a:endParaRPr/>
          </a:p>
        </p:txBody>
      </p:sp>
      <p:pic>
        <p:nvPicPr>
          <p:cNvPr id="404" name="Google Shape;404;p31"/>
          <p:cNvPicPr preferRelativeResize="0"/>
          <p:nvPr/>
        </p:nvPicPr>
        <p:blipFill>
          <a:blip r:embed="rId3">
            <a:alphaModFix/>
          </a:blip>
          <a:stretch>
            <a:fillRect/>
          </a:stretch>
        </p:blipFill>
        <p:spPr>
          <a:xfrm>
            <a:off x="152400" y="1708425"/>
            <a:ext cx="8839201" cy="29759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14"/>
          <p:cNvSpPr txBox="1"/>
          <p:nvPr>
            <p:ph type="title"/>
          </p:nvPr>
        </p:nvSpPr>
        <p:spPr>
          <a:xfrm>
            <a:off x="1135375" y="702225"/>
            <a:ext cx="7030500" cy="9993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
              <a:t>Introduction</a:t>
            </a:r>
            <a:endParaRPr/>
          </a:p>
        </p:txBody>
      </p:sp>
      <p:sp>
        <p:nvSpPr>
          <p:cNvPr id="287" name="Google Shape;287;p14"/>
          <p:cNvSpPr txBox="1"/>
          <p:nvPr>
            <p:ph idx="1" type="body"/>
          </p:nvPr>
        </p:nvSpPr>
        <p:spPr>
          <a:xfrm>
            <a:off x="437500" y="1301400"/>
            <a:ext cx="7250700" cy="3765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Smart </a:t>
            </a:r>
            <a:r>
              <a:rPr lang="en" sz="1400"/>
              <a:t>Movement Recognition has taken place in the last few years to detect and predict human behaviours.</a:t>
            </a:r>
            <a:endParaRPr sz="1400"/>
          </a:p>
          <a:p>
            <a:pPr indent="-317500" lvl="0" marL="457200" rtl="0" algn="l">
              <a:spcBef>
                <a:spcPts val="0"/>
              </a:spcBef>
              <a:spcAft>
                <a:spcPts val="0"/>
              </a:spcAft>
              <a:buSzPts val="1400"/>
              <a:buChar char="●"/>
            </a:pPr>
            <a:r>
              <a:rPr lang="en" sz="1400"/>
              <a:t> In this project we detect the patient’s behaviour as falling and tremor by using accelerometer sensor. </a:t>
            </a:r>
            <a:endParaRPr sz="1400"/>
          </a:p>
          <a:p>
            <a:pPr indent="-317500" lvl="0" marL="457200" rtl="0" algn="l">
              <a:spcBef>
                <a:spcPts val="0"/>
              </a:spcBef>
              <a:spcAft>
                <a:spcPts val="0"/>
              </a:spcAft>
              <a:buSzPts val="1400"/>
              <a:buChar char="●"/>
            </a:pPr>
            <a:r>
              <a:rPr lang="en" sz="1400"/>
              <a:t>Detection of  the hand gesture for blind and elder people to reduce the effort needed for them to express their feelings and needs by doing certain patterns using smart phone. </a:t>
            </a:r>
            <a:endParaRPr sz="1400"/>
          </a:p>
          <a:p>
            <a:pPr indent="-317500" lvl="0" marL="457200" rtl="0" algn="l">
              <a:spcBef>
                <a:spcPts val="0"/>
              </a:spcBef>
              <a:spcAft>
                <a:spcPts val="0"/>
              </a:spcAft>
              <a:buSzPts val="1400"/>
              <a:buChar char="●"/>
            </a:pPr>
            <a:r>
              <a:rPr lang="en" sz="1400"/>
              <a:t>We aim to propose a mobile application accessible with any android and ios phone to detect the gestures and the movements done by the patient.</a:t>
            </a:r>
            <a:endParaRPr sz="1400"/>
          </a:p>
          <a:p>
            <a:pPr indent="0" lvl="0" marL="457200" rtl="0" algn="l">
              <a:spcBef>
                <a:spcPts val="1600"/>
              </a:spcBef>
              <a:spcAft>
                <a:spcPts val="1600"/>
              </a:spcAft>
              <a:buNone/>
            </a:pPr>
            <a:r>
              <a:t/>
            </a:r>
            <a:endParaRPr sz="1400"/>
          </a:p>
        </p:txBody>
      </p:sp>
      <p:pic>
        <p:nvPicPr>
          <p:cNvPr id="288" name="Google Shape;288;p14"/>
          <p:cNvPicPr preferRelativeResize="0"/>
          <p:nvPr/>
        </p:nvPicPr>
        <p:blipFill>
          <a:blip r:embed="rId3">
            <a:alphaModFix/>
          </a:blip>
          <a:stretch>
            <a:fillRect/>
          </a:stretch>
        </p:blipFill>
        <p:spPr>
          <a:xfrm>
            <a:off x="6550150" y="3365325"/>
            <a:ext cx="2415398" cy="1610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pic>
        <p:nvPicPr>
          <p:cNvPr id="409" name="Google Shape;409;p32"/>
          <p:cNvPicPr preferRelativeResize="0"/>
          <p:nvPr/>
        </p:nvPicPr>
        <p:blipFill>
          <a:blip r:embed="rId3">
            <a:alphaModFix/>
          </a:blip>
          <a:stretch>
            <a:fillRect/>
          </a:stretch>
        </p:blipFill>
        <p:spPr>
          <a:xfrm>
            <a:off x="152400" y="1422775"/>
            <a:ext cx="8839198" cy="3063425"/>
          </a:xfrm>
          <a:prstGeom prst="rect">
            <a:avLst/>
          </a:prstGeom>
          <a:noFill/>
          <a:ln>
            <a:noFill/>
          </a:ln>
        </p:spPr>
      </p:pic>
      <p:sp>
        <p:nvSpPr>
          <p:cNvPr id="410" name="Google Shape;410;p32"/>
          <p:cNvSpPr txBox="1"/>
          <p:nvPr/>
        </p:nvSpPr>
        <p:spPr>
          <a:xfrm>
            <a:off x="1108800" y="859775"/>
            <a:ext cx="5949000" cy="6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Nunito"/>
                <a:ea typeface="Nunito"/>
                <a:cs typeface="Nunito"/>
                <a:sym typeface="Nunito"/>
              </a:rPr>
              <a:t>10.1 Front-knees-lying (FKL)</a:t>
            </a:r>
            <a:endParaRPr b="1" sz="1800">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id="415" name="Google Shape;415;p33"/>
          <p:cNvPicPr preferRelativeResize="0"/>
          <p:nvPr/>
        </p:nvPicPr>
        <p:blipFill>
          <a:blip r:embed="rId3">
            <a:alphaModFix/>
          </a:blip>
          <a:stretch>
            <a:fillRect/>
          </a:stretch>
        </p:blipFill>
        <p:spPr>
          <a:xfrm>
            <a:off x="152400" y="1536375"/>
            <a:ext cx="8839199" cy="3042458"/>
          </a:xfrm>
          <a:prstGeom prst="rect">
            <a:avLst/>
          </a:prstGeom>
          <a:noFill/>
          <a:ln>
            <a:noFill/>
          </a:ln>
        </p:spPr>
      </p:pic>
      <p:sp>
        <p:nvSpPr>
          <p:cNvPr id="416" name="Google Shape;416;p33"/>
          <p:cNvSpPr txBox="1"/>
          <p:nvPr/>
        </p:nvSpPr>
        <p:spPr>
          <a:xfrm>
            <a:off x="1108800" y="859775"/>
            <a:ext cx="5949000" cy="6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Nunito"/>
                <a:ea typeface="Nunito"/>
                <a:cs typeface="Nunito"/>
                <a:sym typeface="Nunito"/>
              </a:rPr>
              <a:t>10.2 Forward-lying (FOL)</a:t>
            </a:r>
            <a:endParaRPr b="1" sz="1800">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pic>
        <p:nvPicPr>
          <p:cNvPr id="421" name="Google Shape;421;p34"/>
          <p:cNvPicPr preferRelativeResize="0"/>
          <p:nvPr/>
        </p:nvPicPr>
        <p:blipFill>
          <a:blip r:embed="rId3">
            <a:alphaModFix/>
          </a:blip>
          <a:stretch>
            <a:fillRect/>
          </a:stretch>
        </p:blipFill>
        <p:spPr>
          <a:xfrm>
            <a:off x="152400" y="1577700"/>
            <a:ext cx="8839200" cy="2998914"/>
          </a:xfrm>
          <a:prstGeom prst="rect">
            <a:avLst/>
          </a:prstGeom>
          <a:noFill/>
          <a:ln>
            <a:noFill/>
          </a:ln>
        </p:spPr>
      </p:pic>
      <p:sp>
        <p:nvSpPr>
          <p:cNvPr id="422" name="Google Shape;422;p34"/>
          <p:cNvSpPr txBox="1"/>
          <p:nvPr/>
        </p:nvSpPr>
        <p:spPr>
          <a:xfrm>
            <a:off x="1108800" y="859775"/>
            <a:ext cx="5949000" cy="6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Nunito"/>
                <a:ea typeface="Nunito"/>
                <a:cs typeface="Nunito"/>
                <a:sym typeface="Nunito"/>
              </a:rPr>
              <a:t>10.3 </a:t>
            </a:r>
            <a:r>
              <a:rPr b="1" lang="en" sz="1800">
                <a:latin typeface="Nunito"/>
                <a:ea typeface="Nunito"/>
                <a:cs typeface="Nunito"/>
                <a:sym typeface="Nunito"/>
              </a:rPr>
              <a:t>Sideward-lying</a:t>
            </a:r>
            <a:r>
              <a:rPr b="1" lang="en" sz="1800">
                <a:latin typeface="Nunito"/>
                <a:ea typeface="Nunito"/>
                <a:cs typeface="Nunito"/>
                <a:sym typeface="Nunito"/>
              </a:rPr>
              <a:t> (SDL)</a:t>
            </a:r>
            <a:endParaRPr b="1" sz="1800">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1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Sequence Diagram</a:t>
            </a:r>
            <a:endParaRPr/>
          </a:p>
        </p:txBody>
      </p:sp>
      <p:pic>
        <p:nvPicPr>
          <p:cNvPr id="294" name="Google Shape;294;p15"/>
          <p:cNvPicPr preferRelativeResize="0"/>
          <p:nvPr/>
        </p:nvPicPr>
        <p:blipFill>
          <a:blip r:embed="rId3">
            <a:alphaModFix/>
          </a:blip>
          <a:stretch>
            <a:fillRect/>
          </a:stretch>
        </p:blipFill>
        <p:spPr>
          <a:xfrm>
            <a:off x="1840050" y="1136275"/>
            <a:ext cx="5524025" cy="3951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16"/>
          <p:cNvSpPr txBox="1"/>
          <p:nvPr>
            <p:ph type="title"/>
          </p:nvPr>
        </p:nvSpPr>
        <p:spPr>
          <a:xfrm>
            <a:off x="1056750" y="80635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3. Gesture Activity Diagram</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pic>
        <p:nvPicPr>
          <p:cNvPr id="300" name="Google Shape;300;p16"/>
          <p:cNvPicPr preferRelativeResize="0"/>
          <p:nvPr/>
        </p:nvPicPr>
        <p:blipFill>
          <a:blip r:embed="rId3">
            <a:alphaModFix/>
          </a:blip>
          <a:stretch>
            <a:fillRect/>
          </a:stretch>
        </p:blipFill>
        <p:spPr>
          <a:xfrm>
            <a:off x="4262525" y="595975"/>
            <a:ext cx="4677100" cy="4495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id="305" name="Google Shape;305;p17"/>
          <p:cNvPicPr preferRelativeResize="0"/>
          <p:nvPr/>
        </p:nvPicPr>
        <p:blipFill>
          <a:blip r:embed="rId3">
            <a:alphaModFix/>
          </a:blip>
          <a:stretch>
            <a:fillRect/>
          </a:stretch>
        </p:blipFill>
        <p:spPr>
          <a:xfrm>
            <a:off x="5129475" y="233200"/>
            <a:ext cx="2806628" cy="4838700"/>
          </a:xfrm>
          <a:prstGeom prst="rect">
            <a:avLst/>
          </a:prstGeom>
          <a:noFill/>
          <a:ln>
            <a:noFill/>
          </a:ln>
        </p:spPr>
      </p:pic>
      <p:sp>
        <p:nvSpPr>
          <p:cNvPr id="306" name="Google Shape;306;p17"/>
          <p:cNvSpPr txBox="1"/>
          <p:nvPr>
            <p:ph type="title"/>
          </p:nvPr>
        </p:nvSpPr>
        <p:spPr>
          <a:xfrm>
            <a:off x="1056750" y="80635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3.1 Fall/Tremor Activity Diagram</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18"/>
          <p:cNvSpPr txBox="1"/>
          <p:nvPr>
            <p:ph type="title"/>
          </p:nvPr>
        </p:nvSpPr>
        <p:spPr>
          <a:xfrm>
            <a:off x="1143000" y="609600"/>
            <a:ext cx="7030500" cy="81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System overview</a:t>
            </a:r>
            <a:endParaRPr/>
          </a:p>
        </p:txBody>
      </p:sp>
      <p:pic>
        <p:nvPicPr>
          <p:cNvPr id="312" name="Google Shape;312;p18"/>
          <p:cNvPicPr preferRelativeResize="0"/>
          <p:nvPr/>
        </p:nvPicPr>
        <p:blipFill>
          <a:blip r:embed="rId3">
            <a:alphaModFix/>
          </a:blip>
          <a:stretch>
            <a:fillRect/>
          </a:stretch>
        </p:blipFill>
        <p:spPr>
          <a:xfrm>
            <a:off x="1254025" y="1158300"/>
            <a:ext cx="7562575" cy="3957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19"/>
          <p:cNvSpPr txBox="1"/>
          <p:nvPr>
            <p:ph type="title"/>
          </p:nvPr>
        </p:nvSpPr>
        <p:spPr>
          <a:xfrm>
            <a:off x="1130725" y="1096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4. Block Diagram</a:t>
            </a:r>
            <a:endParaRPr sz="2400"/>
          </a:p>
        </p:txBody>
      </p:sp>
      <p:sp>
        <p:nvSpPr>
          <p:cNvPr id="318" name="Google Shape;318;p19"/>
          <p:cNvSpPr txBox="1"/>
          <p:nvPr>
            <p:ph idx="1" type="body"/>
          </p:nvPr>
        </p:nvSpPr>
        <p:spPr>
          <a:xfrm>
            <a:off x="1303800" y="13804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19" name="Google Shape;319;p19"/>
          <p:cNvPicPr preferRelativeResize="0"/>
          <p:nvPr/>
        </p:nvPicPr>
        <p:blipFill>
          <a:blip r:embed="rId3">
            <a:alphaModFix/>
          </a:blip>
          <a:stretch>
            <a:fillRect/>
          </a:stretch>
        </p:blipFill>
        <p:spPr>
          <a:xfrm>
            <a:off x="285750" y="698075"/>
            <a:ext cx="8724900" cy="44115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pic>
        <p:nvPicPr>
          <p:cNvPr id="324" name="Google Shape;324;p20"/>
          <p:cNvPicPr preferRelativeResize="0"/>
          <p:nvPr/>
        </p:nvPicPr>
        <p:blipFill>
          <a:blip r:embed="rId3">
            <a:alphaModFix/>
          </a:blip>
          <a:stretch>
            <a:fillRect/>
          </a:stretch>
        </p:blipFill>
        <p:spPr>
          <a:xfrm>
            <a:off x="214313" y="406250"/>
            <a:ext cx="8715375" cy="4641300"/>
          </a:xfrm>
          <a:prstGeom prst="rect">
            <a:avLst/>
          </a:prstGeom>
          <a:noFill/>
          <a:ln>
            <a:noFill/>
          </a:ln>
        </p:spPr>
      </p:pic>
      <p:sp>
        <p:nvSpPr>
          <p:cNvPr id="325" name="Google Shape;325;p20"/>
          <p:cNvSpPr txBox="1"/>
          <p:nvPr/>
        </p:nvSpPr>
        <p:spPr>
          <a:xfrm>
            <a:off x="1101250" y="1890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Maven Pro"/>
                <a:ea typeface="Maven Pro"/>
                <a:cs typeface="Maven Pro"/>
                <a:sym typeface="Maven Pro"/>
              </a:rPr>
              <a:t>4.1 Block Diagram</a:t>
            </a:r>
            <a:endParaRPr b="1" sz="2400">
              <a:solidFill>
                <a:schemeClr val="dk2"/>
              </a:solidFill>
              <a:latin typeface="Maven Pro"/>
              <a:ea typeface="Maven Pro"/>
              <a:cs typeface="Maven Pro"/>
              <a:sym typeface="Maven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21"/>
          <p:cNvSpPr txBox="1"/>
          <p:nvPr>
            <p:ph type="title"/>
          </p:nvPr>
        </p:nvSpPr>
        <p:spPr>
          <a:xfrm>
            <a:off x="1056750" y="456375"/>
            <a:ext cx="7030500" cy="59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5.1 </a:t>
            </a:r>
            <a:r>
              <a:rPr lang="en"/>
              <a:t>Decomposition Description</a:t>
            </a:r>
            <a:endParaRPr/>
          </a:p>
        </p:txBody>
      </p:sp>
      <p:sp>
        <p:nvSpPr>
          <p:cNvPr id="331" name="Google Shape;331;p21"/>
          <p:cNvSpPr txBox="1"/>
          <p:nvPr>
            <p:ph idx="1" type="body"/>
          </p:nvPr>
        </p:nvSpPr>
        <p:spPr>
          <a:xfrm>
            <a:off x="1083675" y="935925"/>
            <a:ext cx="7030500" cy="392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t>Class Diagram</a:t>
            </a:r>
            <a:endParaRPr b="1" sz="1400"/>
          </a:p>
        </p:txBody>
      </p:sp>
      <p:pic>
        <p:nvPicPr>
          <p:cNvPr id="332" name="Google Shape;332;p21"/>
          <p:cNvPicPr preferRelativeResize="0"/>
          <p:nvPr/>
        </p:nvPicPr>
        <p:blipFill>
          <a:blip r:embed="rId3">
            <a:alphaModFix/>
          </a:blip>
          <a:stretch>
            <a:fillRect/>
          </a:stretch>
        </p:blipFill>
        <p:spPr>
          <a:xfrm>
            <a:off x="359700" y="1455675"/>
            <a:ext cx="3581400" cy="3219450"/>
          </a:xfrm>
          <a:prstGeom prst="rect">
            <a:avLst/>
          </a:prstGeom>
          <a:noFill/>
          <a:ln>
            <a:noFill/>
          </a:ln>
        </p:spPr>
      </p:pic>
      <p:pic>
        <p:nvPicPr>
          <p:cNvPr id="333" name="Google Shape;333;p21"/>
          <p:cNvPicPr preferRelativeResize="0"/>
          <p:nvPr/>
        </p:nvPicPr>
        <p:blipFill>
          <a:blip r:embed="rId4">
            <a:alphaModFix/>
          </a:blip>
          <a:stretch>
            <a:fillRect/>
          </a:stretch>
        </p:blipFill>
        <p:spPr>
          <a:xfrm>
            <a:off x="5843100" y="1583025"/>
            <a:ext cx="2191425" cy="2117275"/>
          </a:xfrm>
          <a:prstGeom prst="rect">
            <a:avLst/>
          </a:prstGeom>
          <a:noFill/>
          <a:ln>
            <a:noFill/>
          </a:ln>
        </p:spPr>
      </p:pic>
      <p:sp>
        <p:nvSpPr>
          <p:cNvPr id="334" name="Google Shape;334;p21"/>
          <p:cNvSpPr txBox="1"/>
          <p:nvPr/>
        </p:nvSpPr>
        <p:spPr>
          <a:xfrm>
            <a:off x="1243775" y="4598925"/>
            <a:ext cx="1503000" cy="2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Nunito"/>
                <a:ea typeface="Nunito"/>
                <a:cs typeface="Nunito"/>
                <a:sym typeface="Nunito"/>
              </a:rPr>
              <a:t>Observer</a:t>
            </a:r>
            <a:endParaRPr b="1" sz="1800">
              <a:latin typeface="Nunito"/>
              <a:ea typeface="Nunito"/>
              <a:cs typeface="Nunito"/>
              <a:sym typeface="Nunito"/>
            </a:endParaRPr>
          </a:p>
        </p:txBody>
      </p:sp>
      <p:sp>
        <p:nvSpPr>
          <p:cNvPr id="335" name="Google Shape;335;p21"/>
          <p:cNvSpPr txBox="1"/>
          <p:nvPr/>
        </p:nvSpPr>
        <p:spPr>
          <a:xfrm>
            <a:off x="6374350" y="4081125"/>
            <a:ext cx="1503000" cy="2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Nunito"/>
                <a:ea typeface="Nunito"/>
                <a:cs typeface="Nunito"/>
                <a:sym typeface="Nunito"/>
              </a:rPr>
              <a:t>Singleton</a:t>
            </a:r>
            <a:endParaRPr b="1" sz="1800">
              <a:latin typeface="Nunito"/>
              <a:ea typeface="Nunito"/>
              <a:cs typeface="Nunito"/>
              <a:sym typeface="Nunito"/>
            </a:endParaRPr>
          </a:p>
        </p:txBody>
      </p:sp>
      <p:sp>
        <p:nvSpPr>
          <p:cNvPr id="336" name="Google Shape;336;p21"/>
          <p:cNvSpPr txBox="1"/>
          <p:nvPr/>
        </p:nvSpPr>
        <p:spPr>
          <a:xfrm>
            <a:off x="6187313" y="2179650"/>
            <a:ext cx="15030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Nunito"/>
                <a:ea typeface="Nunito"/>
                <a:cs typeface="Nunito"/>
                <a:sym typeface="Nunito"/>
              </a:rPr>
              <a:t>Instance DatabaseConnection</a:t>
            </a:r>
            <a:endParaRPr sz="8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