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B Garamond"/>
      <p:regular r:id="rId28"/>
      <p:bold r:id="rId29"/>
      <p:italic r:id="rId30"/>
      <p:boldItalic r:id="rId31"/>
    </p:embeddedFont>
    <p:embeddedFont>
      <p:font typeface="Merriweather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f6b9b7e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f6b9b7e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f6b9b7ea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f6b9b7ea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f6b9b7ea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f6b9b7ea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28045" y="4192525"/>
            <a:ext cx="7772400" cy="8592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44061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599645" y="5342235"/>
            <a:ext cx="6400800" cy="83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600" b="0" i="0" u="none" strike="noStrike" cap="none">
                <a:solidFill>
                  <a:srgbClr val="017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823310" y="1443836"/>
            <a:ext cx="6710784" cy="427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005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600" b="0" i="0" u="none" strike="noStrike" cap="none">
                <a:solidFill>
                  <a:srgbClr val="017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57200" y="2073697"/>
            <a:ext cx="4040188" cy="379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3"/>
          </p:nvPr>
        </p:nvSpPr>
        <p:spPr>
          <a:xfrm>
            <a:off x="4645025" y="1443835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4"/>
          </p:nvPr>
        </p:nvSpPr>
        <p:spPr>
          <a:xfrm>
            <a:off x="4645025" y="2073697"/>
            <a:ext cx="4041775" cy="379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17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823310" y="1443836"/>
            <a:ext cx="6710784" cy="427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019800" y="6097725"/>
            <a:ext cx="2667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>
          <a:xfrm>
            <a:off x="3491700" y="3762225"/>
            <a:ext cx="5568900" cy="1908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244061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 Detection of Abnormal Behavior in Hospitals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399" y="81700"/>
            <a:ext cx="2133597" cy="102481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-93306" y="5326975"/>
            <a:ext cx="4557738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Done by: </a:t>
            </a:r>
            <a:endParaRPr sz="1600" b="0" i="0" u="none" strike="noStrike" cap="none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Maha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Fayez 15/05513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Nour Ehab 15/00107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Nourhan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Ali 15/04273</a:t>
            </a:r>
            <a:endParaRPr sz="1600" b="0" i="0" u="none" strike="noStrike" cap="none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Sara Abdelfattah 15/04468</a:t>
            </a:r>
            <a:endParaRPr sz="1600" b="0" i="0" u="none" strike="noStrike" cap="none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6179400" y="2132775"/>
            <a:ext cx="2881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Supervised by:</a:t>
            </a:r>
            <a:endParaRPr sz="18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Dr. Mustafa Abdelsalam</a:t>
            </a:r>
            <a:endParaRPr sz="18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Eng. Huda ElTony</a:t>
            </a:r>
            <a:endParaRPr sz="18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374225" y="6252275"/>
            <a:ext cx="39696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26-08-2018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1823310" y="274638"/>
            <a:ext cx="6710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17BA1"/>
                </a:solidFill>
                <a:latin typeface="Calibri"/>
                <a:ea typeface="Calibri"/>
                <a:cs typeface="Calibri"/>
                <a:sym typeface="Calibri"/>
              </a:rPr>
              <a:t>Cont’d to Related Work 1</a:t>
            </a:r>
            <a:endParaRPr sz="3600" b="0" i="0" u="none" strike="noStrike" cap="none">
              <a:solidFill>
                <a:srgbClr val="017B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6019800" y="6097725"/>
            <a:ext cx="2667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75" y="1160125"/>
            <a:ext cx="2894863" cy="24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7625" y="1160125"/>
            <a:ext cx="3046375" cy="2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2800" y="1158900"/>
            <a:ext cx="2667000" cy="249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371600" y="3783725"/>
            <a:ext cx="152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6860613" y="3783725"/>
            <a:ext cx="152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3429725" y="3783725"/>
            <a:ext cx="15204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2245500" y="5919225"/>
            <a:ext cx="48816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1:mRMR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2: Relief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3: Simba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2010925" y="4382700"/>
            <a:ext cx="68235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●"/>
            </a:pPr>
            <a:r>
              <a:rPr lang="en-US"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mRMR Feature Selection: highest accuracy Ankle and Arms.</a:t>
            </a:r>
            <a:endParaRPr sz="1600" b="0" i="0" u="none" strike="noStrike" cap="non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●"/>
            </a:pPr>
            <a:r>
              <a:rPr lang="en-US"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RELIEF Feature Selection: highest accuracy  Chest.</a:t>
            </a:r>
            <a:endParaRPr sz="1600" b="0" i="0" u="none" strike="noStrike" cap="non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●"/>
            </a:pPr>
            <a:r>
              <a:rPr lang="en-US"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SIMBA Feature Selection: highest accuracy: Ankle.</a:t>
            </a:r>
            <a:endParaRPr sz="1600" b="0" i="0" u="none" strike="noStrike" cap="non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1022792" y="85013"/>
            <a:ext cx="67107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Pts val="3600"/>
              <a:buFont typeface="Calibri"/>
              <a:buNone/>
            </a:pPr>
            <a:r>
              <a:rPr lang="en-US" sz="3200" b="0" i="0" u="none" strike="noStrike" cap="non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Related</a:t>
            </a:r>
            <a:r>
              <a:rPr lang="en-US" sz="32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Work 2 </a:t>
            </a:r>
            <a:endParaRPr sz="3200" b="0" i="0" u="none" strike="noStrike" cap="none">
              <a:solidFill>
                <a:srgbClr val="017B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202700" y="734350"/>
            <a:ext cx="89412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Detecting Falls Using a Wearable Accelerometer Motion Sensor</a:t>
            </a:r>
            <a:endParaRPr sz="2800" b="0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421050" y="1807400"/>
            <a:ext cx="8301900" cy="3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</a:pPr>
            <a:r>
              <a:rPr lang="en-US" sz="1800" b="0" i="0" u="none" strike="noStrike" cap="none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Detect falls based on the rapid acceleration changes using the threshold based </a:t>
            </a:r>
            <a:r>
              <a:rPr lang="en-US" sz="1800" b="0" i="0" u="none" strike="noStrike" cap="none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approach,using</a:t>
            </a:r>
            <a:r>
              <a:rPr lang="en-US" sz="1800" b="0" i="0" u="none" strike="noStrike" cap="none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a single accelerometer.[2]</a:t>
            </a:r>
            <a:endParaRPr sz="1800" b="0" i="0" u="none" strike="noStrike" cap="none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</a:pPr>
            <a:r>
              <a:rPr lang="en-US" sz="1800" b="0" i="0" u="none" strike="noStrike" cap="none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Algorithm</a:t>
            </a: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 Threshold method </a:t>
            </a:r>
            <a:r>
              <a:rPr lang="en-US" sz="1800" b="0" i="0" u="none" strike="noStrike" cap="none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, SVM.</a:t>
            </a:r>
            <a:endParaRPr sz="1800" b="0" i="0" u="none" strike="noStrike" cap="none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</a:pPr>
            <a:r>
              <a:rPr lang="en-US" sz="1800" b="0" i="0" u="none" strike="noStrike" cap="none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Accuracy: 96.35%</a:t>
            </a:r>
            <a:endParaRPr sz="1800" b="0" i="0" u="none" strike="noStrike" cap="none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6019800" y="6097725"/>
            <a:ext cx="2667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1848075" y="5923725"/>
            <a:ext cx="70269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[2] Nguyen, H., Mirza, F., Naeem, M.A. and Baig, M.M., 2017, November. Detecting Falls Using a Wearable Accelerometer Motion Sensor. In Proceedings of the 14th EAI International Conference on Mobile and Ubiquitous Systems: Computing, Networking and Services (pp. 422-431)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1216425" y="0"/>
            <a:ext cx="6710700" cy="75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Pts val="3600"/>
              <a:buFont typeface="Calibri"/>
              <a:buNone/>
            </a:pPr>
            <a:r>
              <a:rPr lang="en-US" sz="3200" b="0" i="0" u="none" strike="noStrike" cap="none">
                <a:solidFill>
                  <a:srgbClr val="017BA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b="0" i="0" u="none" strike="noStrike" cap="non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elated Work </a:t>
            </a:r>
            <a:r>
              <a:rPr lang="en-US" sz="3200" b="0" i="0" u="none" strike="noStrike" cap="none">
                <a:solidFill>
                  <a:srgbClr val="017BA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 b="0" i="0" u="none" strike="noStrike" cap="none">
              <a:solidFill>
                <a:srgbClr val="017B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465544" y="1737648"/>
            <a:ext cx="6710700" cy="4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•"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An approach for the activity recognition using an accelerometer sensor embedded in a smartphone. This approach uses a publicly available accelerometer dataset as the raw input signal.[3]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•"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Algorithm Used: Principal Component Analysis (PCA).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•"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Machine learning classifiers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•"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Accuracy: 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-225" y="659225"/>
            <a:ext cx="91440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Activity Recognition using Accelerometer Sensor and Machine Learning Classifiers </a:t>
            </a:r>
            <a:endParaRPr sz="2800" b="0" i="0" u="none" strike="noStrike" cap="none">
              <a:solidFill>
                <a:srgbClr val="017B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sldNum" idx="12"/>
          </p:nvPr>
        </p:nvSpPr>
        <p:spPr>
          <a:xfrm>
            <a:off x="6019800" y="6097725"/>
            <a:ext cx="2667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>
            <a:alphaModFix/>
          </a:blip>
          <a:srcRect t="4370"/>
          <a:stretch/>
        </p:blipFill>
        <p:spPr>
          <a:xfrm>
            <a:off x="4572000" y="3700175"/>
            <a:ext cx="4548000" cy="22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7927125" y="3575275"/>
            <a:ext cx="9459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1478400" y="5880825"/>
            <a:ext cx="61872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[3] Sukor, AS Abdull, A. Zakaria, and N. Abdul Rahim. "Activity recognition using accelerometer sensor and machine learning classifiers.", IEEE, 2018.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1: Comparison of Classifiers between Original Features and Features after Dimensionality Reduction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0CCA-0620-47F0-B400-74CFC9F4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25" y="274638"/>
            <a:ext cx="6710784" cy="1143000"/>
          </a:xfrm>
        </p:spPr>
        <p:txBody>
          <a:bodyPr/>
          <a:lstStyle/>
          <a:p>
            <a:r>
              <a:rPr lang="en-US" sz="3200" dirty="0"/>
              <a:t>Accelerometer Reading: Forward 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178A2-D676-4BF6-B2FC-B4AC574EF7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2E1389-274E-4F80-A758-CFE2D999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3" y="1250472"/>
            <a:ext cx="7408506" cy="41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6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138F-A0D3-4AB0-B22E-E8B4A8AF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184271"/>
            <a:ext cx="6710784" cy="1143000"/>
          </a:xfrm>
        </p:spPr>
        <p:txBody>
          <a:bodyPr/>
          <a:lstStyle/>
          <a:p>
            <a:r>
              <a:rPr lang="en-US" sz="3200" dirty="0"/>
              <a:t>Accelerometer reading: Backwards 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420F6-DC2C-4648-A354-DE8734891B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626E8-EE20-4B0B-914C-92AD5281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1" y="1327271"/>
            <a:ext cx="7541873" cy="42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1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48D9-7898-4A41-8879-C60296BD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34" y="242493"/>
            <a:ext cx="6710784" cy="1143000"/>
          </a:xfrm>
        </p:spPr>
        <p:txBody>
          <a:bodyPr/>
          <a:lstStyle/>
          <a:p>
            <a:r>
              <a:rPr lang="en-US" sz="3200" dirty="0"/>
              <a:t>Accelerometer reading: Tremor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96CA9-2BCD-4303-A4B7-16538605D1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305E8-38E1-477E-A792-610C3ADF7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1" y="1716858"/>
            <a:ext cx="4202861" cy="3230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29D8C8-D6E6-49B7-9E7D-BBC4F538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672" y="1767912"/>
            <a:ext cx="4811990" cy="31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3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0312-6801-4F11-B80B-5480D93B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7" y="300836"/>
            <a:ext cx="6710784" cy="1143000"/>
          </a:xfrm>
        </p:spPr>
        <p:txBody>
          <a:bodyPr/>
          <a:lstStyle/>
          <a:p>
            <a:r>
              <a:rPr lang="en-US" sz="3200" dirty="0"/>
              <a:t>Accelerometer reading: walking stairs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3C358-23C1-4BDE-9006-A249F3069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4CBE5-066B-4F1A-80E2-4C6475DF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59" y="1260460"/>
            <a:ext cx="499153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9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/>
        </p:nvSpPr>
        <p:spPr>
          <a:xfrm>
            <a:off x="1361000" y="159075"/>
            <a:ext cx="68580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System Overview</a:t>
            </a: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90" y="763904"/>
            <a:ext cx="8367619" cy="492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1823310" y="274638"/>
            <a:ext cx="6710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17BA1"/>
                </a:solidFill>
                <a:latin typeface="Calibri"/>
                <a:ea typeface="Calibri"/>
                <a:cs typeface="Calibri"/>
                <a:sym typeface="Calibri"/>
              </a:rPr>
              <a:t>5. Expected Result/ Contribution</a:t>
            </a:r>
            <a:endParaRPr sz="3600" b="0" i="0" u="none" strike="noStrike" cap="none">
              <a:solidFill>
                <a:srgbClr val="017B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1823310" y="1443836"/>
            <a:ext cx="6710700" cy="4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Mobile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Application:</a:t>
            </a:r>
            <a:endParaRPr sz="24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To detect and identify patient’s abnormal activities using sensors.</a:t>
            </a:r>
            <a:endParaRPr sz="2000" b="0" i="0" u="none" strike="noStrike" cap="non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sldNum" idx="12"/>
          </p:nvPr>
        </p:nvSpPr>
        <p:spPr>
          <a:xfrm>
            <a:off x="6019800" y="6097725"/>
            <a:ext cx="2667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300" y="3220675"/>
            <a:ext cx="5444550" cy="24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75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17BA1"/>
                </a:solidFill>
                <a:latin typeface="Calibri"/>
                <a:ea typeface="Calibri"/>
                <a:cs typeface="Calibri"/>
                <a:sym typeface="Calibri"/>
              </a:rPr>
              <a:t>Contribution</a:t>
            </a:r>
            <a:endParaRPr sz="3600" b="0" i="0" u="none" strike="noStrike" cap="none">
              <a:solidFill>
                <a:srgbClr val="017B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422300" y="1232475"/>
            <a:ext cx="8103300" cy="4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Detecting and identifying patients abnormal behavior.</a:t>
            </a:r>
            <a:endParaRPr sz="2000" b="0" i="0" u="none" strike="noStrike" cap="non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6019800" y="6097725"/>
            <a:ext cx="2667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9783" y="2463510"/>
            <a:ext cx="2424978" cy="2884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295" y="1141772"/>
            <a:ext cx="7778805" cy="317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➢"/>
            </a:pPr>
            <a:r>
              <a:rPr lang="en-US" sz="2000" b="1" i="0" u="none" strike="noStrike" cap="none" dirty="0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Field of 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abnormal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0" u="none" strike="noStrike" cap="none" dirty="0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psychology study people's emotional, cognitive, behavioral problems or specific mental disorder.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➢"/>
            </a:pPr>
            <a:r>
              <a:rPr lang="en-US" sz="2000" b="1" i="0" u="none" strike="noStrike" cap="none" dirty="0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Abnormal behavior may be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defined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0" u="none" strike="noStrike" cap="none" dirty="0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as unusual action that is disturbing (socially unacceptable), distressing, maladaptive, and often the result of distorted thoughts (cognitions).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US" sz="2000" b="1" i="0" u="none" strike="noStrike" cap="none" dirty="0">
              <a:solidFill>
                <a:srgbClr val="36609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>
              <a:buSzPts val="2800"/>
              <a:buFont typeface="Noto Sans Symbols"/>
              <a:buChar char="➢"/>
            </a:pPr>
            <a:r>
              <a:rPr lang="en-US" sz="2000" b="1" dirty="0">
                <a:solidFill>
                  <a:srgbClr val="366092"/>
                </a:solidFill>
                <a:latin typeface="EB Garamond"/>
              </a:rPr>
              <a:t>Patient’s abnormal behavior </a:t>
            </a:r>
            <a:r>
              <a:rPr lang="en-US" sz="2000" b="1" dirty="0">
                <a:solidFill>
                  <a:srgbClr val="FF0000"/>
                </a:solidFill>
                <a:latin typeface="EB Garamond"/>
              </a:rPr>
              <a:t>needs</a:t>
            </a:r>
            <a:r>
              <a:rPr lang="en-US" sz="2000" b="1" dirty="0">
                <a:solidFill>
                  <a:srgbClr val="366092"/>
                </a:solidFill>
                <a:latin typeface="EB Garamond"/>
              </a:rPr>
              <a:t> instant observation to prevent any unconscious move made by the patient. </a:t>
            </a:r>
            <a:endParaRPr sz="2000" b="1" dirty="0">
              <a:solidFill>
                <a:srgbClr val="366092"/>
              </a:solidFill>
              <a:latin typeface="EB Garamond"/>
              <a:sym typeface="EB Garamond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2044982" y="-85581"/>
            <a:ext cx="6710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0" i="0" u="none" strike="noStrike" cap="none">
                <a:solidFill>
                  <a:srgbClr val="017BA1"/>
                </a:solidFill>
                <a:latin typeface="Arial"/>
                <a:ea typeface="Arial"/>
                <a:cs typeface="Arial"/>
                <a:sym typeface="Arial"/>
              </a:rPr>
              <a:t>1. Introduction</a:t>
            </a:r>
            <a:endParaRPr sz="4000" b="0" i="0" u="none" strike="noStrike" cap="none">
              <a:solidFill>
                <a:srgbClr val="017B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64005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6130" y="3606803"/>
            <a:ext cx="2382874" cy="176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body" idx="1"/>
          </p:nvPr>
        </p:nvSpPr>
        <p:spPr>
          <a:xfrm>
            <a:off x="221673" y="1715375"/>
            <a:ext cx="8284628" cy="4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5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5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5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ANY QUESTIONS?</a:t>
            </a:r>
            <a:endParaRPr sz="5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sldNum" idx="12"/>
          </p:nvPr>
        </p:nvSpPr>
        <p:spPr>
          <a:xfrm>
            <a:off x="6019800" y="6097725"/>
            <a:ext cx="2667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592325" y="18286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DEMO</a:t>
            </a:r>
            <a:endParaRPr sz="4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79312" y="1212996"/>
            <a:ext cx="8398800" cy="1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➢"/>
            </a:pPr>
            <a:r>
              <a:rPr lang="en-US" sz="2000" b="1" i="0" u="none" strike="noStrike" cap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Detect </a:t>
            </a:r>
            <a:r>
              <a:rPr lang="en-US" sz="2000" b="1" i="0" u="none" strike="noStrike" cap="none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&amp;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identifying </a:t>
            </a:r>
            <a:r>
              <a:rPr lang="en-US" sz="2000" b="1" i="0" u="none" strike="noStrike" cap="none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the patient abnormal behavior.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endParaRPr sz="2000" b="1" i="0" u="none" strike="noStrike" cap="none">
              <a:solidFill>
                <a:srgbClr val="36609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➢"/>
            </a:pPr>
            <a:r>
              <a:rPr lang="en-US" sz="2000" b="1" i="0" u="none" strike="noStrike" cap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Detect</a:t>
            </a:r>
            <a:r>
              <a:rPr lang="en-US" sz="2000" b="1" i="0" u="none" strike="noStrike" cap="none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 and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observe</a:t>
            </a:r>
            <a:r>
              <a:rPr lang="en-US" sz="2000" b="1" i="0" u="none" strike="noStrike" cap="none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 the abnormal behaviors like choking, tremors, falling and dizziness in hospitals. </a:t>
            </a:r>
            <a:endParaRPr sz="2000" b="1" i="0" u="none" strike="noStrike" cap="none">
              <a:solidFill>
                <a:srgbClr val="36609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63900" y="110835"/>
            <a:ext cx="8229600" cy="93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0" i="0" u="none" strike="noStrike" cap="none">
                <a:solidFill>
                  <a:srgbClr val="017BA1"/>
                </a:solidFill>
                <a:latin typeface="Arial"/>
                <a:ea typeface="Arial"/>
                <a:cs typeface="Arial"/>
                <a:sym typeface="Arial"/>
              </a:rPr>
              <a:t>Cont’d to introduction</a:t>
            </a:r>
            <a:endParaRPr sz="2800" b="0" i="0" u="none" strike="noStrike" cap="none">
              <a:solidFill>
                <a:srgbClr val="017B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594" y="2569846"/>
            <a:ext cx="2199173" cy="281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8946" y="2569845"/>
            <a:ext cx="2133600" cy="28141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581325" y="6036906"/>
            <a:ext cx="40419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Both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falling patient 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Both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Choking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955236" y="5430891"/>
            <a:ext cx="766663" cy="42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(1)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7495875" y="5430890"/>
            <a:ext cx="766663" cy="42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66092"/>
                </a:solidFill>
                <a:latin typeface="EB Garamond"/>
                <a:ea typeface="EB Garamond"/>
                <a:cs typeface="EB Garamond"/>
                <a:sym typeface="EB Garamond"/>
              </a:rPr>
              <a:t>(2)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008199" y="352425"/>
            <a:ext cx="2533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17BA1"/>
                </a:solidFill>
              </a:rPr>
              <a:t>Motivation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608225" y="1752778"/>
            <a:ext cx="8124600" cy="27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B Garamond"/>
              <a:buChar char="➢"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According to the World Health Organization report, about 28-35%  people aged over 65 and 32-42% people aged over 70 experience falls each year.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7425" y="114442"/>
            <a:ext cx="2381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1537125" y="6150025"/>
            <a:ext cx="6266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[3] World Health Organization. Ageing and Life Course Unit. 2008. WHO global report on falls prevention in older age. </a:t>
            </a:r>
            <a:r>
              <a:rPr lang="en-US" sz="1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WorldHealthOrganization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14" y="1017037"/>
            <a:ext cx="8241572" cy="4064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1020650" y="107425"/>
            <a:ext cx="7377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Cont’d to Motivation</a:t>
            </a:r>
            <a:endParaRPr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Survey Result 1</a:t>
            </a:r>
            <a:endParaRPr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1020650" y="107425"/>
            <a:ext cx="7377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Cont’d to Motivation</a:t>
            </a:r>
            <a:endParaRPr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Survey Result 2</a:t>
            </a:r>
            <a:endParaRPr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72" y="959891"/>
            <a:ext cx="8410275" cy="426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6429075" y="630872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1020650" y="107425"/>
            <a:ext cx="7377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Cont’d to Motivation</a:t>
            </a:r>
            <a:endParaRPr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Survey Result 3</a:t>
            </a:r>
            <a:endParaRPr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10" y="1069006"/>
            <a:ext cx="7843935" cy="447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1929881" y="270990"/>
            <a:ext cx="946771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4000" b="0" i="0" u="none" strike="noStrike" cap="non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2. Problem statement</a:t>
            </a:r>
            <a:endParaRPr sz="4000" b="0" i="0" u="none" strike="noStrike" cap="non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476674" y="1317732"/>
            <a:ext cx="8667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➢"/>
            </a:pPr>
            <a:r>
              <a:rPr lang="en-US" sz="2000" b="1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Differentiate </a:t>
            </a:r>
            <a:r>
              <a:rPr lang="en-US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between each abnormal activity characteristics.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➢"/>
            </a:pPr>
            <a:r>
              <a:rPr lang="en-US" sz="2000" b="1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Discriminate </a:t>
            </a:r>
            <a:r>
              <a:rPr lang="en-US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between falls and Activities of Daily Living.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➢"/>
            </a:pPr>
            <a:r>
              <a:rPr lang="en-US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Enhance the </a:t>
            </a:r>
            <a:r>
              <a:rPr lang="en-US" sz="2000" b="1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accuracy </a:t>
            </a:r>
            <a:r>
              <a:rPr lang="en-US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of identifying and detecting abnormal activities 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64005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882" y="2702719"/>
            <a:ext cx="4091854" cy="250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209700" y="151512"/>
            <a:ext cx="6710700" cy="79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Pts val="3600"/>
              <a:buFont typeface="Calibri"/>
              <a:buNone/>
            </a:pPr>
            <a:r>
              <a:rPr lang="en-US" sz="3200" b="0" i="0" u="none" strike="noStrike" cap="non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Related</a:t>
            </a:r>
            <a:r>
              <a:rPr lang="en-US" sz="32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Work 1 </a:t>
            </a:r>
            <a:endParaRPr sz="3200" b="0" i="0" u="none" strike="noStrike" cap="none">
              <a:solidFill>
                <a:srgbClr val="017B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-64800" y="767800"/>
            <a:ext cx="92736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Sensor Placement for Activity Detection using Wearable Accelerometers</a:t>
            </a:r>
            <a:endParaRPr sz="2800" b="0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b="0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587175" y="1942550"/>
            <a:ext cx="8342700" cy="3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997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Investigates wearable sensor placement at different body positions to detect activity classification.[1]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marR="0" lvl="0" indent="-342900" algn="l" rtl="0">
              <a:lnSpc>
                <a:spcPct val="119971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AutoNum type="arabicPeriod"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 Extraction.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marR="0" lvl="0" indent="-342900" algn="l" rtl="0">
              <a:lnSpc>
                <a:spcPct val="119971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AutoNum type="arabicPeriod"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 Selections: 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marR="0" lvl="0" indent="-342900" algn="l" rtl="0">
              <a:lnSpc>
                <a:spcPct val="119971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RELIEF,  The Simba (Iterative Search Margin Based Algorithm),  mRMR (minimum Redundancy Maximum Relevance).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marR="0" lvl="0" indent="-342900" algn="l" rtl="0">
              <a:lnSpc>
                <a:spcPct val="119971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AutoNum type="arabicPeriod"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Classification: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marR="0" lvl="0" indent="-342900" algn="l" rtl="0">
              <a:lnSpc>
                <a:spcPct val="119971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</a:pPr>
            <a:r>
              <a:rPr lang="en-US"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Knn, Bayesian Classifier.</a:t>
            </a: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997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6019800" y="6097725"/>
            <a:ext cx="2583024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942525" y="5928225"/>
            <a:ext cx="64863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[1] L. </a:t>
            </a:r>
            <a:r>
              <a:rPr lang="en-US" sz="1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Atallah</a:t>
            </a: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B. Lo, R. King, and G.-Z. Yang, “Sensor placement for activity detection using wearable accelerometers,” in Proc. Int. Workshop Wearable Implantable Body Sens. </a:t>
            </a:r>
            <a:r>
              <a:rPr lang="en-US" sz="1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Netw</a:t>
            </a: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, Los Alamitos, CA, 2010, pp.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24–29.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637</Words>
  <Application>Microsoft Office PowerPoint</Application>
  <PresentationFormat>On-screen Show (4:3)</PresentationFormat>
  <Paragraphs>112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EB Garamond</vt:lpstr>
      <vt:lpstr>Noto Sans Symbols</vt:lpstr>
      <vt:lpstr>Arial</vt:lpstr>
      <vt:lpstr>Merriweather</vt:lpstr>
      <vt:lpstr>Office Theme</vt:lpstr>
      <vt:lpstr>Smart Detection of Abnormal Behavior in Hospitals</vt:lpstr>
      <vt:lpstr>1. Introduction</vt:lpstr>
      <vt:lpstr>Cont’d to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Work 1 </vt:lpstr>
      <vt:lpstr>Cont’d to Related Work 1</vt:lpstr>
      <vt:lpstr>Related Work 2 </vt:lpstr>
      <vt:lpstr>Related Work 3</vt:lpstr>
      <vt:lpstr>Accelerometer Reading: Forward fall</vt:lpstr>
      <vt:lpstr>Accelerometer reading: Backwards fall</vt:lpstr>
      <vt:lpstr>Accelerometer reading: Tremor</vt:lpstr>
      <vt:lpstr>Accelerometer reading: walking stairs</vt:lpstr>
      <vt:lpstr>PowerPoint Presentation</vt:lpstr>
      <vt:lpstr>5. Expected Result/ Contribution</vt:lpstr>
      <vt:lpstr>Contribution</vt:lpstr>
      <vt:lpstr>PowerPoint Presentation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Detection of Abnormal Behavior in Hospitals</dc:title>
  <cp:lastModifiedBy>Mai Fayez</cp:lastModifiedBy>
  <cp:revision>12</cp:revision>
  <dcterms:modified xsi:type="dcterms:W3CDTF">2018-10-02T07:24:43Z</dcterms:modified>
</cp:coreProperties>
</file>