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85" r:id="rId4"/>
    <p:sldId id="293" r:id="rId5"/>
    <p:sldId id="295" r:id="rId6"/>
    <p:sldId id="286" r:id="rId7"/>
    <p:sldId id="288" r:id="rId8"/>
    <p:sldId id="287" r:id="rId9"/>
    <p:sldId id="289" r:id="rId10"/>
    <p:sldId id="265" r:id="rId11"/>
    <p:sldId id="290" r:id="rId12"/>
    <p:sldId id="259" r:id="rId13"/>
    <p:sldId id="260" r:id="rId14"/>
    <p:sldId id="264" r:id="rId15"/>
    <p:sldId id="261" r:id="rId16"/>
    <p:sldId id="269" r:id="rId17"/>
    <p:sldId id="292" r:id="rId18"/>
    <p:sldId id="294" r:id="rId19"/>
    <p:sldId id="262" r:id="rId20"/>
    <p:sldId id="28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BED1D-038F-4943-908A-B529A30A9222}">
  <a:tblStyle styleId="{0E3BED1D-038F-4943-908A-B529A30A92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357" autoAdjust="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298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35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60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96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98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8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34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09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22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9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8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7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49075" y="753125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809367" y="1824375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Smart Movement Recognition</a:t>
            </a:r>
            <a:endParaRPr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72955" y="5336278"/>
            <a:ext cx="5336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By: Maha Fayez, Nour Ehab, Sara Mohamed and Nourhan Ali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80" y="5625151"/>
            <a:ext cx="5642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Supervised by: Dr. Mustafa Abdessalam and Eng. Huda ElTouny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579" y="5172504"/>
            <a:ext cx="5642891" cy="914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20" y="242315"/>
            <a:ext cx="2990094" cy="88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550617" y="147585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Functional Requirments </a:t>
            </a:r>
            <a:endParaRPr sz="2800" dirty="0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7401125" y="1758975"/>
            <a:ext cx="219000" cy="624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932695" y="2472367"/>
            <a:ext cx="522300" cy="309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765925" y="1896875"/>
            <a:ext cx="648600" cy="737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37545"/>
              </p:ext>
            </p:extLst>
          </p:nvPr>
        </p:nvGraphicFramePr>
        <p:xfrm>
          <a:off x="526925" y="1162587"/>
          <a:ext cx="7239000" cy="4879749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5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CRUD Doctors, nurses, Assistant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patients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Login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fontAlgn="t"/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9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Receive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Notification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Accept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Notification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2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Start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Move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CRUD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Gesture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End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Move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Show Profile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Submit Gesture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effectLst/>
                        </a:rPr>
                        <a:t>Classify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effectLst/>
                        </a:rPr>
                        <a:t>Encryption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effectLst/>
                        </a:rPr>
                        <a:t>Decryption</a:t>
                      </a:r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6925" y="1897351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925" y="1162574"/>
            <a:ext cx="1814493" cy="11135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Manipulation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6925" y="2257613"/>
            <a:ext cx="1814493" cy="14177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 Recognition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6925" y="3647712"/>
            <a:ext cx="1814493" cy="12736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 Gesture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6924" y="4890645"/>
            <a:ext cx="1814493" cy="11516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Requirements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41417" y="4890646"/>
            <a:ext cx="542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30582" y="3629220"/>
            <a:ext cx="5535343" cy="1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272142" y="2257614"/>
            <a:ext cx="5535343" cy="1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645895" y="2199608"/>
            <a:ext cx="3809100" cy="38091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 smtClean="0"/>
              <a:t>Non-Functional </a:t>
            </a:r>
            <a:r>
              <a:rPr lang="en" sz="2800" dirty="0"/>
              <a:t>Requirments </a:t>
            </a:r>
            <a:endParaRPr sz="2800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651895" y="1896875"/>
            <a:ext cx="3315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sz="2600" dirty="0" smtClean="0"/>
              <a:t>Reliability </a:t>
            </a:r>
          </a:p>
          <a:p>
            <a:pPr indent="-457200"/>
            <a:r>
              <a:rPr lang="en-US" sz="2600" dirty="0" smtClean="0"/>
              <a:t>Usability</a:t>
            </a:r>
          </a:p>
          <a:p>
            <a:pPr indent="-457200"/>
            <a:r>
              <a:rPr lang="en-US" sz="2600" dirty="0" smtClean="0"/>
              <a:t>Security </a:t>
            </a:r>
          </a:p>
          <a:p>
            <a:pPr indent="-457200"/>
            <a:r>
              <a:rPr lang="en-US" sz="2600" dirty="0" smtClean="0"/>
              <a:t>Maintainability </a:t>
            </a:r>
          </a:p>
          <a:p>
            <a:pPr indent="-457200"/>
            <a:r>
              <a:rPr lang="en-US" sz="2600" dirty="0" smtClean="0"/>
              <a:t>Portability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 dirty="0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7401125" y="1758975"/>
            <a:ext cx="219000" cy="624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932695" y="2472367"/>
            <a:ext cx="522300" cy="309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765925" y="1896875"/>
            <a:ext cx="648600" cy="737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09" y="2383275"/>
            <a:ext cx="1434750" cy="161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73" y="3365549"/>
            <a:ext cx="1146625" cy="114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3" y="3552231"/>
            <a:ext cx="1050124" cy="105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79" y="4628943"/>
            <a:ext cx="1533278" cy="86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15" y="4642489"/>
            <a:ext cx="1014410" cy="10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18729" y="124335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Class Diagram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37" y="175806"/>
            <a:ext cx="6461847" cy="654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Algorithms</a:t>
            </a:r>
            <a:endParaRPr sz="2800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2002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Logistic Regression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Used to predict the categorical dependent </a:t>
            </a:r>
            <a:r>
              <a:rPr lang="en-US" dirty="0" smtClean="0"/>
              <a:t>variable.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2002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SVM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Descrimnative classifier defined by a separating hyperplan.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2002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M</a:t>
            </a:r>
            <a:r>
              <a:rPr lang="en" b="1" dirty="0" smtClean="0"/>
              <a:t>lP NN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Consists of Multilayers “Input, Hidden and Output” layer.</a:t>
            </a: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14" y="3828187"/>
            <a:ext cx="2026408" cy="2026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5" y="3890380"/>
            <a:ext cx="2050529" cy="1820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80" y="3904028"/>
            <a:ext cx="3952804" cy="162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Activity Recognition Demo</a:t>
            </a:r>
            <a:endParaRPr sz="32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4" y="2439816"/>
            <a:ext cx="8564170" cy="211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786150" y="547304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The Effect of PCA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 </a:t>
            </a:r>
            <a:r>
              <a:rPr lang="en" sz="1800" dirty="0" smtClean="0">
                <a:solidFill>
                  <a:schemeClr val="tx2">
                    <a:lumMod val="25000"/>
                  </a:schemeClr>
                </a:solidFill>
              </a:rPr>
              <a:t>Dimension Redution</a:t>
            </a:r>
            <a:endParaRPr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0" y="2101753"/>
            <a:ext cx="7073837" cy="2984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Google Shape;110;p17"/>
          <p:cNvSpPr txBox="1">
            <a:spLocks/>
          </p:cNvSpPr>
          <p:nvPr/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Hand</a:t>
            </a:r>
            <a:r>
              <a:rPr lang="en-US" sz="3600" dirty="0" smtClean="0"/>
              <a:t> </a:t>
            </a:r>
            <a:r>
              <a:rPr lang="en-US" sz="320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Gesture</a:t>
            </a:r>
            <a:r>
              <a:rPr lang="en-US" sz="3600" dirty="0" smtClean="0"/>
              <a:t> </a:t>
            </a:r>
            <a:r>
              <a:rPr lang="en-US" sz="3200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" y="1677873"/>
            <a:ext cx="8972264" cy="2063796"/>
          </a:xfrm>
          <a:prstGeom prst="rect">
            <a:avLst/>
          </a:prstGeom>
        </p:spPr>
      </p:pic>
      <p:sp>
        <p:nvSpPr>
          <p:cNvPr id="6" name="Google Shape;110;p17"/>
          <p:cNvSpPr txBox="1">
            <a:spLocks/>
          </p:cNvSpPr>
          <p:nvPr/>
        </p:nvSpPr>
        <p:spPr>
          <a:xfrm>
            <a:off x="376302" y="407181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Slab"/>
                <a:ea typeface="Roboto Slab"/>
                <a:cs typeface="Roboto Slab"/>
              </a:rPr>
              <a:t>Using AdaBoost algorithm and PCA (n component =70)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Slab"/>
                <a:ea typeface="Roboto Slab"/>
                <a:cs typeface="Roboto Slab"/>
              </a:rPr>
              <a:t>With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/>
                <a:ea typeface="Roboto Slab"/>
                <a:cs typeface="Roboto Slab"/>
              </a:rPr>
              <a:t>accuracy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Slab"/>
                <a:ea typeface="Roboto Slab"/>
                <a:cs typeface="Roboto Slab"/>
              </a:rPr>
              <a:t>60.4%.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18198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53532" y="752049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What is the Dimensionality Reduction </a:t>
            </a:r>
            <a:r>
              <a:rPr lang="en-US" sz="2400" u="sng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(</a:t>
            </a:r>
            <a:r>
              <a:rPr lang="en-US" sz="2400" u="sng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PCA)?</a:t>
            </a:r>
            <a:endParaRPr lang="en-US" sz="2400" u="sng" dirty="0"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843" y="1674055"/>
            <a:ext cx="72729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u="sng" dirty="0" smtClean="0"/>
              <a:t>Dimensionality Reduction: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higher the number of features, the harder it gets to visualize the training data.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Sometimes, most of the features are correlated.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It is the process of reducing the number of random variables under consideration, by obtaining a set of variables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u="sng" dirty="0" smtClean="0"/>
              <a:t>PCA: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 finding low-dimension set of axes that summarize data.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It should remove redundancy and describe the data with less properties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5115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574100" y="457213"/>
            <a:ext cx="4015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Stakeholders Refrences</a:t>
            </a:r>
            <a:endParaRPr sz="4400" b="1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282450" y="705375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133575" y="1483475"/>
            <a:ext cx="332400" cy="267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flipH="1">
            <a:off x="7330800" y="2440126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057825" y="1410050"/>
            <a:ext cx="2075700" cy="2075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5517338" y="1899907"/>
            <a:ext cx="1156666" cy="1088243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4100" y="2929983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Retirement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Housing for the blind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Introduction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553112"/>
            <a:ext cx="31794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Activity Recognition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US" dirty="0"/>
              <a:t>Detecting the abnormal activities as (falling and tremor) using wearable Accelerometer sensor on different body parts of the patient to reduce the risks of patient’s injuries.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395856" y="1553112"/>
            <a:ext cx="33183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Hand Gesture</a:t>
            </a:r>
          </a:p>
          <a:p>
            <a:pPr>
              <a:spcBef>
                <a:spcPts val="600"/>
              </a:spcBef>
            </a:pPr>
            <a:r>
              <a:rPr lang="en-US" dirty="0"/>
              <a:t>System to assist elder and blind people to express their needs through a </a:t>
            </a:r>
            <a:r>
              <a:rPr lang="en-US" dirty="0" smtClean="0"/>
              <a:t>Generic gesture </a:t>
            </a:r>
            <a:r>
              <a:rPr lang="en-US" dirty="0"/>
              <a:t>using Accelerometer sensor.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 smtClean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17" y="4176213"/>
            <a:ext cx="3360637" cy="1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9" y="4135056"/>
            <a:ext cx="3280883" cy="154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376" name="Google Shape;376;p36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Google Shape;75;p13"/>
          <p:cNvSpPr txBox="1">
            <a:spLocks/>
          </p:cNvSpPr>
          <p:nvPr/>
        </p:nvSpPr>
        <p:spPr>
          <a:xfrm>
            <a:off x="832684" y="145696"/>
            <a:ext cx="2770325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Business</a:t>
            </a:r>
            <a:r>
              <a:rPr lang="en-US" sz="1600" dirty="0" smtClean="0"/>
              <a:t> </a:t>
            </a:r>
            <a:r>
              <a:rPr lang="en-US" sz="240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" y="976210"/>
            <a:ext cx="8520541" cy="53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Google Shape;75;p13"/>
          <p:cNvSpPr txBox="1">
            <a:spLocks/>
          </p:cNvSpPr>
          <p:nvPr/>
        </p:nvSpPr>
        <p:spPr>
          <a:xfrm>
            <a:off x="292357" y="104133"/>
            <a:ext cx="2770325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Block Diagram</a:t>
            </a:r>
            <a:endParaRPr lang="en-US" sz="2400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1" y="453880"/>
            <a:ext cx="5762193" cy="62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75;p13"/>
          <p:cNvSpPr txBox="1">
            <a:spLocks/>
          </p:cNvSpPr>
          <p:nvPr/>
        </p:nvSpPr>
        <p:spPr>
          <a:xfrm>
            <a:off x="223081" y="949265"/>
            <a:ext cx="603917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Similar System for 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Fall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Detection using wearable sensor.</a:t>
            </a:r>
          </a:p>
          <a:p>
            <a:r>
              <a:rPr lang="en-US" sz="2400" dirty="0" smtClean="0"/>
              <a:t> </a:t>
            </a:r>
            <a:endParaRPr lang="en-US" sz="2400" dirty="0" smtClean="0"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  <a:p>
            <a:endParaRPr lang="en-US" sz="2400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53" y="4404316"/>
            <a:ext cx="2549237" cy="2233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072" y="1330969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</a:rPr>
              <a:t>Accelerometer </a:t>
            </a:r>
            <a:r>
              <a:rPr lang="en-GB" sz="1600" dirty="0">
                <a:latin typeface="Times New Roman" panose="02020603050405020304" pitchFamily="18" charset="0"/>
              </a:rPr>
              <a:t>and gyroscope could </a:t>
            </a:r>
            <a:r>
              <a:rPr lang="en-GB" sz="1600" dirty="0" smtClean="0">
                <a:latin typeface="Times New Roman" panose="02020603050405020304" pitchFamily="18" charset="0"/>
              </a:rPr>
              <a:t>provide information </a:t>
            </a:r>
            <a:r>
              <a:rPr lang="en-GB" sz="1600" dirty="0">
                <a:latin typeface="Times New Roman" panose="02020603050405020304" pitchFamily="18" charset="0"/>
              </a:rPr>
              <a:t>directly. Sensor measurements </a:t>
            </a:r>
            <a:r>
              <a:rPr lang="en-GB" sz="1600" dirty="0" smtClean="0">
                <a:latin typeface="Times New Roman" panose="02020603050405020304" pitchFamily="18" charset="0"/>
              </a:rPr>
              <a:t>could </a:t>
            </a:r>
            <a:r>
              <a:rPr lang="en-GB" sz="1600" dirty="0">
                <a:latin typeface="Times New Roman" panose="02020603050405020304" pitchFamily="18" charset="0"/>
              </a:rPr>
              <a:t>be used to distinguish a real </a:t>
            </a:r>
            <a:r>
              <a:rPr lang="en-GB" sz="1600" dirty="0" smtClean="0">
                <a:latin typeface="Times New Roman" panose="02020603050405020304" pitchFamily="18" charset="0"/>
              </a:rPr>
              <a:t>fall [3].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wearable device will be mounted on human's waist at first to reflect the motion of human body </a:t>
            </a:r>
            <a:r>
              <a:rPr lang="en-GB" sz="1600" dirty="0" smtClean="0"/>
              <a:t>closely.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 normal activity of resting also has similar rotation as falling, it may trigger fall alarm when the body hits ground heavily. So the choice of </a:t>
            </a:r>
            <a:r>
              <a:rPr lang="en-GB" sz="1600" i="1" dirty="0" smtClean="0"/>
              <a:t>a</a:t>
            </a:r>
            <a:r>
              <a:rPr lang="en-GB" sz="1600" dirty="0"/>
              <a:t>  </a:t>
            </a:r>
            <a:r>
              <a:rPr lang="en-GB" sz="1600" dirty="0" smtClean="0"/>
              <a:t>threshold is </a:t>
            </a:r>
            <a:r>
              <a:rPr lang="en-GB" sz="1600" dirty="0"/>
              <a:t>quite important to distinguish falling from heavily lying activity. 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Threshold </a:t>
            </a:r>
            <a:r>
              <a:rPr lang="en-GB" sz="1600" dirty="0"/>
              <a:t>based fall detection algorithm will be used in this system. 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57" y="749668"/>
            <a:ext cx="3814301" cy="3640924"/>
          </a:xfrm>
          <a:prstGeom prst="rect">
            <a:avLst/>
          </a:prstGeom>
        </p:spPr>
      </p:pic>
      <p:sp>
        <p:nvSpPr>
          <p:cNvPr id="8" name="Google Shape;75;p13"/>
          <p:cNvSpPr txBox="1">
            <a:spLocks/>
          </p:cNvSpPr>
          <p:nvPr/>
        </p:nvSpPr>
        <p:spPr>
          <a:xfrm>
            <a:off x="223081" y="5714895"/>
            <a:ext cx="603917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dirty="0" smtClean="0"/>
              <a:t>[3] Falin </a:t>
            </a:r>
            <a:r>
              <a:rPr lang="en-GB" sz="1100" dirty="0"/>
              <a:t>Wu , Hengyang Zhao , Yan Zhao , Haibo Zhong, Development of a Wearable-Sensor-Based fall detection system, International Journal of Telemedicine and Applications, 2015, p.2-2, January </a:t>
            </a:r>
            <a:r>
              <a:rPr lang="en-GB" sz="1100" dirty="0" smtClean="0"/>
              <a:t>2015.</a:t>
            </a:r>
            <a:endParaRPr lang="en-US" sz="1100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1737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896" y="1350481"/>
            <a:ext cx="5807400" cy="1028009"/>
          </a:xfrm>
        </p:spPr>
        <p:txBody>
          <a:bodyPr/>
          <a:lstStyle/>
          <a:p>
            <a:r>
              <a:rPr lang="en-US" sz="2400" dirty="0" smtClean="0"/>
              <a:t>Similar System for Activity Recognition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7421" y="2740682"/>
            <a:ext cx="89665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Activity Recognition Using Sensor And Machine Learning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Classifiers.</a:t>
            </a:r>
          </a:p>
          <a:p>
            <a:endParaRPr lang="en-GB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takes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the features of signals based on time and frequency and PCA used to help in ﬁltering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features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and extract the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most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signiﬁcant ones that detect human activities as falling, abnormality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detection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and prediction of human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behaviour. [1]</a:t>
            </a:r>
          </a:p>
          <a:p>
            <a:endParaRPr lang="en-GB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From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the overall results, Multi-layer Perceptron Neural Network shown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to has </a:t>
            </a:r>
            <a:r>
              <a:rPr lang="en-GB" sz="1600" dirty="0">
                <a:solidFill>
                  <a:schemeClr val="tx2">
                    <a:lumMod val="25000"/>
                  </a:schemeClr>
                </a:solidFill>
              </a:rPr>
              <a:t>the highest accuracy compared to other </a:t>
            </a:r>
            <a:r>
              <a:rPr lang="en-GB" sz="1600" dirty="0" smtClean="0">
                <a:solidFill>
                  <a:schemeClr val="tx2">
                    <a:lumMod val="25000"/>
                  </a:schemeClr>
                </a:solidFill>
              </a:rPr>
              <a:t>classifier.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69" y="6077243"/>
            <a:ext cx="776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 Sukor, AS Abdull, A. Zakaria, and N. Abdul Rahim. Activity recognition using accelerometer sensor and machine learning classiers., IEEE, 2018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8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69" y="3404383"/>
            <a:ext cx="4218615" cy="3191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2" y="423364"/>
            <a:ext cx="6362772" cy="2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409" y="732553"/>
            <a:ext cx="5807400" cy="5366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Similar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System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for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Hand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Gesture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65" y="3917743"/>
            <a:ext cx="4576794" cy="22524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409" y="1585461"/>
            <a:ext cx="5807400" cy="34686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  <a:sym typeface="Roboto Slab"/>
              </a:rPr>
              <a:t>Hand gesture recognition interface for visually impaired and blind people.</a:t>
            </a:r>
          </a:p>
          <a:p>
            <a:endParaRPr lang="en-US" sz="1600" dirty="0">
              <a:solidFill>
                <a:schemeClr val="tx2">
                  <a:lumMod val="25000"/>
                </a:schemeClr>
              </a:solidFill>
              <a:sym typeface="Roboto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  <a:sym typeface="Roboto Slab"/>
              </a:rPr>
              <a:t>They used WEKA dataset that stores the structure of the sample. Algorithms used are  Naive Bayes Algorithm, HMM, Neural Networks, Decision trees, Support-Vector Machines,  k-nearest neighbor.  </a:t>
            </a:r>
          </a:p>
          <a:p>
            <a:endParaRPr lang="en-US" sz="1600" dirty="0">
              <a:solidFill>
                <a:schemeClr val="tx2">
                  <a:lumMod val="25000"/>
                </a:schemeClr>
              </a:solidFill>
              <a:sym typeface="Roboto Sla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  <a:sym typeface="Roboto Slab"/>
              </a:rPr>
              <a:t>The best results based on a SVM with a polynomial kernel and RZR (94.29%).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409" y="6265266"/>
            <a:ext cx="844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[2] Markus </a:t>
            </a:r>
            <a:r>
              <a:rPr lang="en-GB" dirty="0" err="1" smtClean="0"/>
              <a:t>Modelewski</a:t>
            </a:r>
            <a:r>
              <a:rPr lang="en-GB" dirty="0" smtClean="0"/>
              <a:t>, </a:t>
            </a:r>
            <a:r>
              <a:rPr lang="en-GB" dirty="0" err="1" smtClean="0"/>
              <a:t>Esteben</a:t>
            </a:r>
            <a:r>
              <a:rPr lang="en-GB" dirty="0" smtClean="0"/>
              <a:t> </a:t>
            </a:r>
            <a:r>
              <a:rPr lang="en-GB" dirty="0" err="1" smtClean="0"/>
              <a:t>Beyro</a:t>
            </a:r>
            <a:r>
              <a:rPr lang="en-GB" dirty="0" smtClean="0"/>
              <a:t> </a:t>
            </a:r>
            <a:r>
              <a:rPr lang="en-GB" dirty="0" err="1" smtClean="0"/>
              <a:t>Kaisar</a:t>
            </a:r>
            <a:r>
              <a:rPr lang="en-GB" dirty="0" smtClean="0"/>
              <a:t>. Hand Gesture recognition interface for visually impaired and blind people,IEEE,2012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409" y="732553"/>
            <a:ext cx="5807400" cy="7550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Context Diagram</a:t>
            </a:r>
            <a:endParaRPr lang="en-US" sz="2800" b="1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1" y="1487606"/>
            <a:ext cx="6906589" cy="45821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3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614</Words>
  <Application>Microsoft Office PowerPoint</Application>
  <PresentationFormat>On-screen Show (4:3)</PresentationFormat>
  <Paragraphs>106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Roboto Slab</vt:lpstr>
      <vt:lpstr>Source Sans Pro</vt:lpstr>
      <vt:lpstr>Times New Roman</vt:lpstr>
      <vt:lpstr>Cordelia template</vt:lpstr>
      <vt:lpstr>Smart Movement Recognition</vt:lpstr>
      <vt:lpstr>Introduction</vt:lpstr>
      <vt:lpstr>PowerPoint Presentation</vt:lpstr>
      <vt:lpstr>PowerPoint Presentation</vt:lpstr>
      <vt:lpstr>PowerPoint Presentation</vt:lpstr>
      <vt:lpstr>Similar System for Activity Recognition</vt:lpstr>
      <vt:lpstr>PowerPoint Presentation</vt:lpstr>
      <vt:lpstr>PowerPoint Presentation</vt:lpstr>
      <vt:lpstr>PowerPoint Presentation</vt:lpstr>
      <vt:lpstr>Functional Requirments </vt:lpstr>
      <vt:lpstr>Non-Functional Requirments </vt:lpstr>
      <vt:lpstr> Class Diagram</vt:lpstr>
      <vt:lpstr>PowerPoint Presentation</vt:lpstr>
      <vt:lpstr>Algorithms</vt:lpstr>
      <vt:lpstr>Activity Recognition Demo</vt:lpstr>
      <vt:lpstr>The Effect of PCA  Dimension Redution</vt:lpstr>
      <vt:lpstr>PowerPoint Presentation</vt:lpstr>
      <vt:lpstr>PowerPoint Presentation</vt:lpstr>
      <vt:lpstr>Stakeholders Refrences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Movement Recognition</dc:title>
  <dc:creator>Maha Fayez</dc:creator>
  <cp:lastModifiedBy>Katy Tadros</cp:lastModifiedBy>
  <cp:revision>51</cp:revision>
  <dcterms:modified xsi:type="dcterms:W3CDTF">2018-12-05T10:19:28Z</dcterms:modified>
</cp:coreProperties>
</file>