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8" r:id="rId2"/>
    <p:sldId id="298" r:id="rId3"/>
    <p:sldId id="297" r:id="rId4"/>
    <p:sldId id="285" r:id="rId5"/>
    <p:sldId id="299" r:id="rId6"/>
    <p:sldId id="303" r:id="rId7"/>
    <p:sldId id="292" r:id="rId8"/>
    <p:sldId id="286" r:id="rId9"/>
    <p:sldId id="287" r:id="rId10"/>
    <p:sldId id="305" r:id="rId11"/>
    <p:sldId id="264" r:id="rId12"/>
    <p:sldId id="288" r:id="rId13"/>
    <p:sldId id="301" r:id="rId14"/>
    <p:sldId id="294" r:id="rId15"/>
    <p:sldId id="307" r:id="rId16"/>
    <p:sldId id="306" r:id="rId17"/>
    <p:sldId id="296" r:id="rId18"/>
    <p:sldId id="295" r:id="rId19"/>
    <p:sldId id="300" r:id="rId20"/>
    <p:sldId id="304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4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092" autoAdjust="0"/>
  </p:normalViewPr>
  <p:slideViewPr>
    <p:cSldViewPr>
      <p:cViewPr>
        <p:scale>
          <a:sx n="60" d="100"/>
          <a:sy n="60" d="100"/>
        </p:scale>
        <p:origin x="-1680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4571D-8E2C-42DD-A15A-49E2E8F73612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EE46C-BE17-47D9-9241-ACA8E02FEF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1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EE46C-BE17-47D9-9241-ACA8E02FEFD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9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EE46C-BE17-47D9-9241-ACA8E02FEF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5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671" y="533400"/>
            <a:ext cx="8610600" cy="9906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LOCO</a:t>
            </a:r>
            <a:endParaRPr lang="en-US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5784273"/>
            <a:ext cx="7239000" cy="838200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By: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Abdelrahman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Samir,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Fady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Khaled, Rana Muhammed, Samar Saeid</a:t>
            </a:r>
          </a:p>
          <a:p>
            <a:pPr algn="l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Supervised by: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Dr. Mohamed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Elgazzar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Eng. Silvia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Soliman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C:\Users\saed\Desktop\iot-internet-of-things-princip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32114" r="3811" b="7407"/>
          <a:stretch/>
        </p:blipFill>
        <p:spPr bwMode="auto">
          <a:xfrm>
            <a:off x="685799" y="1981200"/>
            <a:ext cx="7682345" cy="35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ed\Desktop\Misr_International_University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91" y="99796"/>
            <a:ext cx="1362908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K-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nn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a non-parametric method used for classification and </a:t>
            </a:r>
            <a:r>
              <a:rPr lang="en-US" dirty="0" smtClean="0"/>
              <a:t>regression.</a:t>
            </a:r>
          </a:p>
          <a:p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Disadvantages: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does not learn anything from the training data and simply uses the training data itself for </a:t>
            </a:r>
            <a:r>
              <a:rPr lang="en-US" dirty="0" smtClean="0">
                <a:solidFill>
                  <a:schemeClr val="tx2"/>
                </a:solidFill>
              </a:rPr>
              <a:t>classification.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600200"/>
          </a:xfrm>
        </p:spPr>
        <p:txBody>
          <a:bodyPr/>
          <a:lstStyle/>
          <a:p>
            <a:r>
              <a:rPr lang="en-US" dirty="0" smtClean="0"/>
              <a:t>Data Design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C:\Users\saed\Desktop\datab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59952" cy="458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Random forest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/>
              <a:t>supervised learning </a:t>
            </a:r>
            <a:r>
              <a:rPr lang="en-US" sz="2800" dirty="0" smtClean="0"/>
              <a:t>algorithm. It </a:t>
            </a:r>
            <a:r>
              <a:rPr lang="en-US" sz="2800" dirty="0"/>
              <a:t>creates a forest and makes it somehow random. The „forest“ it builds, is an ensemble of Decision Trees, most of the time trained with the “bagging” method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The general idea of the bagging method is that a combination of learning models increases the overall result.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Random Forest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Why 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Random Forest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GB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it can handle large amount of data </a:t>
            </a:r>
            <a:r>
              <a:rPr lang="en-US" dirty="0" smtClean="0">
                <a:solidFill>
                  <a:schemeClr val="tx2"/>
                </a:solidFill>
              </a:rPr>
              <a:t>sets.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it </a:t>
            </a:r>
            <a:r>
              <a:rPr lang="en-US" dirty="0">
                <a:solidFill>
                  <a:schemeClr val="tx2"/>
                </a:solidFill>
              </a:rPr>
              <a:t>can be used for both regression and classification tasks .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Low chances of overfitting.</a:t>
            </a:r>
            <a:endParaRPr lang="en-GB" dirty="0" smtClean="0">
              <a:solidFill>
                <a:schemeClr val="tx2"/>
              </a:solidFill>
            </a:endParaRPr>
          </a:p>
          <a:p>
            <a:endParaRPr lang="en-GB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7" name="Picture 3" descr="C:\Users\saed\Desktop\pics\BSa3J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587"/>
            <a:ext cx="8296275" cy="44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6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C:\Users\saed\Desktop\pics\0adcf2d6-6de6-4237-b9cf-69fb93d2e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588250" cy="451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0" y="3810000"/>
            <a:ext cx="6597650" cy="487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 descr="C:\Users\saed\Desktop\pics\d0d2eeaa-2baa-42d8-a636-93bae70cda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3" y="1524000"/>
            <a:ext cx="6818586" cy="504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5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Sequence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170" name="Picture 2" descr="C:\Users\saed\Desktop\seq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4682"/>
            <a:ext cx="8402637" cy="418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5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146" name="Picture 2" descr="C:\Users\saed\Desktop\Screenshot_20190225-0009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23777" r="3922" b="19659"/>
          <a:stretch/>
        </p:blipFill>
        <p:spPr bwMode="auto">
          <a:xfrm>
            <a:off x="4648200" y="1662545"/>
            <a:ext cx="3905250" cy="51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ed\Desktop\Screenshot_20190225-0008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11806" r="4224" b="31174"/>
          <a:stretch/>
        </p:blipFill>
        <p:spPr bwMode="auto">
          <a:xfrm>
            <a:off x="609600" y="1662545"/>
            <a:ext cx="3714750" cy="49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5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2918" y="1898073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Electric power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consumption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(kWh per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capita).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22763" r="34440" b="9984"/>
          <a:stretch/>
        </p:blipFill>
        <p:spPr bwMode="auto">
          <a:xfrm>
            <a:off x="1371600" y="2756210"/>
            <a:ext cx="6287274" cy="410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9/21/2018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600200"/>
          </a:xfrm>
        </p:spPr>
        <p:txBody>
          <a:bodyPr/>
          <a:lstStyle/>
          <a:p>
            <a:r>
              <a:rPr lang="en-US" sz="4800" dirty="0" smtClean="0"/>
              <a:t>Achievements and stakeholder status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Ranked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/>
              <a:t> place  in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Emirates NBD Future Intelligence</a:t>
            </a:r>
            <a:r>
              <a:rPr lang="en-US" dirty="0" smtClean="0"/>
              <a:t> program competition.</a:t>
            </a:r>
          </a:p>
          <a:p>
            <a:endParaRPr lang="en-US" dirty="0"/>
          </a:p>
          <a:p>
            <a:r>
              <a:rPr lang="en-US" dirty="0" smtClean="0"/>
              <a:t>Based on recommendation from the CEO of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Bodo-cloud</a:t>
            </a:r>
            <a:r>
              <a:rPr lang="en-US" dirty="0" smtClean="0"/>
              <a:t> we started finding our clients.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[1]  J.  Lu,  Y.  T.  Shams,  and  K.  Whitehouse,  “Smart  blueprints:  how  </a:t>
            </a:r>
            <a:r>
              <a:rPr lang="en-US" sz="1800" dirty="0" err="1"/>
              <a:t>simplesensors</a:t>
            </a:r>
            <a:r>
              <a:rPr lang="en-US" sz="1800" dirty="0"/>
              <a:t> can collaboratively map out their own locations in the home,”</a:t>
            </a:r>
            <a:r>
              <a:rPr lang="en-US" sz="1800" dirty="0" err="1"/>
              <a:t>ACMTransactions</a:t>
            </a:r>
            <a:r>
              <a:rPr lang="en-US" sz="1800" dirty="0"/>
              <a:t> on Sensor Networks (TOSN), vol. 11, no. 1, p. 19, 2014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[</a:t>
            </a:r>
            <a:r>
              <a:rPr lang="en-US" sz="1800" dirty="0"/>
              <a:t>2]  M.  S.  </a:t>
            </a:r>
            <a:r>
              <a:rPr lang="en-US" sz="1800" dirty="0" err="1"/>
              <a:t>Golanbari</a:t>
            </a:r>
            <a:r>
              <a:rPr lang="en-US" sz="1800" dirty="0"/>
              <a:t>  and  M.  B.  </a:t>
            </a:r>
            <a:r>
              <a:rPr lang="en-US" sz="1800" dirty="0" err="1"/>
              <a:t>Tahoori</a:t>
            </a:r>
            <a:r>
              <a:rPr lang="en-US" sz="1800" dirty="0"/>
              <a:t>,  “Runtime  adjustment  of  </a:t>
            </a:r>
            <a:r>
              <a:rPr lang="en-US" sz="1800" dirty="0" err="1"/>
              <a:t>iot</a:t>
            </a:r>
            <a:r>
              <a:rPr lang="en-US" sz="1800" dirty="0"/>
              <a:t>  system-on-chips for minimum energy operation,” in2018 55th ACM/ESDA/</a:t>
            </a:r>
            <a:r>
              <a:rPr lang="en-US" sz="1800" dirty="0" err="1"/>
              <a:t>IEEEDesign</a:t>
            </a:r>
            <a:r>
              <a:rPr lang="en-US" sz="1800" dirty="0"/>
              <a:t> Automation Conference (DAC), pp. 1–6, IEEE, 2018.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Recommending placement </a:t>
            </a:r>
            <a:r>
              <a:rPr lang="en-US" sz="2800" dirty="0"/>
              <a:t>of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IOT devices</a:t>
            </a:r>
            <a:r>
              <a:rPr lang="en-US" sz="2800" dirty="0"/>
              <a:t>, based on </a:t>
            </a:r>
            <a:r>
              <a:rPr lang="en-US" sz="2800" dirty="0" smtClean="0"/>
              <a:t>the analysis of data </a:t>
            </a:r>
            <a:r>
              <a:rPr lang="en-US" sz="2800" dirty="0"/>
              <a:t>of each device.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Saving power </a:t>
            </a:r>
            <a:r>
              <a:rPr lang="en-US" sz="2800" dirty="0"/>
              <a:t>and increasing battery life.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00200"/>
          </a:xfrm>
        </p:spPr>
        <p:txBody>
          <a:bodyPr/>
          <a:lstStyle/>
          <a:p>
            <a:r>
              <a:rPr lang="en-US" dirty="0" smtClean="0"/>
              <a:t>System Overview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 descr="C:\Users\saed\Desktop\ov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278"/>
          <a:stretch/>
        </p:blipFill>
        <p:spPr bwMode="auto">
          <a:xfrm>
            <a:off x="200854" y="1600200"/>
            <a:ext cx="8764588" cy="39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00200"/>
          </a:xfrm>
        </p:spPr>
        <p:txBody>
          <a:bodyPr/>
          <a:lstStyle/>
          <a:p>
            <a:r>
              <a:rPr lang="en-US" dirty="0" smtClean="0"/>
              <a:t>Context Diagram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 descr="C:\Users\saed\Desktop\print\contex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9436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4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00200"/>
          </a:xfrm>
        </p:spPr>
        <p:txBody>
          <a:bodyPr/>
          <a:lstStyle/>
          <a:p>
            <a:r>
              <a:rPr lang="en-US" dirty="0" smtClean="0"/>
              <a:t>Architecture Diagrams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C:\Users\saed\Desktop\mvc archetcture Diagra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893166" cy="520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9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600200"/>
          </a:xfrm>
        </p:spPr>
        <p:txBody>
          <a:bodyPr/>
          <a:lstStyle/>
          <a:p>
            <a:r>
              <a:rPr lang="en-US" dirty="0" smtClean="0"/>
              <a:t>Architecture Diagrams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 descr="C:\Users\saed\Desktop\Blank Diagram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" b="2298"/>
          <a:stretch/>
        </p:blipFill>
        <p:spPr bwMode="auto">
          <a:xfrm>
            <a:off x="609600" y="1295400"/>
            <a:ext cx="80772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3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9725" y="38100"/>
            <a:ext cx="9601200" cy="1447800"/>
          </a:xfrm>
        </p:spPr>
        <p:txBody>
          <a:bodyPr/>
          <a:lstStyle/>
          <a:p>
            <a:r>
              <a:rPr lang="en-US" dirty="0" smtClean="0"/>
              <a:t>Decomposition description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 descr="C:\Users\saed\Desktop\UML Class Diagram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r="5167" b="26363"/>
          <a:stretch/>
        </p:blipFill>
        <p:spPr bwMode="auto">
          <a:xfrm>
            <a:off x="0" y="1623690"/>
            <a:ext cx="9144000" cy="504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SVM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classifier that is  </a:t>
            </a:r>
            <a:r>
              <a:rPr lang="en-US" dirty="0">
                <a:solidFill>
                  <a:schemeClr val="tx2"/>
                </a:solidFill>
              </a:rPr>
              <a:t>defined by a separating </a:t>
            </a:r>
            <a:r>
              <a:rPr lang="en-US" dirty="0" smtClean="0">
                <a:solidFill>
                  <a:schemeClr val="tx2"/>
                </a:solidFill>
              </a:rPr>
              <a:t>hyperplane into classes.</a:t>
            </a:r>
          </a:p>
          <a:p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Disadvantages: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limitation is speed and size, both in training and testing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It is less efficient when dealing with discrete data.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7596</TotalTime>
  <Words>415</Words>
  <Application>Microsoft Office PowerPoint</Application>
  <PresentationFormat>On-screen Show (4:3)</PresentationFormat>
  <Paragraphs>94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Executive</vt:lpstr>
      <vt:lpstr>LOCO</vt:lpstr>
      <vt:lpstr>Introduction:</vt:lpstr>
      <vt:lpstr>Scope</vt:lpstr>
      <vt:lpstr>System Overview</vt:lpstr>
      <vt:lpstr>Context Diagram</vt:lpstr>
      <vt:lpstr>Architecture Diagrams</vt:lpstr>
      <vt:lpstr>Architecture Diagrams</vt:lpstr>
      <vt:lpstr>Decomposition description</vt:lpstr>
      <vt:lpstr>SVM</vt:lpstr>
      <vt:lpstr>K-nn</vt:lpstr>
      <vt:lpstr>Data Design</vt:lpstr>
      <vt:lpstr>Random forest</vt:lpstr>
      <vt:lpstr>Random Forest</vt:lpstr>
      <vt:lpstr>User Interface</vt:lpstr>
      <vt:lpstr>User Interface</vt:lpstr>
      <vt:lpstr>User Interface</vt:lpstr>
      <vt:lpstr>Sequence Diagram</vt:lpstr>
      <vt:lpstr>Demo</vt:lpstr>
      <vt:lpstr>Feedback</vt:lpstr>
      <vt:lpstr>Achievements and stakeholder status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saed</dc:creator>
  <cp:lastModifiedBy>saed</cp:lastModifiedBy>
  <cp:revision>157</cp:revision>
  <dcterms:created xsi:type="dcterms:W3CDTF">2018-09-14T13:12:07Z</dcterms:created>
  <dcterms:modified xsi:type="dcterms:W3CDTF">2019-05-14T21:28:15Z</dcterms:modified>
</cp:coreProperties>
</file>