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71" r:id="rId3"/>
    <p:sldId id="259" r:id="rId4"/>
    <p:sldId id="260" r:id="rId5"/>
    <p:sldId id="273" r:id="rId6"/>
    <p:sldId id="261" r:id="rId7"/>
    <p:sldId id="276" r:id="rId8"/>
    <p:sldId id="264" r:id="rId9"/>
    <p:sldId id="281" r:id="rId10"/>
    <p:sldId id="282" r:id="rId11"/>
    <p:sldId id="266" r:id="rId12"/>
    <p:sldId id="278" r:id="rId13"/>
    <p:sldId id="279" r:id="rId14"/>
    <p:sldId id="267" r:id="rId15"/>
    <p:sldId id="269" r:id="rId16"/>
    <p:sldId id="280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6092" autoAdjust="0"/>
  </p:normalViewPr>
  <p:slideViewPr>
    <p:cSldViewPr>
      <p:cViewPr>
        <p:scale>
          <a:sx n="76" d="100"/>
          <a:sy n="76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4571D-8E2C-42DD-A15A-49E2E8F7361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EE46C-BE17-47D9-9241-ACA8E02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1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E46C-BE17-47D9-9241-ACA8E02FEF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E46C-BE17-47D9-9241-ACA8E02FEF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E46C-BE17-47D9-9241-ACA8E02FEF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C9ADCE-DE1A-46C0-BF57-1C62198655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87592"/>
            <a:ext cx="8610600" cy="1524000"/>
          </a:xfrm>
        </p:spPr>
        <p:txBody>
          <a:bodyPr/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Enhancing Indoor IOT Network Design to support energy Saving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5784273"/>
            <a:ext cx="7239000" cy="8382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Abdelrahman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Samir,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Fady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Khaled, Rana Muhammed, Samar Saeid</a:t>
            </a:r>
          </a:p>
          <a:p>
            <a:pPr algn="l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Supervised by: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Dr. Mohamed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Elgazzar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Eng. Silvia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Soliman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saed\Desktop\iot-internet-of-things-princi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32114" r="3811" b="7407"/>
          <a:stretch/>
        </p:blipFill>
        <p:spPr bwMode="auto">
          <a:xfrm>
            <a:off x="685800" y="2209800"/>
            <a:ext cx="7682345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ed\Desktop\Misr_International_University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91" y="99796"/>
            <a:ext cx="1362908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Scope: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The system will create a map of the room using Wi-Fi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IT will give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optimal corner placement of the given IOT devices with the least power consumption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extended battery life of IOT devices.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Input: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 1: Historical data.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3" descr="C:\Users\saed\Desktop\42436555_2012918712263917_599731992785217126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4"/>
          <a:stretch/>
        </p:blipFill>
        <p:spPr bwMode="auto">
          <a:xfrm>
            <a:off x="152400" y="3070964"/>
            <a:ext cx="849278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Input: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 1: Historical data.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2" descr="C:\Users\saed\Desktop\42381513_239026733436789_8455443480741675008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13"/>
          <a:stretch/>
        </p:blipFill>
        <p:spPr bwMode="auto">
          <a:xfrm>
            <a:off x="44885" y="2880986"/>
            <a:ext cx="89450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Input: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 2: Processed image.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6"/>
          <a:stretch/>
        </p:blipFill>
        <p:spPr bwMode="auto">
          <a:xfrm>
            <a:off x="1828800" y="2990589"/>
            <a:ext cx="4967614" cy="343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Processing: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Model is trained by </a:t>
            </a:r>
            <a:r>
              <a:rPr lang="en-US" sz="2800" dirty="0" smtClean="0">
                <a:solidFill>
                  <a:schemeClr val="tx1"/>
                </a:solidFill>
              </a:rPr>
              <a:t>Random Forest </a:t>
            </a:r>
            <a:r>
              <a:rPr lang="en-US" sz="2800" dirty="0" smtClean="0">
                <a:solidFill>
                  <a:schemeClr val="tx1"/>
                </a:solidFill>
              </a:rPr>
              <a:t>the using the </a:t>
            </a:r>
            <a:r>
              <a:rPr lang="en-US" sz="2800" dirty="0" smtClean="0">
                <a:solidFill>
                  <a:schemeClr val="tx1"/>
                </a:solidFill>
              </a:rPr>
              <a:t>parameters(Distance, Transmission Rate, </a:t>
            </a:r>
            <a:r>
              <a:rPr lang="en-US" sz="2800" dirty="0" smtClean="0">
                <a:solidFill>
                  <a:schemeClr val="tx1"/>
                </a:solidFill>
              </a:rPr>
              <a:t>etc.).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Image processing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(Canny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Edge detection).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/>
              <a:t>Expected results and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Placement recommendation of IOT devices, based on the historical data of each device.</a:t>
            </a:r>
          </a:p>
          <a:p>
            <a:r>
              <a:rPr lang="en-US" sz="2800" dirty="0" smtClean="0"/>
              <a:t>Saving power and increasing battery life.</a:t>
            </a:r>
            <a:endParaRPr lang="en-US" sz="2800" dirty="0"/>
          </a:p>
        </p:txBody>
      </p:sp>
      <p:pic>
        <p:nvPicPr>
          <p:cNvPr id="4098" name="Picture 2" descr="C:\Users\saed\Desktop\herotest-100012430-gall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38068" b="5897"/>
          <a:stretch/>
        </p:blipFill>
        <p:spPr bwMode="auto">
          <a:xfrm>
            <a:off x="1869510" y="4191000"/>
            <a:ext cx="5181600" cy="19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6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</a:t>
            </a:r>
            <a:r>
              <a:rPr lang="en-US" dirty="0" smtClean="0"/>
              <a:t>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"</a:t>
            </a:r>
            <a:r>
              <a:rPr lang="en-US" sz="1400" dirty="0"/>
              <a:t>Electric Power Consumption (Kwh Per Capita) | Data." Data.worldbank.org. </a:t>
            </a:r>
            <a:r>
              <a:rPr lang="en-US" sz="1400" dirty="0" err="1"/>
              <a:t>N.p</a:t>
            </a:r>
            <a:r>
              <a:rPr lang="en-US" sz="1400" dirty="0"/>
              <a:t>., 2018. Web. 23 Sept. 2018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“B</a:t>
            </a:r>
            <a:r>
              <a:rPr lang="en-US" sz="1400" dirty="0"/>
              <a:t>. </a:t>
            </a:r>
            <a:r>
              <a:rPr lang="en-US" sz="1400" dirty="0" err="1"/>
              <a:t>Xie</a:t>
            </a:r>
            <a:r>
              <a:rPr lang="en-US" sz="1400" dirty="0"/>
              <a:t>, G. Tan, and T. He, “</a:t>
            </a:r>
            <a:r>
              <a:rPr lang="en-US" sz="1400" dirty="0" err="1"/>
              <a:t>Spinlight</a:t>
            </a:r>
            <a:r>
              <a:rPr lang="en-US" sz="1400" dirty="0"/>
              <a:t>:  A high accuracy and robust </a:t>
            </a:r>
            <a:r>
              <a:rPr lang="en-US" sz="1400" dirty="0" err="1"/>
              <a:t>lightpositioning</a:t>
            </a:r>
            <a:r>
              <a:rPr lang="en-US" sz="1400" dirty="0"/>
              <a:t> system for indoor applications,” </a:t>
            </a:r>
            <a:r>
              <a:rPr lang="en-US" sz="1400" dirty="0" err="1"/>
              <a:t>inProceedings</a:t>
            </a:r>
            <a:r>
              <a:rPr lang="en-US" sz="1400" dirty="0"/>
              <a:t> of the 13th ACM14</a:t>
            </a:r>
          </a:p>
          <a:p>
            <a:r>
              <a:rPr lang="en-US" sz="1400" dirty="0"/>
              <a:t>Conference on Embedded Networked Sensor Systems, pp. 211–223, </a:t>
            </a:r>
            <a:r>
              <a:rPr lang="en-US" sz="1400" dirty="0" smtClean="0"/>
              <a:t>ACM,2015”</a:t>
            </a:r>
          </a:p>
          <a:p>
            <a:r>
              <a:rPr lang="en-US" sz="1400" dirty="0"/>
              <a:t>“P. A. </a:t>
            </a:r>
            <a:r>
              <a:rPr lang="en-US" sz="1400" dirty="0" err="1"/>
              <a:t>Novikov</a:t>
            </a:r>
            <a:r>
              <a:rPr lang="en-US" sz="1400" dirty="0"/>
              <a:t>, A. D. </a:t>
            </a:r>
            <a:r>
              <a:rPr lang="en-US" sz="1400" dirty="0" err="1"/>
              <a:t>Khomonenko</a:t>
            </a:r>
            <a:r>
              <a:rPr lang="en-US" sz="1400" dirty="0"/>
              <a:t>, and E. L. Yakovlev, “Justification </a:t>
            </a:r>
            <a:r>
              <a:rPr lang="en-US" sz="1400" dirty="0" err="1"/>
              <a:t>ofthe</a:t>
            </a:r>
            <a:r>
              <a:rPr lang="en-US" sz="1400" dirty="0"/>
              <a:t> choice of neural networks learning algorithms for indoor mobile </a:t>
            </a:r>
            <a:r>
              <a:rPr lang="en-US" sz="1400" dirty="0" err="1"/>
              <a:t>posi-tioning</a:t>
            </a:r>
            <a:r>
              <a:rPr lang="en-US" sz="1400" dirty="0"/>
              <a:t>,” </a:t>
            </a:r>
            <a:r>
              <a:rPr lang="en-US" sz="1400" dirty="0" err="1"/>
              <a:t>inProceedings</a:t>
            </a:r>
            <a:r>
              <a:rPr lang="en-US" sz="1400" dirty="0"/>
              <a:t> of the 11th Central &amp; Eastern European </a:t>
            </a:r>
            <a:r>
              <a:rPr lang="en-US" sz="1400" dirty="0" err="1"/>
              <a:t>SoftwareEngineering</a:t>
            </a:r>
            <a:r>
              <a:rPr lang="en-US" sz="1400" dirty="0"/>
              <a:t> Conference in Russia, p. 9, ACM, </a:t>
            </a:r>
            <a:r>
              <a:rPr lang="en-US" sz="1400" dirty="0" smtClean="0"/>
              <a:t>2015.”</a:t>
            </a:r>
          </a:p>
          <a:p>
            <a:r>
              <a:rPr lang="en-US" sz="1400" dirty="0"/>
              <a:t>“N. Ding, D. Wagner, X. Chen, A. Pathak, Y. C. Hu, and A. Rice, “Char-</a:t>
            </a:r>
            <a:r>
              <a:rPr lang="en-US" sz="1400" dirty="0" err="1"/>
              <a:t>acterizing</a:t>
            </a:r>
            <a:r>
              <a:rPr lang="en-US" sz="1400" dirty="0"/>
              <a:t> and modeling the impact of wireless signal strength on smart-phone  battery  </a:t>
            </a:r>
            <a:r>
              <a:rPr lang="en-US" sz="1400" dirty="0" err="1"/>
              <a:t>drain,”ACM</a:t>
            </a:r>
            <a:r>
              <a:rPr lang="en-US" sz="1400" dirty="0"/>
              <a:t> SIGMETRICS Performance Evaluation Re-view, vol. 41, no. 1, pp. 29–40, 2013</a:t>
            </a:r>
            <a:r>
              <a:rPr lang="en-US" sz="1400" dirty="0" smtClean="0"/>
              <a:t>.”</a:t>
            </a:r>
          </a:p>
          <a:p>
            <a:r>
              <a:rPr lang="en-US" sz="1400" dirty="0" smtClean="0"/>
              <a:t>“Y</a:t>
            </a:r>
            <a:r>
              <a:rPr lang="en-US" sz="1400" dirty="0"/>
              <a:t>.  Jian,  S.  </a:t>
            </a:r>
            <a:r>
              <a:rPr lang="en-US" sz="1400" dirty="0" err="1"/>
              <a:t>Lall</a:t>
            </a:r>
            <a:r>
              <a:rPr lang="en-US" sz="1400" dirty="0"/>
              <a:t>,  and  R.  </a:t>
            </a:r>
            <a:r>
              <a:rPr lang="en-US" sz="1400" dirty="0" err="1"/>
              <a:t>Sivakumar</a:t>
            </a:r>
            <a:r>
              <a:rPr lang="en-US" sz="1400" dirty="0"/>
              <a:t>,  “Poster:  Twirl::  On  the  benefits  </a:t>
            </a:r>
            <a:r>
              <a:rPr lang="en-US" sz="1400" dirty="0" err="1"/>
              <a:t>ofadapting</a:t>
            </a:r>
            <a:r>
              <a:rPr lang="en-US" sz="1400" dirty="0"/>
              <a:t> orientation of a </a:t>
            </a:r>
            <a:r>
              <a:rPr lang="en-US" sz="1400" dirty="0" err="1"/>
              <a:t>wifi</a:t>
            </a:r>
            <a:r>
              <a:rPr lang="en-US" sz="1400" dirty="0"/>
              <a:t> access-point,” </a:t>
            </a:r>
            <a:r>
              <a:rPr lang="en-US" sz="1400" dirty="0" err="1"/>
              <a:t>inProceedings</a:t>
            </a:r>
            <a:r>
              <a:rPr lang="en-US" sz="1400" dirty="0"/>
              <a:t> of the 15th An-</a:t>
            </a:r>
            <a:r>
              <a:rPr lang="en-US" sz="1400" dirty="0" err="1"/>
              <a:t>nual</a:t>
            </a:r>
            <a:r>
              <a:rPr lang="en-US" sz="1400" dirty="0"/>
              <a:t> International Conference on Mobile Systems, Applications, and </a:t>
            </a:r>
            <a:r>
              <a:rPr lang="en-US" sz="1400" dirty="0" err="1"/>
              <a:t>Ser</a:t>
            </a:r>
            <a:r>
              <a:rPr lang="en-US" sz="1400" dirty="0"/>
              <a:t>-vices, pp. 174–174, ACM, 2017</a:t>
            </a:r>
            <a:r>
              <a:rPr lang="en-US" sz="1400" dirty="0" smtClean="0"/>
              <a:t>.”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Introduction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Related </a:t>
            </a:r>
            <a:r>
              <a:rPr lang="en-US" dirty="0"/>
              <a:t>Work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Problem </a:t>
            </a:r>
            <a:r>
              <a:rPr lang="en-US" dirty="0"/>
              <a:t>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System overview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sz="2400" dirty="0" smtClean="0"/>
              <a:t> </a:t>
            </a:r>
            <a:r>
              <a:rPr lang="en-US" sz="2400" dirty="0"/>
              <a:t>Input </a:t>
            </a:r>
            <a:endParaRPr lang="en-US" sz="2400" dirty="0" smtClean="0"/>
          </a:p>
          <a:p>
            <a:pPr marL="1257300" lvl="2" indent="-457200">
              <a:buFont typeface="+mj-lt"/>
              <a:buAutoNum type="alphaLcParenR"/>
            </a:pPr>
            <a:r>
              <a:rPr lang="en-US" sz="2400" dirty="0" smtClean="0"/>
              <a:t>Processing </a:t>
            </a:r>
            <a:endParaRPr lang="en-US" sz="2400" dirty="0"/>
          </a:p>
          <a:p>
            <a:pPr marL="1257300" lvl="2" indent="-457200">
              <a:buFont typeface="+mj-lt"/>
              <a:buAutoNum type="alphaLcParenR"/>
            </a:pPr>
            <a:r>
              <a:rPr lang="en-US" sz="2400" dirty="0" smtClean="0"/>
              <a:t>Output 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) Expected results and contribution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3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IOT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C:\Users\saed\Desktop\Sensors-for-I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4" y="2286000"/>
            <a:ext cx="4343400" cy="39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35274" r="40018" b="15666"/>
          <a:stretch/>
        </p:blipFill>
        <p:spPr bwMode="auto">
          <a:xfrm>
            <a:off x="1143000" y="2895600"/>
            <a:ext cx="6289344" cy="333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89807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Estimated number of connected IOT devices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2918" y="189807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Electric power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consumption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(kWh per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capita).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22763" r="34440" b="9984"/>
          <a:stretch/>
        </p:blipFill>
        <p:spPr bwMode="auto">
          <a:xfrm>
            <a:off x="1371600" y="2756210"/>
            <a:ext cx="6287274" cy="410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299261"/>
              </p:ext>
            </p:extLst>
          </p:nvPr>
        </p:nvGraphicFramePr>
        <p:xfrm>
          <a:off x="152400" y="1524000"/>
          <a:ext cx="8763001" cy="518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5375"/>
                <a:gridCol w="962025"/>
                <a:gridCol w="1066800"/>
                <a:gridCol w="1600200"/>
                <a:gridCol w="609600"/>
                <a:gridCol w="1447800"/>
                <a:gridCol w="990600"/>
                <a:gridCol w="990601"/>
              </a:tblGrid>
              <a:tr h="5200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Paper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Author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Problem Statement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Contribution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Algorithm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Pros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Cons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</a:tr>
              <a:tr h="20408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Justification of the Choice of Neural Networks Learning Algorithms for Indoor Mobile Positioning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Pavel A. </a:t>
                      </a:r>
                      <a:r>
                        <a:rPr lang="en-US" sz="1200" dirty="0" err="1" smtClean="0"/>
                        <a:t>Novikov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 </a:t>
                      </a:r>
                      <a:r>
                        <a:rPr lang="en-US" sz="1200" dirty="0" smtClean="0"/>
                        <a:t>Anatoly D. </a:t>
                      </a:r>
                      <a:r>
                        <a:rPr lang="en-US" sz="1200" dirty="0" err="1" smtClean="0"/>
                        <a:t>Khomonenko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err="1" smtClean="0"/>
                        <a:t>Evgeny</a:t>
                      </a:r>
                      <a:r>
                        <a:rPr lang="en-US" sz="1200" dirty="0" smtClean="0"/>
                        <a:t> L. Yakovlev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GPS either doesn’t work indoors or provide location data with a very high error of about 100-150 meters.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 may</a:t>
                      </a:r>
                    </a:p>
                    <a:p>
                      <a:r>
                        <a:rPr lang="en-US" sz="1200" dirty="0" smtClean="0"/>
                        <a:t>work on the mobile devices as well as on desktop computers.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RProp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Navigation software package that uses the</a:t>
                      </a:r>
                    </a:p>
                    <a:p>
                      <a:r>
                        <a:rPr lang="en-US" sz="1200" dirty="0" smtClean="0"/>
                        <a:t>model  ANN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software package can run on the existing infrastructure of Wi-</a:t>
                      </a:r>
                    </a:p>
                    <a:p>
                      <a:r>
                        <a:rPr lang="en-US" sz="1200" dirty="0" smtClean="0"/>
                        <a:t>Fi networks that are deployed in a variety of areas.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must manually map the radio</a:t>
                      </a:r>
                    </a:p>
                    <a:p>
                      <a:r>
                        <a:rPr lang="en-US" sz="1200" dirty="0" smtClean="0"/>
                        <a:t>fingerprint.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</a:tr>
              <a:tr h="22589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Measuring Sensor to Cloud Energy Consumption</a:t>
                      </a:r>
                    </a:p>
                    <a:p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H </a:t>
                      </a:r>
                      <a:r>
                        <a:rPr lang="en-US" sz="1200" dirty="0" err="1" smtClean="0"/>
                        <a:t>Azni</a:t>
                      </a:r>
                      <a:r>
                        <a:rPr lang="en-US" sz="1200" dirty="0" smtClean="0"/>
                        <a:t>, Abdul </a:t>
                      </a:r>
                      <a:r>
                        <a:rPr lang="en-US" sz="1200" dirty="0" err="1" smtClean="0"/>
                        <a:t>Fuad</a:t>
                      </a:r>
                      <a:r>
                        <a:rPr lang="en-US" sz="1200" dirty="0" smtClean="0"/>
                        <a:t> Abdul Rahman, </a:t>
                      </a:r>
                      <a:r>
                        <a:rPr lang="en-US" sz="1200" dirty="0" err="1" smtClean="0"/>
                        <a:t>Najwa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Hayaati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Mohd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Alwi</a:t>
                      </a:r>
                      <a:r>
                        <a:rPr lang="en-US" sz="1200" dirty="0" smtClean="0"/>
                        <a:t>. 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IoT</a:t>
                      </a:r>
                      <a:r>
                        <a:rPr lang="en-US" sz="1200" dirty="0" smtClean="0"/>
                        <a:t> devices must provide seamless connectivity while obeying</a:t>
                      </a:r>
                    </a:p>
                    <a:p>
                      <a:r>
                        <a:rPr lang="en-US" sz="1200" dirty="0" smtClean="0"/>
                        <a:t>strict power and size constraints. 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150" dirty="0" smtClean="0"/>
                        <a:t>series of simple experiments which measure the energy consumption of two </a:t>
                      </a:r>
                      <a:r>
                        <a:rPr lang="en-US" sz="1150" dirty="0" err="1" smtClean="0"/>
                        <a:t>IoT</a:t>
                      </a:r>
                      <a:r>
                        <a:rPr lang="en-US" sz="1150" dirty="0" smtClean="0"/>
                        <a:t> Sensor Nodes transmitting data to the cloud. They will be used to view the best one between wire and wireless for </a:t>
                      </a:r>
                      <a:r>
                        <a:rPr lang="en-US" sz="1150" dirty="0" err="1" smtClean="0"/>
                        <a:t>IoT</a:t>
                      </a:r>
                      <a:r>
                        <a:rPr lang="en-US" sz="1150" dirty="0" smtClean="0"/>
                        <a:t> Sensor Nodes implementation</a:t>
                      </a:r>
                      <a:r>
                        <a:rPr lang="en-US" sz="1100" dirty="0" smtClean="0"/>
                        <a:t>.</a:t>
                      </a:r>
                      <a:endParaRPr lang="en-US" sz="11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__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the differences between wire and wireless is only 100</a:t>
                      </a:r>
                    </a:p>
                    <a:p>
                      <a:r>
                        <a:rPr lang="en-US" sz="1200" dirty="0" smtClean="0"/>
                        <a:t>Minutes of </a:t>
                      </a:r>
                      <a:r>
                        <a:rPr lang="en-US" sz="1200" baseline="0" dirty="0" smtClean="0"/>
                        <a:t>battery life.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Wired</a:t>
                      </a:r>
                      <a:r>
                        <a:rPr lang="en-US" sz="1200" baseline="0" dirty="0" smtClean="0"/>
                        <a:t> consumed less power than the wireless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uses</a:t>
                      </a:r>
                    </a:p>
                    <a:p>
                      <a:r>
                        <a:rPr lang="en-US" sz="1200" dirty="0" smtClean="0"/>
                        <a:t> only</a:t>
                      </a:r>
                      <a:r>
                        <a:rPr lang="en-US" sz="1200" baseline="0" dirty="0" smtClean="0"/>
                        <a:t>  2.4GHz wireless protocol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03728"/>
              </p:ext>
            </p:extLst>
          </p:nvPr>
        </p:nvGraphicFramePr>
        <p:xfrm>
          <a:off x="228600" y="1524000"/>
          <a:ext cx="8763001" cy="53037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5375"/>
                <a:gridCol w="1095375"/>
                <a:gridCol w="1126972"/>
                <a:gridCol w="1063779"/>
                <a:gridCol w="1095375"/>
                <a:gridCol w="1095375"/>
                <a:gridCol w="1095375"/>
                <a:gridCol w="1095375"/>
              </a:tblGrid>
              <a:tr h="5200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Paper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Author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Problem Statement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Contribution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Algorithm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Pros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Cons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</a:tr>
              <a:tr h="201531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Poster: Twirl: On the Benefits of</a:t>
                      </a:r>
                    </a:p>
                    <a:p>
                      <a:r>
                        <a:rPr lang="en-US" sz="1200" dirty="0" smtClean="0"/>
                        <a:t>Adapting Orientation of a </a:t>
                      </a:r>
                      <a:r>
                        <a:rPr lang="en-US" sz="1200" dirty="0" err="1" smtClean="0"/>
                        <a:t>WiFi</a:t>
                      </a:r>
                      <a:r>
                        <a:rPr lang="en-US" sz="1200" dirty="0" smtClean="0"/>
                        <a:t> Access-Point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Yubing</a:t>
                      </a:r>
                      <a:r>
                        <a:rPr lang="en-US" sz="1200" dirty="0" smtClean="0"/>
                        <a:t> Jian, </a:t>
                      </a:r>
                      <a:r>
                        <a:rPr lang="en-US" sz="1200" dirty="0" err="1" smtClean="0"/>
                        <a:t>Shruti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Lall</a:t>
                      </a:r>
                      <a:r>
                        <a:rPr lang="en-US" sz="1200" dirty="0" smtClean="0"/>
                        <a:t>, and </a:t>
                      </a:r>
                      <a:r>
                        <a:rPr lang="en-US" sz="1200" dirty="0" err="1" smtClean="0"/>
                        <a:t>Raghupathy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Sivakumar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main problem is how poorly the network performs as a consequence of poor placement of </a:t>
                      </a:r>
                      <a:r>
                        <a:rPr lang="en-US" sz="1200" dirty="0" err="1" smtClean="0"/>
                        <a:t>wifi's</a:t>
                      </a:r>
                      <a:r>
                        <a:rPr lang="en-US" sz="1200" dirty="0" smtClean="0"/>
                        <a:t> access point.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experiments on the performance of the network, in different places with different antenna angles.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__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improve the</a:t>
                      </a:r>
                    </a:p>
                    <a:p>
                      <a:r>
                        <a:rPr lang="en-US" sz="1200" dirty="0" smtClean="0"/>
                        <a:t>network performance up to 1:5x. Using Antenna, and by 1.8x</a:t>
                      </a:r>
                      <a:r>
                        <a:rPr lang="en-US" sz="1200" baseline="0" dirty="0" smtClean="0"/>
                        <a:t> using twirl.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Simple</a:t>
                      </a:r>
                      <a:r>
                        <a:rPr lang="en-US" sz="1200" baseline="0" dirty="0" smtClean="0"/>
                        <a:t>  method of increasing performance.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__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</a:tr>
              <a:tr h="24786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Characterizing and Modeling the Impact of Wireless </a:t>
                      </a:r>
                      <a:r>
                        <a:rPr lang="en-US" sz="1200" dirty="0" err="1" smtClean="0"/>
                        <a:t>SignalStrength</a:t>
                      </a:r>
                      <a:r>
                        <a:rPr lang="en-US" sz="1200" dirty="0" smtClean="0"/>
                        <a:t> on Smartphone Battery Drain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Ning Ding,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Daniel Wagner,</a:t>
                      </a:r>
                      <a:r>
                        <a:rPr lang="en-US" sz="1200" baseline="0" dirty="0" smtClean="0"/>
                        <a:t>  </a:t>
                      </a:r>
                      <a:endParaRPr lang="en-US" sz="1200" dirty="0" smtClean="0"/>
                    </a:p>
                    <a:p>
                      <a:r>
                        <a:rPr lang="en-US" sz="1200" dirty="0" err="1" smtClean="0"/>
                        <a:t>Xiaomeng</a:t>
                      </a:r>
                      <a:r>
                        <a:rPr lang="en-US" sz="1200" dirty="0" smtClean="0"/>
                        <a:t> Chen,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 smtClean="0"/>
                    </a:p>
                    <a:p>
                      <a:r>
                        <a:rPr lang="en-US" sz="1200" dirty="0" err="1" smtClean="0"/>
                        <a:t>Abhinav</a:t>
                      </a:r>
                      <a:r>
                        <a:rPr lang="en-US" sz="1200" dirty="0" smtClean="0"/>
                        <a:t> Pathak,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Y. Charlie Hu,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Andrew Rice</a:t>
                      </a:r>
                      <a:r>
                        <a:rPr lang="en-US" sz="1200" dirty="0"/>
                        <a:t>.</a:t>
                      </a:r>
                      <a:endParaRPr lang="en-US" sz="1200" dirty="0" smtClean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many cell phone users experience frequent poor signal strength, and how negatively it could impact the battery.</a:t>
                      </a:r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first measurement study of 3G and </a:t>
                      </a:r>
                      <a:r>
                        <a:rPr lang="en-US" sz="1200" dirty="0" err="1" smtClean="0"/>
                        <a:t>WiFi</a:t>
                      </a:r>
                      <a:r>
                        <a:rPr lang="en-US" sz="1200" dirty="0" smtClean="0"/>
                        <a:t> signal strength experienced by (3785) smart phone users over 1 to 19 months of daily usage.</a:t>
                      </a:r>
                    </a:p>
                    <a:p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__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3785 users on which the study was conducted, had 43\% and 21\% of their data sent in the time of poor 3G and </a:t>
                      </a:r>
                      <a:r>
                        <a:rPr lang="en-US" sz="1200" dirty="0" err="1" smtClean="0"/>
                        <a:t>WiFi</a:t>
                      </a:r>
                      <a:r>
                        <a:rPr lang="en-US" sz="1200" dirty="0" smtClean="0"/>
                        <a:t> signal strength, respectively.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new model prediction error stays within 5.4%. Similarly,</a:t>
                      </a:r>
                    </a:p>
                    <a:p>
                      <a:r>
                        <a:rPr lang="en-US" sz="1200" dirty="0" smtClean="0"/>
                        <a:t>for 3G the new model has an error rate of less than 7.2%, in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__</a:t>
                      </a:r>
                      <a:endParaRPr lang="en-US" sz="1200" dirty="0"/>
                    </a:p>
                  </a:txBody>
                  <a:tcPr marL="89715" marR="89715" marT="44857" marB="44857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Misplacement of indoor </a:t>
            </a:r>
            <a:r>
              <a:rPr lang="en-US" sz="2800" dirty="0" smtClean="0"/>
              <a:t>IOT devices causes different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issues</a:t>
            </a:r>
            <a:r>
              <a:rPr lang="en-US" sz="2800" dirty="0" smtClean="0"/>
              <a:t> such as: overlapping of their ranges, long distance between devices, poor coverage, etc. which may cause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higher power consumption</a:t>
            </a:r>
            <a:r>
              <a:rPr lang="en-US" sz="2800" dirty="0" smtClean="0"/>
              <a:t>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4639"/>
            <a:ext cx="8229600" cy="373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884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2368</TotalTime>
  <Words>968</Words>
  <Application>Microsoft Office PowerPoint</Application>
  <PresentationFormat>On-screen Show (4:3)</PresentationFormat>
  <Paragraphs>155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Enhancing Indoor IOT Network Design to support energy Saving </vt:lpstr>
      <vt:lpstr>Agenda</vt:lpstr>
      <vt:lpstr>Introduction:</vt:lpstr>
      <vt:lpstr>Introduction:</vt:lpstr>
      <vt:lpstr>Introduction:</vt:lpstr>
      <vt:lpstr>Related Work</vt:lpstr>
      <vt:lpstr>Related Work</vt:lpstr>
      <vt:lpstr>Problem Statement</vt:lpstr>
      <vt:lpstr>System Overview</vt:lpstr>
      <vt:lpstr>System Overview</vt:lpstr>
      <vt:lpstr>System Overview</vt:lpstr>
      <vt:lpstr>System Overview</vt:lpstr>
      <vt:lpstr>System Overview</vt:lpstr>
      <vt:lpstr>System Overview</vt:lpstr>
      <vt:lpstr>Expected results and contribution</vt:lpstr>
      <vt:lpstr>Demo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saed</dc:creator>
  <cp:lastModifiedBy>saed</cp:lastModifiedBy>
  <cp:revision>106</cp:revision>
  <dcterms:created xsi:type="dcterms:W3CDTF">2018-09-14T13:12:07Z</dcterms:created>
  <dcterms:modified xsi:type="dcterms:W3CDTF">2019-05-14T21:50:27Z</dcterms:modified>
</cp:coreProperties>
</file>