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76" r:id="rId6"/>
    <p:sldId id="260" r:id="rId7"/>
    <p:sldId id="261" r:id="rId8"/>
    <p:sldId id="263" r:id="rId9"/>
    <p:sldId id="270" r:id="rId10"/>
    <p:sldId id="271" r:id="rId11"/>
    <p:sldId id="273" r:id="rId12"/>
    <p:sldId id="262" r:id="rId13"/>
    <p:sldId id="264" r:id="rId14"/>
    <p:sldId id="272" r:id="rId15"/>
    <p:sldId id="265" r:id="rId16"/>
    <p:sldId id="277" r:id="rId17"/>
    <p:sldId id="266" r:id="rId18"/>
    <p:sldId id="275" r:id="rId19"/>
    <p:sldId id="274" r:id="rId20"/>
    <p:sldId id="268"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A295B-FC24-4956-AFB4-55EEFEE3F8C9}" type="datetimeFigureOut">
              <a:rPr lang="en-GB" smtClean="0"/>
              <a:t>11/05/2020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181AE-30E3-441C-B6ED-BD17D42A723E}" type="slidenum">
              <a:rPr lang="en-GB" smtClean="0"/>
              <a:t>‹#›</a:t>
            </a:fld>
            <a:endParaRPr lang="en-GB"/>
          </a:p>
        </p:txBody>
      </p:sp>
    </p:spTree>
    <p:extLst>
      <p:ext uri="{BB962C8B-B14F-4D97-AF65-F5344CB8AC3E}">
        <p14:creationId xmlns:p14="http://schemas.microsoft.com/office/powerpoint/2010/main" val="374997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12181AE-30E3-441C-B6ED-BD17D42A723E}" type="slidenum">
              <a:rPr lang="en-GB" smtClean="0"/>
              <a:t>1</a:t>
            </a:fld>
            <a:endParaRPr lang="en-GB"/>
          </a:p>
        </p:txBody>
      </p:sp>
    </p:spTree>
    <p:extLst>
      <p:ext uri="{BB962C8B-B14F-4D97-AF65-F5344CB8AC3E}">
        <p14:creationId xmlns:p14="http://schemas.microsoft.com/office/powerpoint/2010/main" val="33751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AE7869-DF13-4345-B936-DCC390C61328}" type="datetime1">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7218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5D9E68-98D2-46A3-935B-A5141B037883}" type="datetime1">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135968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239B9B-3EDB-4664-A3F1-9FB2FC52D86A}" type="datetime1">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163338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C397FE-C6D2-425A-8BC1-072191712719}" type="datetime1">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205822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347930-B08E-4EA9-8470-7FD585B9A274}" type="datetime1">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335606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242650-F4F1-4028-B43E-E7E1478B7500}" type="datetime1">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25120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5D8727-29BB-4E24-B23E-FAD88D339C5B}" type="datetime1">
              <a:rPr lang="en-GB" smtClean="0"/>
              <a:t>11/05/2020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356362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50199C-E9D3-4475-877E-186AAD45B991}" type="datetime1">
              <a:rPr lang="en-GB" smtClean="0"/>
              <a:t>11/05/2020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215170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80B7F-D64A-47B2-92BD-D2D3A76E5059}" type="datetime1">
              <a:rPr lang="en-GB" smtClean="0"/>
              <a:t>11/05/2020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6597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1B932-37DE-4B31-BD79-F6EBA5B95E10}" type="datetime1">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428745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64E01-89A8-45E8-825E-162CD1125167}" type="datetime1">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C8103-9A8A-4008-9163-6E37BF4EDD07}" type="slidenum">
              <a:rPr lang="en-GB" smtClean="0"/>
              <a:t>‹#›</a:t>
            </a:fld>
            <a:endParaRPr lang="en-GB"/>
          </a:p>
        </p:txBody>
      </p:sp>
    </p:spTree>
    <p:extLst>
      <p:ext uri="{BB962C8B-B14F-4D97-AF65-F5344CB8AC3E}">
        <p14:creationId xmlns:p14="http://schemas.microsoft.com/office/powerpoint/2010/main" val="155785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34E7E-6B49-45CE-8FB3-14C439229A86}" type="datetime1">
              <a:rPr lang="en-GB" smtClean="0"/>
              <a:t>11/05/2020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C8103-9A8A-4008-9163-6E37BF4EDD07}" type="slidenum">
              <a:rPr lang="en-GB" smtClean="0"/>
              <a:t>‹#›</a:t>
            </a:fld>
            <a:endParaRPr lang="en-GB"/>
          </a:p>
        </p:txBody>
      </p:sp>
    </p:spTree>
    <p:extLst>
      <p:ext uri="{BB962C8B-B14F-4D97-AF65-F5344CB8AC3E}">
        <p14:creationId xmlns:p14="http://schemas.microsoft.com/office/powerpoint/2010/main" val="4032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ate.net/publication/337622106_Fake_News_Analysis_Modeling_Using_Quote_Retweet"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cs.stir.ac.uk/~dbh/downloads/Fake_News_ICASSP_2019.pdf" TargetMode="External"/><Relationship Id="rId4" Type="http://schemas.openxmlformats.org/officeDocument/2006/relationships/hyperlink" Target="http://inass.org/2020/2020022927.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0733" y="1381164"/>
            <a:ext cx="9144000" cy="2387600"/>
          </a:xfrm>
        </p:spPr>
        <p:txBody>
          <a:bodyPr/>
          <a:lstStyle/>
          <a:p>
            <a:r>
              <a:rPr lang="en-US" dirty="0" smtClean="0"/>
              <a:t>Fake tweets detection</a:t>
            </a:r>
            <a:endParaRPr lang="en-GB" dirty="0"/>
          </a:p>
        </p:txBody>
      </p:sp>
      <p:sp>
        <p:nvSpPr>
          <p:cNvPr id="4" name="CustomShape 1"/>
          <p:cNvSpPr/>
          <p:nvPr/>
        </p:nvSpPr>
        <p:spPr>
          <a:xfrm>
            <a:off x="1524000" y="3811792"/>
            <a:ext cx="9600120" cy="1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470" y="252815"/>
            <a:ext cx="2322149" cy="2322149"/>
          </a:xfrm>
          <a:prstGeom prst="rect">
            <a:avLst/>
          </a:prstGeom>
        </p:spPr>
      </p:pic>
      <p:sp>
        <p:nvSpPr>
          <p:cNvPr id="14" name="TextBox 13"/>
          <p:cNvSpPr txBox="1"/>
          <p:nvPr/>
        </p:nvSpPr>
        <p:spPr>
          <a:xfrm>
            <a:off x="3606075" y="4255951"/>
            <a:ext cx="5255664" cy="646331"/>
          </a:xfrm>
          <a:prstGeom prst="rect">
            <a:avLst/>
          </a:prstGeom>
          <a:noFill/>
        </p:spPr>
        <p:txBody>
          <a:bodyPr wrap="square" rtlCol="0">
            <a:spAutoFit/>
          </a:bodyPr>
          <a:lstStyle/>
          <a:p>
            <a:pPr algn="ctr"/>
            <a:r>
              <a:rPr lang="en-US" smtClean="0"/>
              <a:t>Mariam </a:t>
            </a:r>
            <a:r>
              <a:rPr lang="en-US" dirty="0" smtClean="0"/>
              <a:t>Khaled / </a:t>
            </a:r>
            <a:r>
              <a:rPr lang="en-US" dirty="0" err="1" smtClean="0"/>
              <a:t>Radwa</a:t>
            </a:r>
            <a:r>
              <a:rPr lang="en-US" dirty="0" smtClean="0"/>
              <a:t> Mostafa / Abdelrahman Gamal / John </a:t>
            </a:r>
            <a:r>
              <a:rPr lang="en-US" dirty="0" err="1" smtClean="0"/>
              <a:t>Gerges</a:t>
            </a:r>
            <a:endParaRPr lang="en-GB" dirty="0"/>
          </a:p>
        </p:txBody>
      </p:sp>
      <p:sp>
        <p:nvSpPr>
          <p:cNvPr id="15" name="TextBox 14"/>
          <p:cNvSpPr txBox="1"/>
          <p:nvPr/>
        </p:nvSpPr>
        <p:spPr>
          <a:xfrm>
            <a:off x="3532533" y="5144568"/>
            <a:ext cx="5255664" cy="646331"/>
          </a:xfrm>
          <a:prstGeom prst="rect">
            <a:avLst/>
          </a:prstGeom>
          <a:noFill/>
        </p:spPr>
        <p:txBody>
          <a:bodyPr wrap="square" rtlCol="0">
            <a:spAutoFit/>
          </a:bodyPr>
          <a:lstStyle/>
          <a:p>
            <a:r>
              <a:rPr lang="en-US" dirty="0" smtClean="0"/>
              <a:t>Supervisor: </a:t>
            </a:r>
            <a:r>
              <a:rPr lang="en-US" dirty="0" err="1" smtClean="0"/>
              <a:t>Diaa</a:t>
            </a:r>
            <a:r>
              <a:rPr lang="en-US" dirty="0" smtClean="0"/>
              <a:t> </a:t>
            </a:r>
            <a:r>
              <a:rPr lang="en-US" dirty="0" err="1" smtClean="0"/>
              <a:t>Salama</a:t>
            </a:r>
            <a:endParaRPr lang="en-US" dirty="0" smtClean="0"/>
          </a:p>
          <a:p>
            <a:r>
              <a:rPr lang="en-US" dirty="0" smtClean="0"/>
              <a:t>Teacher Assistant: Eng. </a:t>
            </a:r>
            <a:r>
              <a:rPr lang="en-US" dirty="0" err="1" smtClean="0"/>
              <a:t>Youmna</a:t>
            </a:r>
            <a:r>
              <a:rPr lang="en-US" dirty="0" smtClean="0"/>
              <a:t> </a:t>
            </a:r>
            <a:r>
              <a:rPr lang="en-US" dirty="0" err="1" smtClean="0"/>
              <a:t>Ibrahem</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8197" y="252815"/>
            <a:ext cx="2990094" cy="886970"/>
          </a:xfrm>
          <a:prstGeom prst="rect">
            <a:avLst/>
          </a:prstGeom>
        </p:spPr>
      </p:pic>
      <p:sp>
        <p:nvSpPr>
          <p:cNvPr id="5" name="Slide Number Placeholder 4"/>
          <p:cNvSpPr>
            <a:spLocks noGrp="1"/>
          </p:cNvSpPr>
          <p:nvPr>
            <p:ph type="sldNum" sz="quarter" idx="12"/>
          </p:nvPr>
        </p:nvSpPr>
        <p:spPr/>
        <p:txBody>
          <a:bodyPr/>
          <a:lstStyle/>
          <a:p>
            <a:fld id="{ABAC8103-9A8A-4008-9163-6E37BF4EDD07}" type="slidenum">
              <a:rPr lang="en-GB" smtClean="0"/>
              <a:t>1</a:t>
            </a:fld>
            <a:endParaRPr lang="en-GB"/>
          </a:p>
        </p:txBody>
      </p:sp>
    </p:spTree>
    <p:extLst>
      <p:ext uri="{BB962C8B-B14F-4D97-AF65-F5344CB8AC3E}">
        <p14:creationId xmlns:p14="http://schemas.microsoft.com/office/powerpoint/2010/main" val="823856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371" y="2673884"/>
            <a:ext cx="9987186" cy="4013196"/>
          </a:xfrm>
        </p:spPr>
      </p:pic>
      <p:sp>
        <p:nvSpPr>
          <p:cNvPr id="2" name="Title 1"/>
          <p:cNvSpPr>
            <a:spLocks noGrp="1"/>
          </p:cNvSpPr>
          <p:nvPr>
            <p:ph type="title"/>
          </p:nvPr>
        </p:nvSpPr>
        <p:spPr/>
        <p:txBody>
          <a:bodyPr/>
          <a:lstStyle/>
          <a:p>
            <a:endParaRPr lang="en-GB"/>
          </a:p>
        </p:txBody>
      </p:sp>
      <p:sp>
        <p:nvSpPr>
          <p:cNvPr id="5" name="CustomShape 1"/>
          <p:cNvSpPr/>
          <p:nvPr/>
        </p:nvSpPr>
        <p:spPr>
          <a:xfrm rot="5400000">
            <a:off x="4673600" y="-4673597"/>
            <a:ext cx="2844802"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2" y="203203"/>
            <a:ext cx="2438400" cy="2438400"/>
          </a:xfrm>
          <a:prstGeom prst="rect">
            <a:avLst/>
          </a:prstGeom>
        </p:spPr>
      </p:pic>
      <p:sp>
        <p:nvSpPr>
          <p:cNvPr id="7" name="Rectangle 6"/>
          <p:cNvSpPr/>
          <p:nvPr/>
        </p:nvSpPr>
        <p:spPr>
          <a:xfrm>
            <a:off x="224155" y="359498"/>
            <a:ext cx="8384964" cy="923330"/>
          </a:xfrm>
          <a:prstGeom prst="rect">
            <a:avLst/>
          </a:prstGeom>
        </p:spPr>
        <p:txBody>
          <a:bodyPr wrap="square">
            <a:spAutoFit/>
          </a:bodyPr>
          <a:lstStyle/>
          <a:p>
            <a:r>
              <a:rPr lang="en-US" sz="5400" b="1" spc="-1" dirty="0" smtClean="0">
                <a:solidFill>
                  <a:srgbClr val="FFFFFF"/>
                </a:solidFill>
                <a:latin typeface="Roboto Light"/>
                <a:ea typeface="Roboto Light"/>
              </a:rPr>
              <a:t>Sequence Diagram</a:t>
            </a:r>
            <a:endParaRPr lang="en-GB" sz="5400" dirty="0"/>
          </a:p>
        </p:txBody>
      </p:sp>
      <p:sp>
        <p:nvSpPr>
          <p:cNvPr id="8" name="TextBox 7"/>
          <p:cNvSpPr txBox="1"/>
          <p:nvPr/>
        </p:nvSpPr>
        <p:spPr>
          <a:xfrm>
            <a:off x="2016807" y="1288983"/>
            <a:ext cx="3948157" cy="584775"/>
          </a:xfrm>
          <a:prstGeom prst="rect">
            <a:avLst/>
          </a:prstGeom>
          <a:noFill/>
        </p:spPr>
        <p:txBody>
          <a:bodyPr wrap="square" rtlCol="0">
            <a:spAutoFit/>
          </a:bodyPr>
          <a:lstStyle/>
          <a:p>
            <a:r>
              <a:rPr lang="en-US" sz="3200" dirty="0" smtClean="0">
                <a:solidFill>
                  <a:schemeClr val="bg1"/>
                </a:solidFill>
              </a:rPr>
              <a:t>Searching Username</a:t>
            </a:r>
            <a:endParaRPr lang="en-GB" sz="3200" dirty="0">
              <a:solidFill>
                <a:schemeClr val="bg1"/>
              </a:solidFill>
            </a:endParaRPr>
          </a:p>
        </p:txBody>
      </p:sp>
      <p:sp>
        <p:nvSpPr>
          <p:cNvPr id="11" name="Slide Number Placeholder 10"/>
          <p:cNvSpPr>
            <a:spLocks noGrp="1"/>
          </p:cNvSpPr>
          <p:nvPr>
            <p:ph type="sldNum" sz="quarter" idx="12"/>
          </p:nvPr>
        </p:nvSpPr>
        <p:spPr/>
        <p:txBody>
          <a:bodyPr/>
          <a:lstStyle/>
          <a:p>
            <a:fld id="{ABAC8103-9A8A-4008-9163-6E37BF4EDD07}" type="slidenum">
              <a:rPr lang="en-GB" smtClean="0"/>
              <a:t>10</a:t>
            </a:fld>
            <a:endParaRPr lang="en-GB"/>
          </a:p>
        </p:txBody>
      </p:sp>
    </p:spTree>
    <p:extLst>
      <p:ext uri="{BB962C8B-B14F-4D97-AF65-F5344CB8AC3E}">
        <p14:creationId xmlns:p14="http://schemas.microsoft.com/office/powerpoint/2010/main" val="280559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0" y="0"/>
            <a:ext cx="4113720" cy="6856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1622" y="-315646"/>
            <a:ext cx="6530461" cy="7172962"/>
          </a:xfrm>
        </p:spPr>
      </p:pic>
      <p:sp>
        <p:nvSpPr>
          <p:cNvPr id="2" name="Title 1"/>
          <p:cNvSpPr>
            <a:spLocks noGrp="1"/>
          </p:cNvSpPr>
          <p:nvPr>
            <p:ph type="title"/>
          </p:nvPr>
        </p:nvSpPr>
        <p:spPr>
          <a:xfrm>
            <a:off x="0" y="365125"/>
            <a:ext cx="10515600" cy="1325563"/>
          </a:xfrm>
        </p:spPr>
        <p:txBody>
          <a:bodyPr>
            <a:normAutofit/>
          </a:bodyPr>
          <a:lstStyle/>
          <a:p>
            <a:r>
              <a:rPr lang="en-US" b="1" dirty="0" smtClean="0">
                <a:solidFill>
                  <a:schemeClr val="bg1"/>
                </a:solidFill>
              </a:rPr>
              <a:t>Process Diagram</a:t>
            </a:r>
            <a:endParaRPr lang="en-GB" b="1" dirty="0">
              <a:solidFill>
                <a:schemeClr val="bg1"/>
              </a:solidFill>
            </a:endParaRPr>
          </a:p>
        </p:txBody>
      </p:sp>
      <p:sp>
        <p:nvSpPr>
          <p:cNvPr id="4" name="Slide Number Placeholder 3"/>
          <p:cNvSpPr>
            <a:spLocks noGrp="1"/>
          </p:cNvSpPr>
          <p:nvPr>
            <p:ph type="sldNum" sz="quarter" idx="12"/>
          </p:nvPr>
        </p:nvSpPr>
        <p:spPr/>
        <p:txBody>
          <a:bodyPr/>
          <a:lstStyle/>
          <a:p>
            <a:fld id="{ABAC8103-9A8A-4008-9163-6E37BF4EDD07}" type="slidenum">
              <a:rPr lang="en-GB" smtClean="0"/>
              <a:t>11</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92" y="2598151"/>
            <a:ext cx="2850735" cy="2850735"/>
          </a:xfrm>
          <a:prstGeom prst="rect">
            <a:avLst/>
          </a:prstGeom>
        </p:spPr>
      </p:pic>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111" y="-316042"/>
            <a:ext cx="7754918" cy="7172962"/>
          </a:xfrm>
          <a:prstGeom prst="rect">
            <a:avLst/>
          </a:prstGeom>
        </p:spPr>
      </p:pic>
    </p:spTree>
    <p:extLst>
      <p:ext uri="{BB962C8B-B14F-4D97-AF65-F5344CB8AC3E}">
        <p14:creationId xmlns:p14="http://schemas.microsoft.com/office/powerpoint/2010/main" val="1537902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37240" y="532440"/>
            <a:ext cx="3639600" cy="11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0" strike="noStrike" spc="-1" dirty="0" smtClean="0">
                <a:solidFill>
                  <a:srgbClr val="FFFFFF"/>
                </a:solidFill>
                <a:latin typeface="Roboto Light"/>
                <a:ea typeface="Roboto Light"/>
              </a:rPr>
              <a:t>Objective </a:t>
            </a:r>
            <a:endParaRPr lang="x-none" sz="3600" b="0" strike="noStrike" spc="-1" dirty="0">
              <a:latin typeface="Arial"/>
            </a:endParaRPr>
          </a:p>
        </p:txBody>
      </p:sp>
      <p:sp>
        <p:nvSpPr>
          <p:cNvPr id="10" name="CustomShape 2"/>
          <p:cNvSpPr/>
          <p:nvPr/>
        </p:nvSpPr>
        <p:spPr>
          <a:xfrm>
            <a:off x="237240" y="523800"/>
            <a:ext cx="363960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3600" b="0" strike="noStrike" spc="-1">
                <a:solidFill>
                  <a:srgbClr val="FFFFFF"/>
                </a:solidFill>
                <a:latin typeface="Roboto Light"/>
                <a:ea typeface="Roboto Light"/>
              </a:rPr>
              <a:t>Class </a:t>
            </a:r>
            <a:endParaRPr lang="x-none" sz="3600" b="0" strike="noStrike" spc="-1">
              <a:latin typeface="Arial"/>
            </a:endParaRPr>
          </a:p>
          <a:p>
            <a:pPr>
              <a:lnSpc>
                <a:spcPct val="100000"/>
              </a:lnSpc>
            </a:pPr>
            <a:r>
              <a:rPr lang="x-none" sz="3600" b="0" strike="noStrike" spc="-1">
                <a:solidFill>
                  <a:srgbClr val="FFFFFF"/>
                </a:solidFill>
                <a:latin typeface="Roboto Light"/>
                <a:ea typeface="Roboto Light"/>
              </a:rPr>
              <a:t>Diagram</a:t>
            </a:r>
            <a:endParaRPr lang="x-none" sz="3600" b="0" strike="noStrike" spc="-1">
              <a:latin typeface="Arial"/>
            </a:endParaRPr>
          </a:p>
        </p:txBody>
      </p:sp>
      <p:sp>
        <p:nvSpPr>
          <p:cNvPr id="2" name="Slide Number Placeholder 1"/>
          <p:cNvSpPr>
            <a:spLocks noGrp="1"/>
          </p:cNvSpPr>
          <p:nvPr>
            <p:ph type="sldNum" sz="quarter" idx="12"/>
          </p:nvPr>
        </p:nvSpPr>
        <p:spPr/>
        <p:txBody>
          <a:bodyPr/>
          <a:lstStyle/>
          <a:p>
            <a:fld id="{ABAC8103-9A8A-4008-9163-6E37BF4EDD07}" type="slidenum">
              <a:rPr lang="en-GB" smtClean="0"/>
              <a:t>12</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0" y="-111711"/>
            <a:ext cx="12660364" cy="6894924"/>
          </a:xfrm>
          <a:prstGeom prst="rect">
            <a:avLst/>
          </a:prstGeom>
        </p:spPr>
      </p:pic>
    </p:spTree>
    <p:extLst>
      <p:ext uri="{BB962C8B-B14F-4D97-AF65-F5344CB8AC3E}">
        <p14:creationId xmlns:p14="http://schemas.microsoft.com/office/powerpoint/2010/main" val="916927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0" y="8640"/>
            <a:ext cx="4113720" cy="6856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CustomShape 2"/>
          <p:cNvSpPr/>
          <p:nvPr/>
        </p:nvSpPr>
        <p:spPr>
          <a:xfrm>
            <a:off x="237240" y="532440"/>
            <a:ext cx="379628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4800" b="1" strike="noStrike" spc="-1" dirty="0">
                <a:solidFill>
                  <a:srgbClr val="FFFFFF"/>
                </a:solidFill>
                <a:latin typeface="Roboto Light"/>
                <a:ea typeface="Roboto Light"/>
              </a:rPr>
              <a:t>Architecture</a:t>
            </a:r>
            <a:endParaRPr lang="x-none" sz="4800" b="1" strike="noStrike" spc="-1" dirty="0">
              <a:latin typeface="Arial"/>
            </a:endParaRPr>
          </a:p>
          <a:p>
            <a:pPr>
              <a:lnSpc>
                <a:spcPct val="100000"/>
              </a:lnSpc>
            </a:pPr>
            <a:r>
              <a:rPr lang="x-none" sz="4800" b="1" strike="noStrike" spc="-1" dirty="0">
                <a:solidFill>
                  <a:srgbClr val="FFFFFF"/>
                </a:solidFill>
                <a:latin typeface="Roboto Light"/>
                <a:ea typeface="Roboto Light"/>
              </a:rPr>
              <a:t>Design </a:t>
            </a:r>
            <a:endParaRPr lang="x-none" sz="4800" b="1" strike="noStrike" spc="-1" dirty="0">
              <a:latin typeface="Arial"/>
            </a:endParaRPr>
          </a:p>
        </p:txBody>
      </p:sp>
      <p:pic>
        <p:nvPicPr>
          <p:cNvPr id="6" name="Picture 3"/>
          <p:cNvPicPr/>
          <p:nvPr/>
        </p:nvPicPr>
        <p:blipFill>
          <a:blip r:embed="rId2"/>
          <a:stretch/>
        </p:blipFill>
        <p:spPr>
          <a:xfrm>
            <a:off x="1003240" y="3358440"/>
            <a:ext cx="1868040" cy="1868040"/>
          </a:xfrm>
          <a:prstGeom prst="rect">
            <a:avLst/>
          </a:prstGeom>
          <a:ln>
            <a:noFill/>
          </a:ln>
        </p:spPr>
      </p:pic>
      <p:sp>
        <p:nvSpPr>
          <p:cNvPr id="2" name="Slide Number Placeholder 1"/>
          <p:cNvSpPr>
            <a:spLocks noGrp="1"/>
          </p:cNvSpPr>
          <p:nvPr>
            <p:ph type="sldNum" sz="quarter" idx="12"/>
          </p:nvPr>
        </p:nvSpPr>
        <p:spPr/>
        <p:txBody>
          <a:bodyPr/>
          <a:lstStyle/>
          <a:p>
            <a:fld id="{ABAC8103-9A8A-4008-9163-6E37BF4EDD07}" type="slidenum">
              <a:rPr lang="en-GB" smtClean="0"/>
              <a:t>13</a:t>
            </a:fld>
            <a:endParaRPr lang="en-GB"/>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0" y="-88573"/>
            <a:ext cx="6699903" cy="6894026"/>
          </a:xfrm>
        </p:spPr>
      </p:pic>
    </p:spTree>
    <p:extLst>
      <p:ext uri="{BB962C8B-B14F-4D97-AF65-F5344CB8AC3E}">
        <p14:creationId xmlns:p14="http://schemas.microsoft.com/office/powerpoint/2010/main" val="64680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9591" y="-238305"/>
            <a:ext cx="7272686" cy="7096305"/>
          </a:xfrm>
        </p:spPr>
      </p:pic>
      <p:sp>
        <p:nvSpPr>
          <p:cNvPr id="11" name="CustomShape 1"/>
          <p:cNvSpPr/>
          <p:nvPr/>
        </p:nvSpPr>
        <p:spPr>
          <a:xfrm>
            <a:off x="0" y="1080"/>
            <a:ext cx="4113720" cy="6856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Title 1"/>
          <p:cNvSpPr>
            <a:spLocks noGrp="1"/>
          </p:cNvSpPr>
          <p:nvPr>
            <p:ph type="title"/>
          </p:nvPr>
        </p:nvSpPr>
        <p:spPr>
          <a:xfrm>
            <a:off x="102550" y="365124"/>
            <a:ext cx="3871243" cy="1873873"/>
          </a:xfrm>
        </p:spPr>
        <p:txBody>
          <a:bodyPr/>
          <a:lstStyle/>
          <a:p>
            <a:r>
              <a:rPr lang="en-US" b="1" dirty="0" smtClean="0">
                <a:solidFill>
                  <a:schemeClr val="bg1"/>
                </a:solidFill>
              </a:rPr>
              <a:t>Activity Diagram</a:t>
            </a:r>
            <a:endParaRPr lang="en-GB" b="1" dirty="0">
              <a:solidFill>
                <a:schemeClr val="bg1"/>
              </a:solidFill>
            </a:endParaRPr>
          </a:p>
        </p:txBody>
      </p:sp>
      <p:sp>
        <p:nvSpPr>
          <p:cNvPr id="4" name="Slide Number Placeholder 3"/>
          <p:cNvSpPr>
            <a:spLocks noGrp="1"/>
          </p:cNvSpPr>
          <p:nvPr>
            <p:ph type="sldNum" sz="quarter" idx="12"/>
          </p:nvPr>
        </p:nvSpPr>
        <p:spPr/>
        <p:txBody>
          <a:bodyPr/>
          <a:lstStyle/>
          <a:p>
            <a:fld id="{ABAC8103-9A8A-4008-9163-6E37BF4EDD07}" type="slidenum">
              <a:rPr lang="en-GB" smtClean="0"/>
              <a:t>14</a:t>
            </a:fld>
            <a:endParaRPr lang="en-GB"/>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9" y="2603041"/>
            <a:ext cx="2438400" cy="2438400"/>
          </a:xfrm>
          <a:prstGeom prst="rect">
            <a:avLst/>
          </a:prstGeom>
        </p:spPr>
      </p:pic>
    </p:spTree>
    <p:extLst>
      <p:ext uri="{BB962C8B-B14F-4D97-AF65-F5344CB8AC3E}">
        <p14:creationId xmlns:p14="http://schemas.microsoft.com/office/powerpoint/2010/main" val="2910979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4479" y="33020"/>
            <a:ext cx="7197121" cy="6596380"/>
          </a:xfrm>
        </p:spPr>
      </p:pic>
      <p:sp>
        <p:nvSpPr>
          <p:cNvPr id="4" name="CustomShape 1"/>
          <p:cNvSpPr/>
          <p:nvPr/>
        </p:nvSpPr>
        <p:spPr>
          <a:xfrm>
            <a:off x="0" y="1080"/>
            <a:ext cx="4113720" cy="6856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CustomShape 2"/>
          <p:cNvSpPr/>
          <p:nvPr/>
        </p:nvSpPr>
        <p:spPr>
          <a:xfrm>
            <a:off x="237240" y="524880"/>
            <a:ext cx="3639600" cy="63828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5400" b="1" strike="noStrike" spc="-1" dirty="0">
                <a:solidFill>
                  <a:srgbClr val="FFFFFF"/>
                </a:solidFill>
                <a:latin typeface="Roboto Light"/>
                <a:ea typeface="Roboto Light"/>
              </a:rPr>
              <a:t>Database </a:t>
            </a:r>
            <a:endParaRPr lang="x-none" sz="5400" b="1" strike="noStrike" spc="-1" dirty="0">
              <a:latin typeface="Arial"/>
            </a:endParaRPr>
          </a:p>
        </p:txBody>
      </p:sp>
      <p:pic>
        <p:nvPicPr>
          <p:cNvPr id="6" name="Picture 5"/>
          <p:cNvPicPr/>
          <p:nvPr/>
        </p:nvPicPr>
        <p:blipFill>
          <a:blip r:embed="rId3"/>
          <a:stretch/>
        </p:blipFill>
        <p:spPr>
          <a:xfrm>
            <a:off x="982800" y="2436120"/>
            <a:ext cx="1986480" cy="1986480"/>
          </a:xfrm>
          <a:prstGeom prst="rect">
            <a:avLst/>
          </a:prstGeom>
          <a:solidFill>
            <a:schemeClr val="accent1"/>
          </a:solidFill>
          <a:ln>
            <a:noFill/>
          </a:ln>
        </p:spPr>
      </p:pic>
      <p:sp>
        <p:nvSpPr>
          <p:cNvPr id="2" name="Slide Number Placeholder 1"/>
          <p:cNvSpPr>
            <a:spLocks noGrp="1"/>
          </p:cNvSpPr>
          <p:nvPr>
            <p:ph type="sldNum" sz="quarter" idx="12"/>
          </p:nvPr>
        </p:nvSpPr>
        <p:spPr/>
        <p:txBody>
          <a:bodyPr/>
          <a:lstStyle/>
          <a:p>
            <a:fld id="{ABAC8103-9A8A-4008-9163-6E37BF4EDD07}" type="slidenum">
              <a:rPr lang="en-GB" smtClean="0"/>
              <a:t>15</a:t>
            </a:fld>
            <a:endParaRPr lang="en-GB"/>
          </a:p>
        </p:txBody>
      </p:sp>
    </p:spTree>
    <p:extLst>
      <p:ext uri="{BB962C8B-B14F-4D97-AF65-F5344CB8AC3E}">
        <p14:creationId xmlns:p14="http://schemas.microsoft.com/office/powerpoint/2010/main" val="3332323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rot="5400000">
            <a:off x="4673600" y="-4683757"/>
            <a:ext cx="2844802"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Title 1"/>
          <p:cNvSpPr>
            <a:spLocks noGrp="1"/>
          </p:cNvSpPr>
          <p:nvPr>
            <p:ph type="title"/>
          </p:nvPr>
        </p:nvSpPr>
        <p:spPr/>
        <p:txBody>
          <a:bodyPr/>
          <a:lstStyle/>
          <a:p>
            <a:r>
              <a:rPr lang="en-US" sz="5400" b="1" dirty="0" smtClean="0">
                <a:solidFill>
                  <a:schemeClr val="bg1"/>
                </a:solidFill>
              </a:rPr>
              <a:t>Survey</a:t>
            </a:r>
            <a:endParaRPr lang="en-GB" b="1" dirty="0">
              <a:solidFill>
                <a:schemeClr val="bg1"/>
              </a:solidFill>
            </a:endParaRPr>
          </a:p>
        </p:txBody>
      </p:sp>
      <p:sp>
        <p:nvSpPr>
          <p:cNvPr id="3" name="Content Placeholder 2"/>
          <p:cNvSpPr>
            <a:spLocks noGrp="1"/>
          </p:cNvSpPr>
          <p:nvPr>
            <p:ph idx="1"/>
          </p:nvPr>
        </p:nvSpPr>
        <p:spPr>
          <a:xfrm>
            <a:off x="330200" y="2834644"/>
            <a:ext cx="10515600" cy="4351338"/>
          </a:xfrm>
        </p:spPr>
        <p:txBody>
          <a:bodyPr/>
          <a:lstStyle/>
          <a:p>
            <a:pPr marL="0" indent="0">
              <a:buNone/>
            </a:pPr>
            <a:endParaRPr lang="en-US" dirty="0" smtClean="0"/>
          </a:p>
          <a:p>
            <a:pPr marL="0" indent="0">
              <a:buNone/>
            </a:pPr>
            <a:r>
              <a:rPr lang="en-US" dirty="0" smtClean="0"/>
              <a:t>We asked the people what makes</a:t>
            </a:r>
          </a:p>
          <a:p>
            <a:pPr marL="0" indent="0">
              <a:buNone/>
            </a:pPr>
            <a:r>
              <a:rPr lang="en-US" dirty="0" smtClean="0"/>
              <a:t>Them believe in tweet</a:t>
            </a:r>
          </a:p>
          <a:p>
            <a:pPr marL="0" indent="0">
              <a:buNone/>
            </a:pPr>
            <a:endParaRPr lang="en-GB" dirty="0"/>
          </a:p>
          <a:p>
            <a:r>
              <a:rPr lang="en-US" dirty="0" smtClean="0"/>
              <a:t>Logic of the sentence scored 77%</a:t>
            </a:r>
          </a:p>
          <a:p>
            <a:r>
              <a:rPr lang="en-US" dirty="0" smtClean="0"/>
              <a:t>Number of tweet feature scored 12.5%</a:t>
            </a:r>
          </a:p>
          <a:p>
            <a:r>
              <a:rPr lang="en-US" dirty="0" smtClean="0"/>
              <a:t>Emotion of tweet scored 10%</a:t>
            </a:r>
            <a:endParaRPr lang="en-GB" dirty="0"/>
          </a:p>
        </p:txBody>
      </p:sp>
      <p:sp>
        <p:nvSpPr>
          <p:cNvPr id="4" name="Slide Number Placeholder 3"/>
          <p:cNvSpPr>
            <a:spLocks noGrp="1"/>
          </p:cNvSpPr>
          <p:nvPr>
            <p:ph type="sldNum" sz="quarter" idx="12"/>
          </p:nvPr>
        </p:nvSpPr>
        <p:spPr/>
        <p:txBody>
          <a:bodyPr/>
          <a:lstStyle/>
          <a:p>
            <a:fld id="{ABAC8103-9A8A-4008-9163-6E37BF4EDD07}" type="slidenum">
              <a:rPr lang="en-GB" smtClean="0"/>
              <a:t>16</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484" y="3071047"/>
            <a:ext cx="5722783" cy="36504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2" y="168140"/>
            <a:ext cx="2438400" cy="2438400"/>
          </a:xfrm>
          <a:prstGeom prst="rect">
            <a:avLst/>
          </a:prstGeom>
        </p:spPr>
      </p:pic>
    </p:spTree>
    <p:extLst>
      <p:ext uri="{BB962C8B-B14F-4D97-AF65-F5344CB8AC3E}">
        <p14:creationId xmlns:p14="http://schemas.microsoft.com/office/powerpoint/2010/main" val="149736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rot="5400000">
            <a:off x="4673600" y="-4683757"/>
            <a:ext cx="2844802"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 name="CustomShape 2"/>
          <p:cNvSpPr/>
          <p:nvPr/>
        </p:nvSpPr>
        <p:spPr>
          <a:xfrm>
            <a:off x="237240" y="532440"/>
            <a:ext cx="981100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5400" b="1" strike="noStrike" spc="-1" dirty="0" smtClean="0">
                <a:solidFill>
                  <a:srgbClr val="FFFFFF"/>
                </a:solidFill>
                <a:latin typeface="Roboto Light"/>
                <a:ea typeface="Roboto Light"/>
              </a:rPr>
              <a:t>Possible</a:t>
            </a:r>
            <a:r>
              <a:rPr lang="en-US" sz="5400" b="1" strike="noStrike" spc="-1" dirty="0" smtClean="0">
                <a:solidFill>
                  <a:srgbClr val="FFFFFF"/>
                </a:solidFill>
                <a:latin typeface="Roboto Light"/>
                <a:ea typeface="Roboto Light"/>
              </a:rPr>
              <a:t> </a:t>
            </a:r>
            <a:r>
              <a:rPr lang="x-none" sz="5400" b="1" spc="-1" dirty="0">
                <a:solidFill>
                  <a:srgbClr val="FFFFFF"/>
                </a:solidFill>
                <a:latin typeface="Roboto Light"/>
                <a:ea typeface="Roboto Light"/>
              </a:rPr>
              <a:t>Stakeholders</a:t>
            </a:r>
            <a:endParaRPr lang="x-none" sz="5400" b="1" strike="noStrike" spc="-1" dirty="0">
              <a:latin typeface="Arial"/>
            </a:endParaRPr>
          </a:p>
          <a:p>
            <a:pPr>
              <a:lnSpc>
                <a:spcPct val="100000"/>
              </a:lnSpc>
            </a:pPr>
            <a:endParaRPr lang="x-none" sz="5400" b="0" strike="noStrike" spc="-1" dirty="0" smtClean="0">
              <a:latin typeface="Arial"/>
            </a:endParaRPr>
          </a:p>
          <a:p>
            <a:pPr>
              <a:lnSpc>
                <a:spcPct val="100000"/>
              </a:lnSpc>
            </a:pPr>
            <a:endParaRPr lang="x-none" sz="5400" b="0" strike="noStrike" spc="-1" dirty="0">
              <a:latin typeface="Arial"/>
            </a:endParaRPr>
          </a:p>
        </p:txBody>
      </p:sp>
      <p:pic>
        <p:nvPicPr>
          <p:cNvPr id="9" name="Picture 3"/>
          <p:cNvPicPr/>
          <p:nvPr/>
        </p:nvPicPr>
        <p:blipFill>
          <a:blip r:embed="rId2"/>
          <a:stretch/>
        </p:blipFill>
        <p:spPr>
          <a:xfrm>
            <a:off x="9248591" y="448560"/>
            <a:ext cx="1819440" cy="1819440"/>
          </a:xfrm>
          <a:prstGeom prst="rect">
            <a:avLst/>
          </a:prstGeom>
          <a:ln>
            <a:noFill/>
          </a:ln>
        </p:spPr>
      </p:pic>
      <p:sp>
        <p:nvSpPr>
          <p:cNvPr id="2" name="Content Placeholder 1"/>
          <p:cNvSpPr>
            <a:spLocks noGrp="1"/>
          </p:cNvSpPr>
          <p:nvPr>
            <p:ph idx="1"/>
          </p:nvPr>
        </p:nvSpPr>
        <p:spPr>
          <a:xfrm>
            <a:off x="237238" y="3598005"/>
            <a:ext cx="7283059" cy="4351338"/>
          </a:xfrm>
        </p:spPr>
        <p:txBody>
          <a:bodyPr/>
          <a:lstStyle/>
          <a:p>
            <a:r>
              <a:rPr lang="en-US" dirty="0" smtClean="0"/>
              <a:t>Anyone who can be </a:t>
            </a:r>
            <a:r>
              <a:rPr lang="en-US" dirty="0" smtClean="0">
                <a:solidFill>
                  <a:schemeClr val="accent1"/>
                </a:solidFill>
              </a:rPr>
              <a:t>affected</a:t>
            </a:r>
            <a:r>
              <a:rPr lang="en-US" dirty="0" smtClean="0"/>
              <a:t> by the spread of fake news or anyone </a:t>
            </a:r>
            <a:r>
              <a:rPr lang="en-US" dirty="0" smtClean="0">
                <a:solidFill>
                  <a:schemeClr val="accent1"/>
                </a:solidFill>
              </a:rPr>
              <a:t>interested</a:t>
            </a:r>
            <a:r>
              <a:rPr lang="en-US" dirty="0" smtClean="0"/>
              <a:t> in news</a:t>
            </a:r>
            <a:endParaRPr lang="en-GB" dirty="0"/>
          </a:p>
        </p:txBody>
      </p:sp>
      <p:sp>
        <p:nvSpPr>
          <p:cNvPr id="3" name="Slide Number Placeholder 2"/>
          <p:cNvSpPr>
            <a:spLocks noGrp="1"/>
          </p:cNvSpPr>
          <p:nvPr>
            <p:ph type="sldNum" sz="quarter" idx="12"/>
          </p:nvPr>
        </p:nvSpPr>
        <p:spPr/>
        <p:txBody>
          <a:bodyPr/>
          <a:lstStyle/>
          <a:p>
            <a:fld id="{ABAC8103-9A8A-4008-9163-6E37BF4EDD07}" type="slidenum">
              <a:rPr lang="en-GB" smtClean="0"/>
              <a:t>17</a:t>
            </a:fld>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8079" y="5013844"/>
            <a:ext cx="2901755" cy="15196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9759" y="4014666"/>
            <a:ext cx="3518019" cy="3518019"/>
          </a:xfrm>
          <a:prstGeom prst="rect">
            <a:avLst/>
          </a:prstGeom>
        </p:spPr>
      </p:pic>
    </p:spTree>
    <p:extLst>
      <p:ext uri="{BB962C8B-B14F-4D97-AF65-F5344CB8AC3E}">
        <p14:creationId xmlns:p14="http://schemas.microsoft.com/office/powerpoint/2010/main" val="4251140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3041342"/>
            <a:ext cx="5980747" cy="3706296"/>
          </a:xfrm>
        </p:spPr>
      </p:pic>
      <p:sp>
        <p:nvSpPr>
          <p:cNvPr id="5" name="CustomShape 1"/>
          <p:cNvSpPr/>
          <p:nvPr/>
        </p:nvSpPr>
        <p:spPr>
          <a:xfrm rot="5400000">
            <a:off x="4673599" y="-4717119"/>
            <a:ext cx="2844802"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Title 1"/>
          <p:cNvSpPr>
            <a:spLocks noGrp="1"/>
          </p:cNvSpPr>
          <p:nvPr>
            <p:ph type="title"/>
          </p:nvPr>
        </p:nvSpPr>
        <p:spPr>
          <a:xfrm>
            <a:off x="838200" y="716099"/>
            <a:ext cx="10515600" cy="1325563"/>
          </a:xfrm>
        </p:spPr>
        <p:txBody>
          <a:bodyPr>
            <a:normAutofit/>
          </a:bodyPr>
          <a:lstStyle/>
          <a:p>
            <a:r>
              <a:rPr lang="en-US" sz="6000" b="1" dirty="0" smtClean="0">
                <a:solidFill>
                  <a:schemeClr val="bg1"/>
                </a:solidFill>
              </a:rPr>
              <a:t>Tasks done</a:t>
            </a:r>
            <a:endParaRPr lang="en-GB" sz="6000" b="1" dirty="0">
              <a:solidFill>
                <a:schemeClr val="bg1"/>
              </a:solidFill>
            </a:endParaRPr>
          </a:p>
        </p:txBody>
      </p:sp>
      <p:sp>
        <p:nvSpPr>
          <p:cNvPr id="4" name="Slide Number Placeholder 3"/>
          <p:cNvSpPr>
            <a:spLocks noGrp="1"/>
          </p:cNvSpPr>
          <p:nvPr>
            <p:ph type="sldNum" sz="quarter" idx="12"/>
          </p:nvPr>
        </p:nvSpPr>
        <p:spPr/>
        <p:txBody>
          <a:bodyPr/>
          <a:lstStyle/>
          <a:p>
            <a:fld id="{ABAC8103-9A8A-4008-9163-6E37BF4EDD07}" type="slidenum">
              <a:rPr lang="en-GB" smtClean="0"/>
              <a:t>18</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230515"/>
            <a:ext cx="3218793" cy="3218793"/>
          </a:xfrm>
          <a:prstGeom prst="rect">
            <a:avLst/>
          </a:prstGeom>
        </p:spPr>
      </p:pic>
      <p:sp>
        <p:nvSpPr>
          <p:cNvPr id="10" name="TextBox 9"/>
          <p:cNvSpPr txBox="1"/>
          <p:nvPr/>
        </p:nvSpPr>
        <p:spPr>
          <a:xfrm>
            <a:off x="299545" y="3041342"/>
            <a:ext cx="5612524" cy="2970685"/>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3200" dirty="0" smtClean="0"/>
              <a:t>WE achieved Phase 2 in “Dell Competition”.</a:t>
            </a:r>
          </a:p>
          <a:p>
            <a:pPr marL="285750" indent="-285750">
              <a:lnSpc>
                <a:spcPct val="150000"/>
              </a:lnSpc>
              <a:buFont typeface="Wingdings" panose="05000000000000000000" pitchFamily="2" charset="2"/>
              <a:buChar char="v"/>
            </a:pPr>
            <a:r>
              <a:rPr lang="en-US" sz="3200" dirty="0" smtClean="0"/>
              <a:t>We submitted the paper needed for Phase 2 </a:t>
            </a:r>
            <a:endParaRPr lang="en-GB" sz="3200" dirty="0"/>
          </a:p>
        </p:txBody>
      </p:sp>
    </p:spTree>
    <p:extLst>
      <p:ext uri="{BB962C8B-B14F-4D97-AF65-F5344CB8AC3E}">
        <p14:creationId xmlns:p14="http://schemas.microsoft.com/office/powerpoint/2010/main" val="3617693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rot="5400000">
            <a:off x="4673600" y="-4683757"/>
            <a:ext cx="2844802"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Title 1"/>
          <p:cNvSpPr>
            <a:spLocks noGrp="1"/>
          </p:cNvSpPr>
          <p:nvPr>
            <p:ph type="title"/>
          </p:nvPr>
        </p:nvSpPr>
        <p:spPr>
          <a:xfrm>
            <a:off x="657225" y="749461"/>
            <a:ext cx="10515600" cy="1325563"/>
          </a:xfrm>
        </p:spPr>
        <p:txBody>
          <a:bodyPr>
            <a:normAutofit/>
          </a:bodyPr>
          <a:lstStyle/>
          <a:p>
            <a:r>
              <a:rPr lang="en-US" sz="5400" b="1" dirty="0" smtClean="0">
                <a:solidFill>
                  <a:schemeClr val="bg1"/>
                </a:solidFill>
              </a:rPr>
              <a:t>Future Work</a:t>
            </a:r>
            <a:endParaRPr lang="en-GB" sz="5400" b="1"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1575" y="221617"/>
            <a:ext cx="2381250" cy="2381250"/>
          </a:xfrm>
        </p:spPr>
      </p:pic>
      <p:sp>
        <p:nvSpPr>
          <p:cNvPr id="4" name="Slide Number Placeholder 3"/>
          <p:cNvSpPr>
            <a:spLocks noGrp="1"/>
          </p:cNvSpPr>
          <p:nvPr>
            <p:ph type="sldNum" sz="quarter" idx="12"/>
          </p:nvPr>
        </p:nvSpPr>
        <p:spPr/>
        <p:txBody>
          <a:bodyPr/>
          <a:lstStyle/>
          <a:p>
            <a:fld id="{ABAC8103-9A8A-4008-9163-6E37BF4EDD07}" type="slidenum">
              <a:rPr lang="en-GB" smtClean="0"/>
              <a:t>19</a:t>
            </a:fld>
            <a:endParaRPr lang="en-GB"/>
          </a:p>
        </p:txBody>
      </p:sp>
      <p:sp>
        <p:nvSpPr>
          <p:cNvPr id="7" name="TextBox 6"/>
          <p:cNvSpPr txBox="1"/>
          <p:nvPr/>
        </p:nvSpPr>
        <p:spPr>
          <a:xfrm>
            <a:off x="657225" y="3230310"/>
            <a:ext cx="10144659" cy="29706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smtClean="0"/>
              <a:t>Neglect tweets owned by a fake user.</a:t>
            </a:r>
          </a:p>
          <a:p>
            <a:pPr marL="285750" indent="-285750">
              <a:lnSpc>
                <a:spcPct val="150000"/>
              </a:lnSpc>
              <a:buFont typeface="Arial" panose="020B0604020202020204" pitchFamily="34" charset="0"/>
              <a:buChar char="•"/>
            </a:pPr>
            <a:r>
              <a:rPr lang="en-US" sz="3200" dirty="0" smtClean="0"/>
              <a:t>Retrieve data from data base not from twitter API if user entered a keyword system searched for it before.</a:t>
            </a:r>
          </a:p>
          <a:p>
            <a:pPr marL="285750" indent="-285750">
              <a:lnSpc>
                <a:spcPct val="150000"/>
              </a:lnSpc>
              <a:buFont typeface="Arial" panose="020B0604020202020204" pitchFamily="34" charset="0"/>
              <a:buChar char="•"/>
            </a:pPr>
            <a:r>
              <a:rPr lang="en-US" sz="3200" dirty="0" smtClean="0"/>
              <a:t>Combining our classifiers to enhance our percentage.</a:t>
            </a:r>
            <a:endParaRPr lang="en-GB" sz="3200" dirty="0"/>
          </a:p>
        </p:txBody>
      </p:sp>
    </p:spTree>
    <p:extLst>
      <p:ext uri="{BB962C8B-B14F-4D97-AF65-F5344CB8AC3E}">
        <p14:creationId xmlns:p14="http://schemas.microsoft.com/office/powerpoint/2010/main" val="4008768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stomShape 1"/>
          <p:cNvSpPr/>
          <p:nvPr/>
        </p:nvSpPr>
        <p:spPr>
          <a:xfrm>
            <a:off x="0" y="0"/>
            <a:ext cx="41452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CustomShape 2"/>
          <p:cNvSpPr/>
          <p:nvPr/>
        </p:nvSpPr>
        <p:spPr>
          <a:xfrm>
            <a:off x="0" y="532440"/>
            <a:ext cx="43281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5400" b="1" strike="noStrike" spc="-1" dirty="0">
                <a:solidFill>
                  <a:srgbClr val="FFFFFF"/>
                </a:solidFill>
                <a:latin typeface="Roboto Light"/>
                <a:ea typeface="Roboto Light"/>
              </a:rPr>
              <a:t>Introduction</a:t>
            </a:r>
            <a:endParaRPr lang="x-none" sz="5400" b="1" strike="noStrike" spc="-1" dirty="0">
              <a:latin typeface="Aria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420" y="2430780"/>
            <a:ext cx="2684780" cy="2684780"/>
          </a:xfrm>
          <a:prstGeom prst="rect">
            <a:avLst/>
          </a:prstGeom>
        </p:spPr>
      </p:pic>
      <p:sp>
        <p:nvSpPr>
          <p:cNvPr id="3" name="Slide Number Placeholder 2"/>
          <p:cNvSpPr>
            <a:spLocks noGrp="1"/>
          </p:cNvSpPr>
          <p:nvPr>
            <p:ph type="sldNum" sz="quarter" idx="12"/>
          </p:nvPr>
        </p:nvSpPr>
        <p:spPr/>
        <p:txBody>
          <a:bodyPr/>
          <a:lstStyle/>
          <a:p>
            <a:fld id="{ABAC8103-9A8A-4008-9163-6E37BF4EDD07}" type="slidenum">
              <a:rPr lang="en-GB" smtClean="0"/>
              <a:t>2</a:t>
            </a:fld>
            <a:endParaRPr lang="en-GB"/>
          </a:p>
        </p:txBody>
      </p:sp>
      <p:sp>
        <p:nvSpPr>
          <p:cNvPr id="4" name="TextBox 3"/>
          <p:cNvSpPr txBox="1"/>
          <p:nvPr/>
        </p:nvSpPr>
        <p:spPr>
          <a:xfrm>
            <a:off x="4785645" y="2430780"/>
            <a:ext cx="7238288" cy="2126864"/>
          </a:xfrm>
          <a:prstGeom prst="rect">
            <a:avLst/>
          </a:prstGeom>
          <a:noFill/>
        </p:spPr>
        <p:txBody>
          <a:bodyPr wrap="square" rtlCol="0">
            <a:spAutoFit/>
          </a:bodyPr>
          <a:lstStyle/>
          <a:p>
            <a:pPr marL="182880">
              <a:lnSpc>
                <a:spcPct val="150000"/>
              </a:lnSpc>
            </a:pPr>
            <a:r>
              <a:rPr lang="en-GB" dirty="0"/>
              <a:t>The problem associated with the propagation of fake news continues to grow at an alarming scale. This trend has generated much interest from politics to academia and industry alike. We propose a framework that detects and classifies fake news messages from Twitter using Twitter Features and combining two classifiers</a:t>
            </a:r>
          </a:p>
        </p:txBody>
      </p:sp>
    </p:spTree>
    <p:extLst>
      <p:ext uri="{BB962C8B-B14F-4D97-AF65-F5344CB8AC3E}">
        <p14:creationId xmlns:p14="http://schemas.microsoft.com/office/powerpoint/2010/main" val="2875688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rot="5400000">
            <a:off x="5131446" y="-5141603"/>
            <a:ext cx="192911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Title 1"/>
          <p:cNvSpPr>
            <a:spLocks noGrp="1"/>
          </p:cNvSpPr>
          <p:nvPr>
            <p:ph type="title"/>
          </p:nvPr>
        </p:nvSpPr>
        <p:spPr/>
        <p:txBody>
          <a:bodyPr/>
          <a:lstStyle/>
          <a:p>
            <a:r>
              <a:rPr lang="en-US" sz="5400" b="1" dirty="0" smtClean="0">
                <a:solidFill>
                  <a:schemeClr val="bg1"/>
                </a:solidFill>
              </a:rPr>
              <a:t>Demo</a:t>
            </a:r>
            <a:endParaRPr lang="en-GB" sz="5400" b="1" dirty="0">
              <a:solidFill>
                <a:schemeClr val="bg1"/>
              </a:solidFill>
            </a:endParaRPr>
          </a:p>
        </p:txBody>
      </p:sp>
      <p:pic>
        <p:nvPicPr>
          <p:cNvPr id="6" name="2020-03-08-02-38-05">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94033" y="2065971"/>
            <a:ext cx="9603933" cy="4579602"/>
          </a:xfrm>
        </p:spPr>
      </p:pic>
      <p:sp>
        <p:nvSpPr>
          <p:cNvPr id="5" name="Slide Number Placeholder 4"/>
          <p:cNvSpPr>
            <a:spLocks noGrp="1"/>
          </p:cNvSpPr>
          <p:nvPr>
            <p:ph type="sldNum" sz="quarter" idx="12"/>
          </p:nvPr>
        </p:nvSpPr>
        <p:spPr/>
        <p:txBody>
          <a:bodyPr/>
          <a:lstStyle/>
          <a:p>
            <a:fld id="{ABAC8103-9A8A-4008-9163-6E37BF4EDD07}" type="slidenum">
              <a:rPr lang="en-GB" smtClean="0"/>
              <a:t>20</a:t>
            </a:fld>
            <a:endParaRPr lang="en-GB"/>
          </a:p>
        </p:txBody>
      </p:sp>
    </p:spTree>
    <p:extLst>
      <p:ext uri="{BB962C8B-B14F-4D97-AF65-F5344CB8AC3E}">
        <p14:creationId xmlns:p14="http://schemas.microsoft.com/office/powerpoint/2010/main" val="12514026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rot="5400000">
            <a:off x="4602479" y="-2539998"/>
            <a:ext cx="2844802"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Title 1"/>
          <p:cNvSpPr>
            <a:spLocks noGrp="1"/>
          </p:cNvSpPr>
          <p:nvPr>
            <p:ph type="title"/>
          </p:nvPr>
        </p:nvSpPr>
        <p:spPr>
          <a:xfrm>
            <a:off x="4353560" y="2893220"/>
            <a:ext cx="10515600" cy="1325563"/>
          </a:xfrm>
        </p:spPr>
        <p:txBody>
          <a:bodyPr>
            <a:normAutofit/>
          </a:bodyPr>
          <a:lstStyle/>
          <a:p>
            <a:r>
              <a:rPr lang="en-US" sz="5400" b="1" dirty="0" smtClean="0">
                <a:solidFill>
                  <a:schemeClr val="bg1"/>
                </a:solidFill>
              </a:rPr>
              <a:t>Thank You</a:t>
            </a:r>
            <a:endParaRPr lang="en-GB" sz="5400" b="1" dirty="0">
              <a:solidFill>
                <a:schemeClr val="bg1"/>
              </a:solidFill>
            </a:endParaRPr>
          </a:p>
        </p:txBody>
      </p:sp>
      <p:sp>
        <p:nvSpPr>
          <p:cNvPr id="3" name="Slide Number Placeholder 2"/>
          <p:cNvSpPr>
            <a:spLocks noGrp="1"/>
          </p:cNvSpPr>
          <p:nvPr>
            <p:ph type="sldNum" sz="quarter" idx="12"/>
          </p:nvPr>
        </p:nvSpPr>
        <p:spPr/>
        <p:txBody>
          <a:bodyPr/>
          <a:lstStyle/>
          <a:p>
            <a:fld id="{ABAC8103-9A8A-4008-9163-6E37BF4EDD07}" type="slidenum">
              <a:rPr lang="en-GB" smtClean="0"/>
              <a:t>21</a:t>
            </a:fld>
            <a:endParaRPr lang="en-GB"/>
          </a:p>
        </p:txBody>
      </p:sp>
    </p:spTree>
    <p:extLst>
      <p:ext uri="{BB962C8B-B14F-4D97-AF65-F5344CB8AC3E}">
        <p14:creationId xmlns:p14="http://schemas.microsoft.com/office/powerpoint/2010/main" val="2426783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rot="5400000">
            <a:off x="4536392" y="-4536392"/>
            <a:ext cx="3119215"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CustomShape 2"/>
          <p:cNvSpPr/>
          <p:nvPr/>
        </p:nvSpPr>
        <p:spPr>
          <a:xfrm>
            <a:off x="820122" y="922860"/>
            <a:ext cx="8895378" cy="11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6600" b="1" spc="-1" dirty="0">
                <a:solidFill>
                  <a:srgbClr val="FFFFFF"/>
                </a:solidFill>
                <a:latin typeface="Roboto Light"/>
                <a:ea typeface="Roboto Light"/>
              </a:rPr>
              <a:t>Problem Statment</a:t>
            </a:r>
            <a:endParaRPr lang="x-none" sz="6600" b="1" strike="noStrike" spc="-1" dirty="0">
              <a:latin typeface="Arial"/>
            </a:endParaRPr>
          </a:p>
        </p:txBody>
      </p:sp>
      <p:pic>
        <p:nvPicPr>
          <p:cNvPr id="6" name="Picture 5"/>
          <p:cNvPicPr/>
          <p:nvPr/>
        </p:nvPicPr>
        <p:blipFill>
          <a:blip r:embed="rId2"/>
          <a:stretch/>
        </p:blipFill>
        <p:spPr>
          <a:xfrm>
            <a:off x="9262409" y="532440"/>
            <a:ext cx="1576800" cy="1967040"/>
          </a:xfrm>
          <a:prstGeom prst="rect">
            <a:avLst/>
          </a:prstGeom>
          <a:ln>
            <a:noFill/>
          </a:ln>
        </p:spPr>
      </p:pic>
      <p:sp>
        <p:nvSpPr>
          <p:cNvPr id="7" name="Content Placeholder 2"/>
          <p:cNvSpPr>
            <a:spLocks noGrp="1"/>
          </p:cNvSpPr>
          <p:nvPr>
            <p:ph idx="1"/>
          </p:nvPr>
        </p:nvSpPr>
        <p:spPr>
          <a:xfrm>
            <a:off x="237240" y="3261236"/>
            <a:ext cx="7759582" cy="6392253"/>
          </a:xfrm>
        </p:spPr>
        <p:txBody>
          <a:bodyPr/>
          <a:lstStyle/>
          <a:p>
            <a:r>
              <a:rPr lang="en-US" b="1" dirty="0" smtClean="0">
                <a:solidFill>
                  <a:schemeClr val="accent1"/>
                </a:solidFill>
              </a:rPr>
              <a:t>The extensive </a:t>
            </a:r>
            <a:r>
              <a:rPr lang="en-US" dirty="0" smtClean="0"/>
              <a:t>use of social media made it one of the main sources of news and it has </a:t>
            </a:r>
            <a:r>
              <a:rPr lang="en-US" b="1" dirty="0" smtClean="0">
                <a:solidFill>
                  <a:schemeClr val="accent1"/>
                </a:solidFill>
              </a:rPr>
              <a:t>no restrictions </a:t>
            </a:r>
            <a:r>
              <a:rPr lang="en-US" dirty="0" smtClean="0"/>
              <a:t>on what people write so it produce many fake news.</a:t>
            </a:r>
          </a:p>
          <a:p>
            <a:endParaRPr lang="en-US" dirty="0" smtClean="0"/>
          </a:p>
          <a:p>
            <a:r>
              <a:rPr lang="en-US" dirty="0" smtClean="0"/>
              <a:t>This fake news have a </a:t>
            </a:r>
            <a:r>
              <a:rPr lang="en-US" dirty="0" smtClean="0">
                <a:solidFill>
                  <a:schemeClr val="accent1"/>
                </a:solidFill>
              </a:rPr>
              <a:t>huge impact </a:t>
            </a:r>
            <a:r>
              <a:rPr lang="en-US" dirty="0" smtClean="0"/>
              <a:t>on society , politics and economy.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199" y="3509636"/>
            <a:ext cx="3250223" cy="3003206"/>
          </a:xfrm>
          <a:prstGeom prst="rect">
            <a:avLst/>
          </a:prstGeom>
        </p:spPr>
      </p:pic>
      <p:sp>
        <p:nvSpPr>
          <p:cNvPr id="3" name="Slide Number Placeholder 2"/>
          <p:cNvSpPr>
            <a:spLocks noGrp="1"/>
          </p:cNvSpPr>
          <p:nvPr>
            <p:ph type="sldNum" sz="quarter" idx="12"/>
          </p:nvPr>
        </p:nvSpPr>
        <p:spPr/>
        <p:txBody>
          <a:bodyPr/>
          <a:lstStyle/>
          <a:p>
            <a:fld id="{ABAC8103-9A8A-4008-9163-6E37BF4EDD07}" type="slidenum">
              <a:rPr lang="en-GB" smtClean="0"/>
              <a:t>3</a:t>
            </a:fld>
            <a:endParaRPr lang="en-GB"/>
          </a:p>
        </p:txBody>
      </p:sp>
    </p:spTree>
    <p:extLst>
      <p:ext uri="{BB962C8B-B14F-4D97-AF65-F5344CB8AC3E}">
        <p14:creationId xmlns:p14="http://schemas.microsoft.com/office/powerpoint/2010/main" val="1785073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rot="5400000">
            <a:off x="4536392" y="-4536392"/>
            <a:ext cx="3119215"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CustomShape 2"/>
          <p:cNvSpPr/>
          <p:nvPr/>
        </p:nvSpPr>
        <p:spPr>
          <a:xfrm>
            <a:off x="792818" y="966507"/>
            <a:ext cx="3639600" cy="11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5400" b="1" strike="noStrike" spc="-1" dirty="0" smtClean="0">
                <a:solidFill>
                  <a:srgbClr val="FFFFFF"/>
                </a:solidFill>
                <a:latin typeface="Roboto Light"/>
                <a:ea typeface="Roboto Light"/>
              </a:rPr>
              <a:t>Objective </a:t>
            </a:r>
            <a:endParaRPr lang="x-none" sz="5400" b="1" strike="noStrike" spc="-1" dirty="0">
              <a:latin typeface="Arial"/>
            </a:endParaRPr>
          </a:p>
        </p:txBody>
      </p:sp>
      <p:sp>
        <p:nvSpPr>
          <p:cNvPr id="7" name="Content Placeholder 2"/>
          <p:cNvSpPr>
            <a:spLocks noGrp="1"/>
          </p:cNvSpPr>
          <p:nvPr>
            <p:ph idx="1"/>
          </p:nvPr>
        </p:nvSpPr>
        <p:spPr>
          <a:xfrm>
            <a:off x="94115" y="3287368"/>
            <a:ext cx="7317800" cy="6392253"/>
          </a:xfrm>
        </p:spPr>
        <p:txBody>
          <a:bodyPr/>
          <a:lstStyle/>
          <a:p>
            <a:r>
              <a:rPr lang="en-US" dirty="0" smtClean="0">
                <a:solidFill>
                  <a:schemeClr val="tx1"/>
                </a:solidFill>
              </a:rPr>
              <a:t>Enhance the </a:t>
            </a:r>
            <a:r>
              <a:rPr lang="en-US" b="1" dirty="0" smtClean="0">
                <a:solidFill>
                  <a:schemeClr val="accent1"/>
                </a:solidFill>
              </a:rPr>
              <a:t>human ability</a:t>
            </a:r>
            <a:r>
              <a:rPr lang="en-US" dirty="0" smtClean="0">
                <a:solidFill>
                  <a:schemeClr val="accent1"/>
                </a:solidFill>
              </a:rPr>
              <a:t> </a:t>
            </a:r>
            <a:r>
              <a:rPr lang="en-US" dirty="0" smtClean="0">
                <a:solidFill>
                  <a:schemeClr val="tx1"/>
                </a:solidFill>
              </a:rPr>
              <a:t>to differentiate between </a:t>
            </a:r>
            <a:r>
              <a:rPr lang="en-US" b="1" dirty="0" smtClean="0">
                <a:solidFill>
                  <a:schemeClr val="accent1"/>
                </a:solidFill>
              </a:rPr>
              <a:t>real and fake </a:t>
            </a:r>
            <a:r>
              <a:rPr lang="en-US" dirty="0" smtClean="0">
                <a:solidFill>
                  <a:schemeClr val="tx1"/>
                </a:solidFill>
              </a:rPr>
              <a:t>tweets or news through help of AI (</a:t>
            </a:r>
            <a:r>
              <a:rPr lang="en-US" dirty="0" smtClean="0">
                <a:solidFill>
                  <a:schemeClr val="accent1"/>
                </a:solidFill>
              </a:rPr>
              <a:t>artificial intelligence</a:t>
            </a:r>
            <a:r>
              <a:rPr lang="en-US" dirty="0" smtClean="0">
                <a:solidFill>
                  <a:schemeClr val="tx1"/>
                </a:solidFill>
              </a:rPr>
              <a:t>) and </a:t>
            </a:r>
            <a:r>
              <a:rPr lang="en-US" dirty="0" smtClean="0">
                <a:solidFill>
                  <a:schemeClr val="accent1"/>
                </a:solidFill>
              </a:rPr>
              <a:t>ML(Machine Learning</a:t>
            </a:r>
            <a:r>
              <a:rPr lang="en-US" dirty="0" smtClean="0">
                <a:solidFill>
                  <a:schemeClr val="tx1"/>
                </a:solidFill>
              </a:rPr>
              <a:t>).</a:t>
            </a:r>
            <a:endParaRPr lang="en-GB"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830" y="168151"/>
            <a:ext cx="2782911" cy="278291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333" y="3368086"/>
            <a:ext cx="3115408" cy="3115408"/>
          </a:xfrm>
          <a:prstGeom prst="rect">
            <a:avLst/>
          </a:prstGeom>
        </p:spPr>
      </p:pic>
      <p:sp>
        <p:nvSpPr>
          <p:cNvPr id="3" name="Slide Number Placeholder 2"/>
          <p:cNvSpPr>
            <a:spLocks noGrp="1"/>
          </p:cNvSpPr>
          <p:nvPr>
            <p:ph type="sldNum" sz="quarter" idx="12"/>
          </p:nvPr>
        </p:nvSpPr>
        <p:spPr/>
        <p:txBody>
          <a:bodyPr/>
          <a:lstStyle/>
          <a:p>
            <a:fld id="{ABAC8103-9A8A-4008-9163-6E37BF4EDD07}" type="slidenum">
              <a:rPr lang="en-GB" smtClean="0"/>
              <a:t>4</a:t>
            </a:fld>
            <a:endParaRPr lang="en-GB"/>
          </a:p>
        </p:txBody>
      </p:sp>
    </p:spTree>
    <p:extLst>
      <p:ext uri="{BB962C8B-B14F-4D97-AF65-F5344CB8AC3E}">
        <p14:creationId xmlns:p14="http://schemas.microsoft.com/office/powerpoint/2010/main" val="271419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rot="5400000">
            <a:off x="4672216" y="-4658049"/>
            <a:ext cx="2847572"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Title 1"/>
          <p:cNvSpPr>
            <a:spLocks noGrp="1"/>
          </p:cNvSpPr>
          <p:nvPr>
            <p:ph type="title"/>
          </p:nvPr>
        </p:nvSpPr>
        <p:spPr>
          <a:xfrm>
            <a:off x="838199" y="706956"/>
            <a:ext cx="10515600" cy="1325563"/>
          </a:xfrm>
        </p:spPr>
        <p:txBody>
          <a:bodyPr>
            <a:normAutofit/>
          </a:bodyPr>
          <a:lstStyle/>
          <a:p>
            <a:r>
              <a:rPr lang="en-US" sz="5400" b="1" dirty="0" smtClean="0">
                <a:solidFill>
                  <a:schemeClr val="bg1"/>
                </a:solidFill>
              </a:rPr>
              <a:t>Related works</a:t>
            </a:r>
            <a:endParaRPr lang="en-GB" sz="5400" b="1"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7777" y="567900"/>
            <a:ext cx="1983415" cy="1983415"/>
          </a:xfrm>
        </p:spPr>
      </p:pic>
      <p:sp>
        <p:nvSpPr>
          <p:cNvPr id="4" name="Slide Number Placeholder 3"/>
          <p:cNvSpPr>
            <a:spLocks noGrp="1"/>
          </p:cNvSpPr>
          <p:nvPr>
            <p:ph type="sldNum" sz="quarter" idx="12"/>
          </p:nvPr>
        </p:nvSpPr>
        <p:spPr/>
        <p:txBody>
          <a:bodyPr/>
          <a:lstStyle/>
          <a:p>
            <a:fld id="{ABAC8103-9A8A-4008-9163-6E37BF4EDD07}" type="slidenum">
              <a:rPr lang="en-GB" smtClean="0"/>
              <a:t>5</a:t>
            </a:fld>
            <a:endParaRPr lang="en-GB"/>
          </a:p>
        </p:txBody>
      </p:sp>
      <p:sp>
        <p:nvSpPr>
          <p:cNvPr id="8" name="TextBox 7"/>
          <p:cNvSpPr txBox="1"/>
          <p:nvPr/>
        </p:nvSpPr>
        <p:spPr>
          <a:xfrm>
            <a:off x="838199" y="3028156"/>
            <a:ext cx="10989734" cy="3416320"/>
          </a:xfrm>
          <a:prstGeom prst="rect">
            <a:avLst/>
          </a:prstGeom>
          <a:noFill/>
        </p:spPr>
        <p:txBody>
          <a:bodyPr wrap="square" rtlCol="0">
            <a:spAutoFit/>
          </a:bodyPr>
          <a:lstStyle/>
          <a:p>
            <a:pPr marL="285750" indent="-285750">
              <a:buFont typeface="Wingdings" panose="05000000000000000000" pitchFamily="2" charset="2"/>
              <a:buChar char="v"/>
            </a:pPr>
            <a:r>
              <a:rPr lang="en-GB" dirty="0"/>
              <a:t>Fake News Analysis </a:t>
            </a:r>
            <a:r>
              <a:rPr lang="en-GB" dirty="0" err="1"/>
              <a:t>Modeling</a:t>
            </a:r>
            <a:r>
              <a:rPr lang="en-GB" dirty="0"/>
              <a:t> Using Quote Retweet</a:t>
            </a:r>
          </a:p>
          <a:p>
            <a:r>
              <a:rPr lang="en-GB" dirty="0"/>
              <a:t/>
            </a:r>
            <a:br>
              <a:rPr lang="en-GB" dirty="0"/>
            </a:br>
            <a:r>
              <a:rPr lang="en-GB" dirty="0" smtClean="0"/>
              <a:t>Features: Tweet features and Classifier. </a:t>
            </a:r>
          </a:p>
          <a:p>
            <a:r>
              <a:rPr lang="en-US" dirty="0" smtClean="0">
                <a:hlinkClick r:id="rId3"/>
              </a:rPr>
              <a:t>URL: </a:t>
            </a:r>
            <a:r>
              <a:rPr lang="en-GB" dirty="0" smtClean="0">
                <a:hlinkClick r:id="rId3"/>
              </a:rPr>
              <a:t>https://www.researchgate.net/publication/337622106_Fake_News_Analysis_Modeling_Using_Quote_Retweet</a:t>
            </a:r>
            <a:endParaRPr lang="en-GB" dirty="0" smtClean="0"/>
          </a:p>
          <a:p>
            <a:endParaRPr lang="en-US" dirty="0" smtClean="0"/>
          </a:p>
          <a:p>
            <a:pPr marL="285750" indent="-285750">
              <a:buFont typeface="Wingdings" panose="05000000000000000000" pitchFamily="2" charset="2"/>
              <a:buChar char="v"/>
            </a:pPr>
            <a:r>
              <a:rPr lang="en-GB" dirty="0"/>
              <a:t>Credibility Detection in Twitter Using Word N-gram Analysis and Supervised Machine Learning </a:t>
            </a:r>
            <a:r>
              <a:rPr lang="en-GB" dirty="0" smtClean="0"/>
              <a:t>Techniques</a:t>
            </a:r>
          </a:p>
          <a:p>
            <a:r>
              <a:rPr lang="en-US" dirty="0" smtClean="0"/>
              <a:t>Features: Pre-processing, Tweet features and Classifier</a:t>
            </a:r>
            <a:endParaRPr lang="en-GB" dirty="0" smtClean="0"/>
          </a:p>
          <a:p>
            <a:r>
              <a:rPr lang="en-US" dirty="0" smtClean="0">
                <a:hlinkClick r:id="rId4"/>
              </a:rPr>
              <a:t>URL:</a:t>
            </a:r>
            <a:r>
              <a:rPr lang="en-GB" dirty="0">
                <a:hlinkClick r:id="rId4"/>
              </a:rPr>
              <a:t>http://</a:t>
            </a:r>
            <a:r>
              <a:rPr lang="en-GB" dirty="0" smtClean="0">
                <a:hlinkClick r:id="rId4"/>
              </a:rPr>
              <a:t>inass.org/2020/2020022927.pdf</a:t>
            </a:r>
            <a:endParaRPr lang="en-GB" dirty="0" smtClean="0"/>
          </a:p>
          <a:p>
            <a:endParaRPr lang="en-US" dirty="0"/>
          </a:p>
          <a:p>
            <a:pPr marL="285750" indent="-285750">
              <a:buFont typeface="Wingdings" panose="05000000000000000000" pitchFamily="2" charset="2"/>
              <a:buChar char="v"/>
            </a:pPr>
            <a:r>
              <a:rPr lang="en-GB" dirty="0"/>
              <a:t>SENTIMENT AWARE FAKE NEWS DETECTION ON ONLINE SOCIAL </a:t>
            </a:r>
            <a:r>
              <a:rPr lang="en-GB" dirty="0" smtClean="0"/>
              <a:t>NETWORKS</a:t>
            </a:r>
          </a:p>
          <a:p>
            <a:r>
              <a:rPr lang="en-GB" dirty="0" smtClean="0"/>
              <a:t> Features: Sentiment analysis and classifier.</a:t>
            </a:r>
          </a:p>
          <a:p>
            <a:r>
              <a:rPr lang="en-US" dirty="0" smtClean="0"/>
              <a:t>URL: </a:t>
            </a:r>
            <a:r>
              <a:rPr lang="en-GB" dirty="0" smtClean="0">
                <a:hlinkClick r:id="rId5"/>
              </a:rPr>
              <a:t>http</a:t>
            </a:r>
            <a:r>
              <a:rPr lang="en-GB" dirty="0">
                <a:hlinkClick r:id="rId5"/>
              </a:rPr>
              <a:t>://cs.stir.ac.uk/~dbh/downloads/Fake_News_ICASSP_2019.pdf</a:t>
            </a:r>
            <a:endParaRPr lang="en-GB" dirty="0"/>
          </a:p>
        </p:txBody>
      </p:sp>
    </p:spTree>
    <p:extLst>
      <p:ext uri="{BB962C8B-B14F-4D97-AF65-F5344CB8AC3E}">
        <p14:creationId xmlns:p14="http://schemas.microsoft.com/office/powerpoint/2010/main" val="139602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rot="5400000">
            <a:off x="4807157" y="-4855005"/>
            <a:ext cx="257769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 name="CustomShape 2"/>
          <p:cNvSpPr/>
          <p:nvPr/>
        </p:nvSpPr>
        <p:spPr>
          <a:xfrm>
            <a:off x="441640" y="873476"/>
            <a:ext cx="5203022"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4400" b="1" strike="noStrike" spc="-1" dirty="0">
                <a:solidFill>
                  <a:srgbClr val="FFFFFF"/>
                </a:solidFill>
                <a:latin typeface="Roboto Light"/>
                <a:ea typeface="Roboto Light"/>
              </a:rPr>
              <a:t>System Overview</a:t>
            </a:r>
            <a:endParaRPr lang="x-none" sz="4400" b="1" strike="noStrike" spc="-1" dirty="0">
              <a:latin typeface="Arial"/>
            </a:endParaRPr>
          </a:p>
        </p:txBody>
      </p:sp>
      <p:pic>
        <p:nvPicPr>
          <p:cNvPr id="10" name="Picture 6"/>
          <p:cNvPicPr/>
          <p:nvPr/>
        </p:nvPicPr>
        <p:blipFill>
          <a:blip r:embed="rId2"/>
          <a:stretch/>
        </p:blipFill>
        <p:spPr>
          <a:xfrm>
            <a:off x="8610600" y="332170"/>
            <a:ext cx="2164195" cy="2004630"/>
          </a:xfrm>
          <a:prstGeom prst="rect">
            <a:avLst/>
          </a:prstGeom>
          <a:ln>
            <a:noFill/>
          </a:ln>
        </p:spPr>
      </p:pic>
      <p:pic>
        <p:nvPicPr>
          <p:cNvPr id="1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601673"/>
            <a:ext cx="12192000" cy="4256328"/>
          </a:xfrm>
        </p:spPr>
      </p:pic>
      <p:sp>
        <p:nvSpPr>
          <p:cNvPr id="2" name="Slide Number Placeholder 1"/>
          <p:cNvSpPr>
            <a:spLocks noGrp="1"/>
          </p:cNvSpPr>
          <p:nvPr>
            <p:ph type="sldNum" sz="quarter" idx="12"/>
          </p:nvPr>
        </p:nvSpPr>
        <p:spPr/>
        <p:txBody>
          <a:bodyPr/>
          <a:lstStyle/>
          <a:p>
            <a:fld id="{ABAC8103-9A8A-4008-9163-6E37BF4EDD07}" type="slidenum">
              <a:rPr lang="en-GB" smtClean="0"/>
              <a:t>6</a:t>
            </a:fld>
            <a:endParaRPr lang="en-GB"/>
          </a:p>
        </p:txBody>
      </p:sp>
    </p:spTree>
    <p:extLst>
      <p:ext uri="{BB962C8B-B14F-4D97-AF65-F5344CB8AC3E}">
        <p14:creationId xmlns:p14="http://schemas.microsoft.com/office/powerpoint/2010/main" val="3658258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rot="5400000">
            <a:off x="4693923" y="-4693919"/>
            <a:ext cx="2804158"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 name="CustomShape 2"/>
          <p:cNvSpPr/>
          <p:nvPr/>
        </p:nvSpPr>
        <p:spPr>
          <a:xfrm>
            <a:off x="687027" y="921328"/>
            <a:ext cx="36396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5400" b="1" strike="noStrike" spc="-1" dirty="0" smtClean="0">
                <a:solidFill>
                  <a:srgbClr val="FFFFFF"/>
                </a:solidFill>
                <a:latin typeface="Roboto Light"/>
                <a:ea typeface="Roboto Light"/>
              </a:rPr>
              <a:t>Features</a:t>
            </a:r>
            <a:endParaRPr lang="x-none" sz="5400" b="1" strike="noStrike" spc="-1" dirty="0">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512" y="0"/>
            <a:ext cx="2697453" cy="2697453"/>
          </a:xfrm>
          <a:prstGeom prst="rect">
            <a:avLst/>
          </a:prstGeom>
        </p:spPr>
      </p:pic>
      <p:sp>
        <p:nvSpPr>
          <p:cNvPr id="3" name="Slide Number Placeholder 2"/>
          <p:cNvSpPr>
            <a:spLocks noGrp="1"/>
          </p:cNvSpPr>
          <p:nvPr>
            <p:ph type="sldNum" sz="quarter" idx="12"/>
          </p:nvPr>
        </p:nvSpPr>
        <p:spPr/>
        <p:txBody>
          <a:bodyPr/>
          <a:lstStyle/>
          <a:p>
            <a:fld id="{ABAC8103-9A8A-4008-9163-6E37BF4EDD07}" type="slidenum">
              <a:rPr lang="en-GB" smtClean="0"/>
              <a:t>7</a:t>
            </a:fld>
            <a:endParaRPr lang="en-GB"/>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089" y="2804160"/>
            <a:ext cx="11772761" cy="4053840"/>
          </a:xfrm>
        </p:spPr>
      </p:pic>
    </p:spTree>
    <p:extLst>
      <p:ext uri="{BB962C8B-B14F-4D97-AF65-F5344CB8AC3E}">
        <p14:creationId xmlns:p14="http://schemas.microsoft.com/office/powerpoint/2010/main" val="2463325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rot="5400000">
            <a:off x="4673600" y="-4673597"/>
            <a:ext cx="2844802"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 name="CustomShape 2"/>
          <p:cNvSpPr/>
          <p:nvPr/>
        </p:nvSpPr>
        <p:spPr>
          <a:xfrm>
            <a:off x="237240" y="759223"/>
            <a:ext cx="797204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x-none" sz="5400" b="1" strike="noStrike" spc="-1" dirty="0" smtClean="0">
                <a:solidFill>
                  <a:srgbClr val="FFFFFF"/>
                </a:solidFill>
                <a:latin typeface="Roboto Light"/>
                <a:ea typeface="Roboto Light"/>
              </a:rPr>
              <a:t>Block</a:t>
            </a:r>
            <a:r>
              <a:rPr lang="en-US" sz="5400" b="1" spc="-1" dirty="0">
                <a:solidFill>
                  <a:srgbClr val="FFFFFF"/>
                </a:solidFill>
                <a:latin typeface="Roboto Light"/>
                <a:ea typeface="Roboto Light"/>
              </a:rPr>
              <a:t> </a:t>
            </a:r>
            <a:r>
              <a:rPr lang="x-none" sz="5400" b="1" spc="-1" dirty="0">
                <a:solidFill>
                  <a:srgbClr val="FFFFFF"/>
                </a:solidFill>
                <a:latin typeface="Roboto Light"/>
                <a:ea typeface="Roboto Light"/>
              </a:rPr>
              <a:t>Diagram</a:t>
            </a:r>
            <a:endParaRPr lang="x-none" sz="5400" b="1" spc="-1" dirty="0">
              <a:latin typeface="Arial"/>
            </a:endParaRPr>
          </a:p>
          <a:p>
            <a:pPr>
              <a:lnSpc>
                <a:spcPct val="100000"/>
              </a:lnSpc>
            </a:pPr>
            <a:endParaRPr lang="x-none" sz="5400" b="0" strike="noStrike" spc="-1" dirty="0">
              <a:latin typeface="Arial"/>
            </a:endParaRPr>
          </a:p>
        </p:txBody>
      </p:sp>
      <p:pic>
        <p:nvPicPr>
          <p:cNvPr id="9" name="Picture 6"/>
          <p:cNvPicPr/>
          <p:nvPr/>
        </p:nvPicPr>
        <p:blipFill>
          <a:blip r:embed="rId2"/>
          <a:stretch/>
        </p:blipFill>
        <p:spPr>
          <a:xfrm>
            <a:off x="8741864" y="161422"/>
            <a:ext cx="2331720" cy="2331720"/>
          </a:xfrm>
          <a:prstGeom prst="rect">
            <a:avLst/>
          </a:prstGeom>
          <a:ln>
            <a:noFill/>
          </a:ln>
        </p:spPr>
      </p:pic>
      <p:sp>
        <p:nvSpPr>
          <p:cNvPr id="2" name="Slide Number Placeholder 1"/>
          <p:cNvSpPr>
            <a:spLocks noGrp="1"/>
          </p:cNvSpPr>
          <p:nvPr>
            <p:ph type="sldNum" sz="quarter" idx="12"/>
          </p:nvPr>
        </p:nvSpPr>
        <p:spPr/>
        <p:txBody>
          <a:bodyPr/>
          <a:lstStyle/>
          <a:p>
            <a:fld id="{ABAC8103-9A8A-4008-9163-6E37BF4EDD07}" type="slidenum">
              <a:rPr lang="en-GB" smtClean="0"/>
              <a:t>8</a:t>
            </a:fld>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7" y="3329921"/>
            <a:ext cx="12192000" cy="2700168"/>
          </a:xfrm>
          <a:prstGeom prst="rect">
            <a:avLst/>
          </a:prstGeom>
        </p:spPr>
      </p:pic>
    </p:spTree>
    <p:extLst>
      <p:ext uri="{BB962C8B-B14F-4D97-AF65-F5344CB8AC3E}">
        <p14:creationId xmlns:p14="http://schemas.microsoft.com/office/powerpoint/2010/main" val="2572383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1291" y="-2181664"/>
            <a:ext cx="12524640" cy="9437045"/>
          </a:xfrm>
        </p:spPr>
      </p:pic>
      <p:sp>
        <p:nvSpPr>
          <p:cNvPr id="5" name="CustomShape 1"/>
          <p:cNvSpPr/>
          <p:nvPr/>
        </p:nvSpPr>
        <p:spPr>
          <a:xfrm rot="5400000">
            <a:off x="4673600" y="-4673597"/>
            <a:ext cx="2844802"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2" y="203203"/>
            <a:ext cx="2438400" cy="2438400"/>
          </a:xfrm>
          <a:prstGeom prst="rect">
            <a:avLst/>
          </a:prstGeom>
        </p:spPr>
      </p:pic>
      <p:sp>
        <p:nvSpPr>
          <p:cNvPr id="7" name="Rectangle 6"/>
          <p:cNvSpPr/>
          <p:nvPr/>
        </p:nvSpPr>
        <p:spPr>
          <a:xfrm>
            <a:off x="224155" y="359498"/>
            <a:ext cx="8384964" cy="923330"/>
          </a:xfrm>
          <a:prstGeom prst="rect">
            <a:avLst/>
          </a:prstGeom>
        </p:spPr>
        <p:txBody>
          <a:bodyPr wrap="square">
            <a:spAutoFit/>
          </a:bodyPr>
          <a:lstStyle/>
          <a:p>
            <a:r>
              <a:rPr lang="en-US" sz="5400" b="1" spc="-1" dirty="0" smtClean="0">
                <a:solidFill>
                  <a:srgbClr val="FFFFFF"/>
                </a:solidFill>
                <a:latin typeface="Roboto Light"/>
                <a:ea typeface="Roboto Light"/>
              </a:rPr>
              <a:t>Sequence Diagram</a:t>
            </a:r>
            <a:endParaRPr lang="en-GB" sz="5400" dirty="0"/>
          </a:p>
        </p:txBody>
      </p:sp>
      <p:sp>
        <p:nvSpPr>
          <p:cNvPr id="8" name="TextBox 7"/>
          <p:cNvSpPr txBox="1"/>
          <p:nvPr/>
        </p:nvSpPr>
        <p:spPr>
          <a:xfrm>
            <a:off x="2016807" y="1288983"/>
            <a:ext cx="3948157" cy="584775"/>
          </a:xfrm>
          <a:prstGeom prst="rect">
            <a:avLst/>
          </a:prstGeom>
          <a:noFill/>
        </p:spPr>
        <p:txBody>
          <a:bodyPr wrap="square" rtlCol="0">
            <a:spAutoFit/>
          </a:bodyPr>
          <a:lstStyle/>
          <a:p>
            <a:r>
              <a:rPr lang="en-US" sz="3200" dirty="0" smtClean="0">
                <a:solidFill>
                  <a:schemeClr val="bg1"/>
                </a:solidFill>
              </a:rPr>
              <a:t>Searching Tweets</a:t>
            </a:r>
            <a:endParaRPr lang="en-GB" sz="3200" dirty="0">
              <a:solidFill>
                <a:schemeClr val="bg1"/>
              </a:solidFill>
            </a:endParaRPr>
          </a:p>
        </p:txBody>
      </p:sp>
      <p:sp>
        <p:nvSpPr>
          <p:cNvPr id="9" name="Slide Number Placeholder 8"/>
          <p:cNvSpPr>
            <a:spLocks noGrp="1"/>
          </p:cNvSpPr>
          <p:nvPr>
            <p:ph type="sldNum" sz="quarter" idx="12"/>
          </p:nvPr>
        </p:nvSpPr>
        <p:spPr/>
        <p:txBody>
          <a:bodyPr/>
          <a:lstStyle/>
          <a:p>
            <a:fld id="{ABAC8103-9A8A-4008-9163-6E37BF4EDD07}" type="slidenum">
              <a:rPr lang="en-GB" smtClean="0"/>
              <a:t>9</a:t>
            </a:fld>
            <a:endParaRPr lang="en-GB"/>
          </a:p>
        </p:txBody>
      </p:sp>
    </p:spTree>
    <p:extLst>
      <p:ext uri="{BB962C8B-B14F-4D97-AF65-F5344CB8AC3E}">
        <p14:creationId xmlns:p14="http://schemas.microsoft.com/office/powerpoint/2010/main" val="2602782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6954</TotalTime>
  <Words>313</Words>
  <Application>Microsoft Office PowerPoint</Application>
  <PresentationFormat>Widescreen</PresentationFormat>
  <Paragraphs>80</Paragraphs>
  <Slides>21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Roboto Light</vt:lpstr>
      <vt:lpstr>Wingdings</vt:lpstr>
      <vt:lpstr>Office Theme</vt:lpstr>
      <vt:lpstr>Fake tweets detection</vt:lpstr>
      <vt:lpstr>PowerPoint Presentation</vt:lpstr>
      <vt:lpstr>PowerPoint Presentation</vt:lpstr>
      <vt:lpstr>PowerPoint Presentation</vt:lpstr>
      <vt:lpstr>Related works</vt:lpstr>
      <vt:lpstr>PowerPoint Presentation</vt:lpstr>
      <vt:lpstr>PowerPoint Presentation</vt:lpstr>
      <vt:lpstr>PowerPoint Presentation</vt:lpstr>
      <vt:lpstr>PowerPoint Presentation</vt:lpstr>
      <vt:lpstr>PowerPoint Presentation</vt:lpstr>
      <vt:lpstr>Process Diagram</vt:lpstr>
      <vt:lpstr>PowerPoint Presentation</vt:lpstr>
      <vt:lpstr>PowerPoint Presentation</vt:lpstr>
      <vt:lpstr>Activity Diagram</vt:lpstr>
      <vt:lpstr>PowerPoint Presentation</vt:lpstr>
      <vt:lpstr>Survey</vt:lpstr>
      <vt:lpstr>PowerPoint Presentation</vt:lpstr>
      <vt:lpstr>Tasks done</vt:lpstr>
      <vt:lpstr>Future Work</vt:lpstr>
      <vt:lpstr>Demo</vt:lpstr>
      <vt:lpstr>Thank You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Fake tweets detection</dc:title>
  <dc:creator>John</dc:creator>
  <cp:lastModifiedBy>Abdelrahman Gamal</cp:lastModifiedBy>
  <cp:revision>41</cp:revision>
  <dcterms:created xsi:type="dcterms:W3CDTF">2020-02-15T14:46:25Z</dcterms:created>
  <dcterms:modified xsi:type="dcterms:W3CDTF">2020-05-11T12:18:44Z</dcterms:modified>
</cp:coreProperties>
</file>